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6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B7927A-A4E4-4587-9346-46065700A041}" type="datetimeFigureOut">
              <a:rPr lang="cs-CZ" smtClean="0"/>
              <a:pPr/>
              <a:t>27.11.2014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1A1E69-8A76-454A-976B-DDFDA569E1A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B7927A-A4E4-4587-9346-46065700A041}" type="datetimeFigureOut">
              <a:rPr lang="cs-CZ" smtClean="0"/>
              <a:pPr/>
              <a:t>27.11.2014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1A1E69-8A76-454A-976B-DDFDA569E1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B7927A-A4E4-4587-9346-46065700A041}" type="datetimeFigureOut">
              <a:rPr lang="cs-CZ" smtClean="0"/>
              <a:pPr/>
              <a:t>27.11.2014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1A1E69-8A76-454A-976B-DDFDA569E1A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B7927A-A4E4-4587-9346-46065700A041}" type="datetimeFigureOut">
              <a:rPr lang="cs-CZ" smtClean="0"/>
              <a:pPr/>
              <a:t>27.11.2014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1A1E69-8A76-454A-976B-DDFDA569E1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B7927A-A4E4-4587-9346-46065700A041}" type="datetimeFigureOut">
              <a:rPr lang="cs-CZ" smtClean="0"/>
              <a:pPr/>
              <a:t>27.11.2014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1A1E69-8A76-454A-976B-DDFDA569E1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B7927A-A4E4-4587-9346-46065700A041}" type="datetimeFigureOut">
              <a:rPr lang="cs-CZ" smtClean="0"/>
              <a:pPr/>
              <a:t>27.11.2014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1A1E69-8A76-454A-976B-DDFDA569E1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B7927A-A4E4-4587-9346-46065700A041}" type="datetimeFigureOut">
              <a:rPr lang="cs-CZ" smtClean="0"/>
              <a:pPr/>
              <a:t>27.11.2014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1A1E69-8A76-454A-976B-DDFDA569E1A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B7927A-A4E4-4587-9346-46065700A041}" type="datetimeFigureOut">
              <a:rPr lang="cs-CZ" smtClean="0"/>
              <a:pPr/>
              <a:t>27.11.2014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1A1E69-8A76-454A-976B-DDFDA569E1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B7927A-A4E4-4587-9346-46065700A041}" type="datetimeFigureOut">
              <a:rPr lang="cs-CZ" smtClean="0"/>
              <a:pPr/>
              <a:t>27.11.2014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1A1E69-8A76-454A-976B-DDFDA569E1A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B7927A-A4E4-4587-9346-46065700A041}" type="datetimeFigureOut">
              <a:rPr lang="cs-CZ" smtClean="0"/>
              <a:pPr/>
              <a:t>27.11.2014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1A1E69-8A76-454A-976B-DDFDA569E1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B7927A-A4E4-4587-9346-46065700A041}" type="datetimeFigureOut">
              <a:rPr lang="cs-CZ" smtClean="0"/>
              <a:pPr/>
              <a:t>27.11.2014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F1A1E69-8A76-454A-976B-DDFDA569E1A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BB7927A-A4E4-4587-9346-46065700A041}" type="datetimeFigureOut">
              <a:rPr lang="cs-CZ" smtClean="0"/>
              <a:pPr/>
              <a:t>27.11.2014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F1A1E69-8A76-454A-976B-DDFDA569E1A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Hawaii" TargetMode="External"/><Relationship Id="rId3" Type="http://schemas.openxmlformats.org/officeDocument/2006/relationships/hyperlink" Target="http://www.theatlantic.com/infocus/2011/05/when-we-tested-nuclear-bombs/100061/" TargetMode="External"/><Relationship Id="rId7" Type="http://schemas.openxmlformats.org/officeDocument/2006/relationships/hyperlink" Target="http://upload.wikimedia.org/wikipedia/commons/f/f9/Yali_man_Baliem_Valley_Papua.jpg" TargetMode="External"/><Relationship Id="rId2" Type="http://schemas.openxmlformats.org/officeDocument/2006/relationships/hyperlink" Target="http://cs.wikipedia.org/wiki/Oce%C3%A1ni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n.wikipedia.org/wiki/M%C4%81ori_people" TargetMode="External"/><Relationship Id="rId5" Type="http://schemas.openxmlformats.org/officeDocument/2006/relationships/hyperlink" Target="http://www.bilgido.com/search/label/kivi" TargetMode="External"/><Relationship Id="rId4" Type="http://schemas.openxmlformats.org/officeDocument/2006/relationships/hyperlink" Target="http://upload.wikimedia.org/wikipedia/commons/thumb/9/99/Tokoeka.jpg/800px-Tokoek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27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81806503"/>
              </p:ext>
            </p:extLst>
          </p:nvPr>
        </p:nvGraphicFramePr>
        <p:xfrm>
          <a:off x="1142976" y="1500174"/>
          <a:ext cx="6767513" cy="4733611"/>
        </p:xfrm>
        <a:graphic>
          <a:graphicData uri="http://schemas.openxmlformats.org/drawingml/2006/table">
            <a:tbl>
              <a:tblPr/>
              <a:tblGrid>
                <a:gridCol w="2195513"/>
                <a:gridCol w="1524000"/>
                <a:gridCol w="1524000"/>
                <a:gridCol w="1524000"/>
              </a:tblGrid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Bohdalov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CZ.1.07/1.4.00/21.3806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ŠABLONA: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III/2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Člověk a příroda, Zeměpis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6.,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7., 8.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VY_32_INOVACE_03_10Z-Oceánie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Mgr. Dagmar Laštovičková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TVORBY: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Září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OVĚŘENÍ: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16.9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. 2014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6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Prezentace je určena k vysvětlení učiva o světadílech, konkrétně  o Oceánii. Snímky lze použít i jako zápis do sešitu, případně k opakování.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214290"/>
            <a:ext cx="575310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87624" y="2708920"/>
            <a:ext cx="7406640" cy="147218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6000" dirty="0" smtClean="0"/>
              <a:t>Učivo o světadílech OCEÁNIE</a:t>
            </a:r>
            <a:endParaRPr lang="cs-CZ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857232"/>
            <a:ext cx="8229600" cy="4525963"/>
          </a:xfrm>
        </p:spPr>
        <p:txBody>
          <a:bodyPr/>
          <a:lstStyle/>
          <a:p>
            <a:r>
              <a:rPr lang="cs-CZ" dirty="0" smtClean="0"/>
              <a:t>OCEÁNIE = ostrovy ležící v Tichém oceánu</a:t>
            </a:r>
          </a:p>
          <a:p>
            <a:r>
              <a:rPr lang="cs-CZ" dirty="0" smtClean="0"/>
              <a:t>Tři skupiny ostrovů:</a:t>
            </a:r>
          </a:p>
          <a:p>
            <a:pPr lvl="1"/>
            <a:r>
              <a:rPr lang="cs-CZ" dirty="0" smtClean="0"/>
              <a:t>Melanésie</a:t>
            </a:r>
          </a:p>
          <a:p>
            <a:pPr lvl="1"/>
            <a:r>
              <a:rPr lang="cs-CZ" dirty="0" smtClean="0"/>
              <a:t>Polynésie</a:t>
            </a:r>
          </a:p>
          <a:p>
            <a:pPr lvl="1"/>
            <a:r>
              <a:rPr lang="cs-CZ" dirty="0" smtClean="0"/>
              <a:t>Mikronésie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 descr="http://upload.wikimedia.org/wikipedia/commons/4/49/Oceanias_Region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2071678"/>
            <a:ext cx="5257800" cy="3333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/>
          <a:lstStyle/>
          <a:p>
            <a:r>
              <a:rPr lang="cs-CZ" dirty="0" smtClean="0"/>
              <a:t>Korálové a sopečné ostrovy</a:t>
            </a:r>
          </a:p>
          <a:p>
            <a:r>
              <a:rPr lang="cs-CZ" dirty="0" smtClean="0"/>
              <a:t>Tropické podnebí</a:t>
            </a:r>
          </a:p>
          <a:p>
            <a:pPr lvl="2"/>
            <a:r>
              <a:rPr lang="cs-CZ" dirty="0" smtClean="0"/>
              <a:t>Cukrová třtina</a:t>
            </a:r>
          </a:p>
          <a:p>
            <a:pPr lvl="2"/>
            <a:r>
              <a:rPr lang="cs-CZ" dirty="0" smtClean="0"/>
              <a:t>Banány</a:t>
            </a:r>
          </a:p>
          <a:p>
            <a:pPr lvl="2"/>
            <a:r>
              <a:rPr lang="cs-CZ" dirty="0" smtClean="0"/>
              <a:t>Kakaovník</a:t>
            </a:r>
          </a:p>
          <a:p>
            <a:pPr lvl="2"/>
            <a:r>
              <a:rPr lang="cs-CZ" dirty="0" smtClean="0"/>
              <a:t>Palma kokosová</a:t>
            </a:r>
          </a:p>
          <a:p>
            <a:r>
              <a:rPr lang="cs-CZ" dirty="0" smtClean="0"/>
              <a:t>Rybolov</a:t>
            </a:r>
          </a:p>
          <a:p>
            <a:r>
              <a:rPr lang="cs-CZ" dirty="0" smtClean="0"/>
              <a:t>Turistika</a:t>
            </a:r>
          </a:p>
          <a:p>
            <a:r>
              <a:rPr lang="cs-CZ" dirty="0" smtClean="0"/>
              <a:t>Vojenské základny (atol </a:t>
            </a:r>
            <a:r>
              <a:rPr lang="cs-CZ" dirty="0" err="1" smtClean="0"/>
              <a:t>Mururoa</a:t>
            </a:r>
            <a:r>
              <a:rPr lang="cs-CZ" dirty="0" smtClean="0"/>
              <a:t> – jaderné testy)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cdn.theatlantic.com/static/infocus/nuclear050611/n35_24448e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28"/>
            <a:ext cx="9143999" cy="5787809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4500562" y="6286520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Testování jaderných zbraní v Oceánii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Nový Zéland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Rozloha: 270 tis. km</a:t>
            </a:r>
            <a:r>
              <a:rPr lang="cs-CZ" baseline="30000" dirty="0" smtClean="0"/>
              <a:t>2</a:t>
            </a:r>
          </a:p>
          <a:p>
            <a:r>
              <a:rPr lang="cs-CZ" dirty="0"/>
              <a:t>Počet </a:t>
            </a:r>
            <a:r>
              <a:rPr lang="cs-CZ" dirty="0" smtClean="0"/>
              <a:t>obyvatel: 4 mil.</a:t>
            </a:r>
          </a:p>
          <a:p>
            <a:r>
              <a:rPr lang="cs-CZ" dirty="0" smtClean="0"/>
              <a:t>Hlavní město: Wellington</a:t>
            </a:r>
          </a:p>
          <a:p>
            <a:r>
              <a:rPr lang="cs-CZ" dirty="0" smtClean="0"/>
              <a:t>Chov ovcí a skotu (vlna, kůže, sýry, mléko, máslo, maso)</a:t>
            </a:r>
          </a:p>
          <a:p>
            <a:r>
              <a:rPr lang="cs-CZ" dirty="0" smtClean="0"/>
              <a:t>Maoři (tanec </a:t>
            </a:r>
            <a:r>
              <a:rPr lang="cs-CZ" dirty="0" err="1" smtClean="0"/>
              <a:t>Haka</a:t>
            </a:r>
            <a:r>
              <a:rPr lang="cs-CZ" dirty="0" smtClean="0"/>
              <a:t>)</a:t>
            </a:r>
          </a:p>
          <a:p>
            <a:r>
              <a:rPr lang="cs-CZ" dirty="0" smtClean="0"/>
              <a:t>Pán prstenů (natáčení filmu)</a:t>
            </a:r>
          </a:p>
          <a:p>
            <a:r>
              <a:rPr lang="cs-CZ" dirty="0" smtClean="0"/>
              <a:t>Kivi - pták </a:t>
            </a:r>
          </a:p>
          <a:p>
            <a:r>
              <a:rPr lang="cs-CZ" dirty="0" smtClean="0"/>
              <a:t>Kiwi - ovoce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http://2.bp.blogspot.com/-LwBgSf6Lgds/UNy8uzx39OI/AAAAAAAAHEU/sQXwtP0uK_o/s1600/kivi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29107" y="3786190"/>
            <a:ext cx="4914894" cy="307181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072066" y="71414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kivi (pták)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57488" y="6357958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kiwi (ovoce)</a:t>
            </a:r>
            <a:endParaRPr lang="cs-CZ" dirty="0"/>
          </a:p>
        </p:txBody>
      </p:sp>
      <p:pic>
        <p:nvPicPr>
          <p:cNvPr id="1026" name="Picture 2" descr="File:Tokoek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39" y="0"/>
            <a:ext cx="5048253" cy="37861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upload.wikimedia.org/wikipedia/commons/thumb/f/fe/Young_Maori_man_dancing.jpg/640px-Young_Maori_man_danc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59" y="-3344"/>
            <a:ext cx="4550731" cy="6861344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1643042" y="6357958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Maor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Papua - Nová Guinea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Rozloha: 460 tis. km</a:t>
            </a:r>
            <a:r>
              <a:rPr lang="cs-CZ" baseline="30000" dirty="0" smtClean="0"/>
              <a:t>2</a:t>
            </a:r>
          </a:p>
          <a:p>
            <a:r>
              <a:rPr lang="cs-CZ" dirty="0" smtClean="0"/>
              <a:t>Počet obyvatel: 5,5 mil.</a:t>
            </a:r>
          </a:p>
          <a:p>
            <a:r>
              <a:rPr lang="cs-CZ" dirty="0" smtClean="0"/>
              <a:t>Východní část 2. největšího ostrova světa</a:t>
            </a:r>
          </a:p>
          <a:p>
            <a:r>
              <a:rPr lang="cs-CZ" dirty="0" smtClean="0"/>
              <a:t>Prales → tropické plodiny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upload.wikimedia.org/wikipedia/commons/f/f9/Yali_man_Baliem_Valley_Papu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052736"/>
            <a:ext cx="4896544" cy="34520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372200" y="4869160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Papuánec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Havajské ostrovy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Není samostatný stát (součást USA)</a:t>
            </a:r>
          </a:p>
          <a:p>
            <a:r>
              <a:rPr lang="cs-CZ" dirty="0" smtClean="0"/>
              <a:t>Hlavní město: Honolulu</a:t>
            </a:r>
          </a:p>
          <a:p>
            <a:r>
              <a:rPr lang="cs-CZ" dirty="0" smtClean="0"/>
              <a:t>Sopečné ostrovy</a:t>
            </a:r>
          </a:p>
          <a:p>
            <a:r>
              <a:rPr lang="cs-CZ" dirty="0" smtClean="0"/>
              <a:t>Turistický ruch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0" name="Picture 6" descr="http://upload.wikimedia.org/wikipedia/commons/thumb/0/0e/Lanikai_Strand_auf_Oahu.jpg/1280px-Lanikai_Strand_auf_Oah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8690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 na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lvl="0" indent="-514350">
              <a:buFont typeface="+mj-lt"/>
              <a:buAutoNum type="arabicPeriod"/>
            </a:pPr>
            <a:r>
              <a:rPr lang="cs-CZ" dirty="0"/>
              <a:t>Co je Oceánie?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Jmenuj 2 státy ležící v </a:t>
            </a:r>
            <a:r>
              <a:rPr lang="cs-CZ" dirty="0" smtClean="0"/>
              <a:t>Tichém oceánu.</a:t>
            </a:r>
            <a:endParaRPr lang="cs-CZ" dirty="0"/>
          </a:p>
          <a:p>
            <a:pPr marL="514350" lvl="0" indent="-514350">
              <a:buFont typeface="+mj-lt"/>
              <a:buAutoNum type="arabicPeriod"/>
            </a:pPr>
            <a:r>
              <a:rPr lang="cs-CZ" dirty="0"/>
              <a:t>Jakými způsoby vznikaly ostrovy v Tichém oceánu?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/>
            <a:r>
              <a:rPr lang="cs-CZ" sz="2800" dirty="0" smtClean="0"/>
              <a:t>Co je Oceánie?</a:t>
            </a:r>
          </a:p>
          <a:p>
            <a:pPr marL="514350" lvl="0" indent="-514350">
              <a:buNone/>
            </a:pPr>
            <a:r>
              <a:rPr lang="cs-CZ" sz="2800" dirty="0" smtClean="0"/>
              <a:t>	</a:t>
            </a:r>
            <a:r>
              <a:rPr lang="cs-CZ" sz="2800" dirty="0" smtClean="0">
                <a:solidFill>
                  <a:srgbClr val="FF0000"/>
                </a:solidFill>
              </a:rPr>
              <a:t>ostrovy ležící v Tichém oceánu</a:t>
            </a:r>
          </a:p>
          <a:p>
            <a:pPr marL="514350" indent="-514350"/>
            <a:r>
              <a:rPr lang="cs-CZ" sz="2800" dirty="0" smtClean="0"/>
              <a:t>Jmenuj 2 státy ležící v Tichém oceánu.</a:t>
            </a:r>
          </a:p>
          <a:p>
            <a:pPr marL="914400" lvl="1" indent="-514350">
              <a:buNone/>
            </a:pP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Papua</a:t>
            </a:r>
            <a:r>
              <a:rPr lang="cs-CZ" dirty="0" smtClean="0">
                <a:solidFill>
                  <a:srgbClr val="FF0000"/>
                </a:solidFill>
              </a:rPr>
              <a:t>-Nová Guinea, Nový Zéland</a:t>
            </a:r>
          </a:p>
          <a:p>
            <a:pPr marL="514350" indent="-514350"/>
            <a:r>
              <a:rPr lang="cs-CZ" sz="2800" dirty="0" smtClean="0"/>
              <a:t>Jakými způsoby vznikaly ostrovy v Tichém oceánu?</a:t>
            </a:r>
          </a:p>
          <a:p>
            <a:pPr marL="514350" indent="-514350"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     sopečnou činností</a:t>
            </a:r>
            <a:r>
              <a:rPr lang="cs-CZ" sz="2800" smtClean="0">
                <a:solidFill>
                  <a:srgbClr val="FF0000"/>
                </a:solidFill>
              </a:rPr>
              <a:t>, </a:t>
            </a:r>
            <a:r>
              <a:rPr lang="cs-CZ" sz="2800" smtClean="0">
                <a:solidFill>
                  <a:srgbClr val="FF0000"/>
                </a:solidFill>
              </a:rPr>
              <a:t>činnost </a:t>
            </a:r>
            <a:r>
              <a:rPr lang="cs-CZ" sz="2800" dirty="0" smtClean="0">
                <a:solidFill>
                  <a:srgbClr val="FF0000"/>
                </a:solidFill>
              </a:rPr>
              <a:t>korálů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 a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1200" dirty="0" smtClean="0"/>
              <a:t>WIKIPEDIA COMMONS. </a:t>
            </a:r>
            <a:r>
              <a:rPr lang="cs-CZ" sz="1200" i="1" dirty="0" err="1" smtClean="0"/>
              <a:t>Oceanias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Regions</a:t>
            </a:r>
            <a:r>
              <a:rPr lang="cs-CZ" sz="1200" dirty="0" smtClean="0"/>
              <a:t> [online]. [cit. 4.9.2014]. Dostupný na WWW: </a:t>
            </a:r>
            <a:r>
              <a:rPr lang="cs-CZ" sz="1200" dirty="0" smtClean="0">
                <a:hlinkClick r:id="rId2"/>
              </a:rPr>
              <a:t>http://cs.wikipedia.org/wiki/Oce%C3%A1nie#mediaviewer/Soubor:Oceanias_Regions.png</a:t>
            </a:r>
            <a:endParaRPr lang="cs-CZ" sz="1200" dirty="0" smtClean="0"/>
          </a:p>
          <a:p>
            <a:r>
              <a:rPr lang="en-US" sz="1200" dirty="0" smtClean="0"/>
              <a:t>THE ATLANTIC. </a:t>
            </a:r>
            <a:r>
              <a:rPr lang="en-US" sz="1200" i="1" dirty="0" smtClean="0"/>
              <a:t>When We Tested Nuclear Bombs</a:t>
            </a:r>
            <a:r>
              <a:rPr lang="en-US" sz="1200" dirty="0" smtClean="0"/>
              <a:t> [online]. [cit. 4.9.2014]. </a:t>
            </a:r>
            <a:r>
              <a:rPr lang="en-US" sz="1200" dirty="0" err="1" smtClean="0"/>
              <a:t>Dostupný</a:t>
            </a:r>
            <a:r>
              <a:rPr lang="en-US" sz="1200" dirty="0" smtClean="0"/>
              <a:t> </a:t>
            </a:r>
            <a:r>
              <a:rPr lang="en-US" sz="1200" dirty="0" err="1" smtClean="0"/>
              <a:t>na</a:t>
            </a:r>
            <a:r>
              <a:rPr lang="en-US" sz="1200" dirty="0" smtClean="0"/>
              <a:t> WWW: </a:t>
            </a:r>
            <a:r>
              <a:rPr lang="en-US" sz="1200" dirty="0" smtClean="0">
                <a:hlinkClick r:id="rId3"/>
              </a:rPr>
              <a:t>http://www.theatlantic.com/infocus/2011/05/when-we-tested-nuclear-bombs/100061/</a:t>
            </a:r>
            <a:endParaRPr lang="cs-CZ" sz="1200" dirty="0" smtClean="0"/>
          </a:p>
          <a:p>
            <a:r>
              <a:rPr lang="cs-CZ" sz="1200" dirty="0"/>
              <a:t>FERGUS, Glen. </a:t>
            </a:r>
            <a:r>
              <a:rPr lang="cs-CZ" sz="1200" i="1" dirty="0" err="1"/>
              <a:t>wikipedia</a:t>
            </a:r>
            <a:r>
              <a:rPr lang="cs-CZ" sz="1200" dirty="0"/>
              <a:t> [online]. [cit. 4</a:t>
            </a:r>
            <a:r>
              <a:rPr lang="cs-CZ" sz="1200" dirty="0" smtClean="0"/>
              <a:t>.9.2014</a:t>
            </a:r>
            <a:r>
              <a:rPr lang="cs-CZ" sz="1200" dirty="0"/>
              <a:t>]. Dostupný na WWW: </a:t>
            </a:r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upload.wikimedia.org/wikipedia/commons/thumb/9/99/Tokoeka.jpg/800px-Tokoeka.jpg</a:t>
            </a:r>
            <a:endParaRPr lang="cs-CZ" sz="1200" dirty="0" smtClean="0"/>
          </a:p>
          <a:p>
            <a:r>
              <a:rPr lang="cs-CZ" sz="1200" dirty="0" smtClean="0"/>
              <a:t>BILGIDO.COM. </a:t>
            </a:r>
            <a:r>
              <a:rPr lang="cs-CZ" sz="1200" i="1" dirty="0" err="1" smtClean="0"/>
              <a:t>Bilgido</a:t>
            </a:r>
            <a:r>
              <a:rPr lang="cs-CZ" sz="1200" i="1" dirty="0" smtClean="0"/>
              <a:t>: kivi</a:t>
            </a:r>
            <a:r>
              <a:rPr lang="cs-CZ" sz="1200" dirty="0" smtClean="0"/>
              <a:t> [online]. [cit. 4.9.2014]. Dostupný na WWW: </a:t>
            </a:r>
            <a:r>
              <a:rPr lang="cs-CZ" sz="1200" dirty="0" smtClean="0">
                <a:hlinkClick r:id="rId5"/>
              </a:rPr>
              <a:t>http://www.</a:t>
            </a:r>
            <a:r>
              <a:rPr lang="cs-CZ" sz="1200" dirty="0" err="1" smtClean="0">
                <a:hlinkClick r:id="rId5"/>
              </a:rPr>
              <a:t>bilgido.com</a:t>
            </a:r>
            <a:r>
              <a:rPr lang="cs-CZ" sz="1200" dirty="0" smtClean="0">
                <a:hlinkClick r:id="rId5"/>
              </a:rPr>
              <a:t>/</a:t>
            </a:r>
            <a:r>
              <a:rPr lang="cs-CZ" sz="1200" dirty="0" err="1" smtClean="0">
                <a:hlinkClick r:id="rId5"/>
              </a:rPr>
              <a:t>search</a:t>
            </a:r>
            <a:r>
              <a:rPr lang="cs-CZ" sz="1200" dirty="0" smtClean="0">
                <a:hlinkClick r:id="rId5"/>
              </a:rPr>
              <a:t>/</a:t>
            </a:r>
            <a:r>
              <a:rPr lang="cs-CZ" sz="1200" dirty="0" err="1" smtClean="0">
                <a:hlinkClick r:id="rId5"/>
              </a:rPr>
              <a:t>label</a:t>
            </a:r>
            <a:r>
              <a:rPr lang="cs-CZ" sz="1200" dirty="0" smtClean="0">
                <a:hlinkClick r:id="rId5"/>
              </a:rPr>
              <a:t>/kivi</a:t>
            </a:r>
            <a:endParaRPr lang="cs-CZ" sz="1200" dirty="0" smtClean="0"/>
          </a:p>
          <a:p>
            <a:r>
              <a:rPr lang="en-US" sz="1200" dirty="0" smtClean="0"/>
              <a:t>TURNER, Andrew. </a:t>
            </a:r>
            <a:r>
              <a:rPr lang="en-US" sz="1200" i="1" dirty="0" smtClean="0"/>
              <a:t>Young Maori man dancing</a:t>
            </a:r>
            <a:r>
              <a:rPr lang="en-US" sz="1200" dirty="0" smtClean="0"/>
              <a:t> [online]. [cit. 4.9.2014]. </a:t>
            </a:r>
            <a:r>
              <a:rPr lang="en-US" sz="1200" dirty="0" err="1" smtClean="0"/>
              <a:t>Dostupný</a:t>
            </a:r>
            <a:r>
              <a:rPr lang="en-US" sz="1200" dirty="0" smtClean="0"/>
              <a:t> </a:t>
            </a:r>
            <a:r>
              <a:rPr lang="en-US" sz="1200" dirty="0" err="1" smtClean="0"/>
              <a:t>na</a:t>
            </a:r>
            <a:r>
              <a:rPr lang="en-US" sz="1200" dirty="0" smtClean="0"/>
              <a:t> WWW: </a:t>
            </a:r>
            <a:r>
              <a:rPr lang="en-US" sz="1200" dirty="0" smtClean="0">
                <a:hlinkClick r:id="rId6"/>
              </a:rPr>
              <a:t>http://en.wikipedia.org/wiki/M%C4%81ori_people#mediaviewer/File:Young_Maori_man_dancing.jpg</a:t>
            </a:r>
            <a:endParaRPr lang="cs-CZ" sz="1200" dirty="0" smtClean="0"/>
          </a:p>
          <a:p>
            <a:r>
              <a:rPr lang="cs-CZ" sz="1200" dirty="0"/>
              <a:t>AUTOR NEUVEDEN. </a:t>
            </a:r>
            <a:r>
              <a:rPr lang="cs-CZ" sz="1200" i="1" dirty="0" err="1"/>
              <a:t>wikipedia</a:t>
            </a:r>
            <a:r>
              <a:rPr lang="cs-CZ" sz="1200" dirty="0"/>
              <a:t> [online]. [cit. </a:t>
            </a:r>
            <a:r>
              <a:rPr lang="cs-CZ" sz="1200" smtClean="0"/>
              <a:t>4.9.2014</a:t>
            </a:r>
            <a:r>
              <a:rPr lang="cs-CZ" sz="1200" dirty="0"/>
              <a:t>]. Dostupný na WWW: </a:t>
            </a:r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upload.wikimedia.org/wikipedia/commons/f/f9/Yali_man_Baliem_Valley_Papua.jpg</a:t>
            </a:r>
            <a:endParaRPr lang="cs-CZ" sz="1200" dirty="0" smtClean="0"/>
          </a:p>
          <a:p>
            <a:r>
              <a:rPr lang="cs-CZ" sz="1200" dirty="0" smtClean="0"/>
              <a:t>WIKIPEDIA COMMONS. </a:t>
            </a:r>
            <a:r>
              <a:rPr lang="cs-CZ" sz="1200" i="1" dirty="0" err="1" smtClean="0"/>
              <a:t>Lanikai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Strand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auf</a:t>
            </a:r>
            <a:r>
              <a:rPr lang="cs-CZ" sz="1200" i="1" dirty="0" smtClean="0"/>
              <a:t> </a:t>
            </a:r>
            <a:r>
              <a:rPr lang="cs-CZ" sz="1200" i="1" dirty="0" err="1" smtClean="0"/>
              <a:t>Oahu</a:t>
            </a:r>
            <a:r>
              <a:rPr lang="cs-CZ" sz="1200" dirty="0" smtClean="0"/>
              <a:t> [online]. [cit. 4.9.2014]. Dostupný na WWW: </a:t>
            </a:r>
            <a:r>
              <a:rPr lang="cs-CZ" sz="1200" dirty="0" smtClean="0">
                <a:hlinkClick r:id="rId8"/>
              </a:rPr>
              <a:t>http://en.wikipedia.org/wiki/Hawaii#mediaviewer/File:Lanikai_Strand_auf_Oahu.jpg</a:t>
            </a:r>
            <a:endParaRPr lang="cs-CZ" sz="1200" dirty="0" smtClean="0"/>
          </a:p>
          <a:p>
            <a:r>
              <a:rPr lang="cs-CZ" sz="1200" dirty="0" smtClean="0"/>
              <a:t>Autorem materiálu a všech jeho částí, není-li uvedeno jinak, je Mgr. Dagmar Laštovičková</a:t>
            </a:r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 smtClean="0"/>
          </a:p>
          <a:p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98</TotalTime>
  <Words>303</Words>
  <Application>Microsoft Office PowerPoint</Application>
  <PresentationFormat>Předvádění na obrazovce (4:3)</PresentationFormat>
  <Paragraphs>83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Slunovrat</vt:lpstr>
      <vt:lpstr>Snímek 1</vt:lpstr>
      <vt:lpstr>Učivo o světadílech OCEÁNIE</vt:lpstr>
      <vt:lpstr>Snímek 3</vt:lpstr>
      <vt:lpstr>Snímek 4</vt:lpstr>
      <vt:lpstr>Snímek 5</vt:lpstr>
      <vt:lpstr>Nový Zéland</vt:lpstr>
      <vt:lpstr>Snímek 7</vt:lpstr>
      <vt:lpstr>Snímek 8</vt:lpstr>
      <vt:lpstr>Papua - Nová Guinea</vt:lpstr>
      <vt:lpstr>Snímek 10</vt:lpstr>
      <vt:lpstr>Havajské ostrovy</vt:lpstr>
      <vt:lpstr>Snímek 12</vt:lpstr>
      <vt:lpstr>Odpověz na otázky:</vt:lpstr>
      <vt:lpstr>Řešení:</vt:lpstr>
      <vt:lpstr>Citace a zdroje</vt:lpstr>
    </vt:vector>
  </TitlesOfParts>
  <Company>ZŠ Bohdalov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Dagmar Laštovičková</dc:creator>
  <cp:lastModifiedBy>Dum</cp:lastModifiedBy>
  <cp:revision>25</cp:revision>
  <dcterms:created xsi:type="dcterms:W3CDTF">2014-09-04T18:01:59Z</dcterms:created>
  <dcterms:modified xsi:type="dcterms:W3CDTF">2014-11-27T07:49:52Z</dcterms:modified>
</cp:coreProperties>
</file>