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70" r:id="rId2"/>
    <p:sldId id="256" r:id="rId3"/>
    <p:sldId id="257" r:id="rId4"/>
    <p:sldId id="263" r:id="rId5"/>
    <p:sldId id="258" r:id="rId6"/>
    <p:sldId id="264" r:id="rId7"/>
    <p:sldId id="268" r:id="rId8"/>
    <p:sldId id="269" r:id="rId9"/>
    <p:sldId id="259" r:id="rId10"/>
    <p:sldId id="265" r:id="rId11"/>
    <p:sldId id="262" r:id="rId12"/>
    <p:sldId id="266" r:id="rId13"/>
    <p:sldId id="260" r:id="rId14"/>
    <p:sldId id="267" r:id="rId15"/>
    <p:sldId id="261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FABD3F5-74AF-4244-8E01-527990554C91}" type="datetimeFigureOut">
              <a:rPr lang="en-US" smtClean="0"/>
              <a:pPr/>
              <a:t>11/27/2014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8BF58E6-CEFE-415C-BD45-B59CB8C0DBCB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BD3F5-74AF-4244-8E01-527990554C91}" type="datetimeFigureOut">
              <a:rPr lang="en-US" smtClean="0"/>
              <a:pPr/>
              <a:t>11/27/2014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F58E6-CEFE-415C-BD45-B59CB8C0DBC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BD3F5-74AF-4244-8E01-527990554C91}" type="datetimeFigureOut">
              <a:rPr lang="en-US" smtClean="0"/>
              <a:pPr/>
              <a:t>11/27/2014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F58E6-CEFE-415C-BD45-B59CB8C0DBC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BD3F5-74AF-4244-8E01-527990554C91}" type="datetimeFigureOut">
              <a:rPr lang="en-US" smtClean="0"/>
              <a:pPr/>
              <a:t>11/27/2014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F58E6-CEFE-415C-BD45-B59CB8C0DBC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BD3F5-74AF-4244-8E01-527990554C91}" type="datetimeFigureOut">
              <a:rPr lang="en-US" smtClean="0"/>
              <a:pPr/>
              <a:t>11/27/2014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F58E6-CEFE-415C-BD45-B59CB8C0DBCB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BD3F5-74AF-4244-8E01-527990554C91}" type="datetimeFigureOut">
              <a:rPr lang="en-US" smtClean="0"/>
              <a:pPr/>
              <a:t>11/27/2014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F58E6-CEFE-415C-BD45-B59CB8C0DBCB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BD3F5-74AF-4244-8E01-527990554C91}" type="datetimeFigureOut">
              <a:rPr lang="en-US" smtClean="0"/>
              <a:pPr/>
              <a:t>11/27/2014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F58E6-CEFE-415C-BD45-B59CB8C0DBC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BD3F5-74AF-4244-8E01-527990554C91}" type="datetimeFigureOut">
              <a:rPr lang="en-US" smtClean="0"/>
              <a:pPr/>
              <a:t>11/27/2014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F58E6-CEFE-415C-BD45-B59CB8C0DBC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BD3F5-74AF-4244-8E01-527990554C91}" type="datetimeFigureOut">
              <a:rPr lang="en-US" smtClean="0"/>
              <a:pPr/>
              <a:t>11/27/2014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F58E6-CEFE-415C-BD45-B59CB8C0DBC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BD3F5-74AF-4244-8E01-527990554C91}" type="datetimeFigureOut">
              <a:rPr lang="en-US" smtClean="0"/>
              <a:pPr/>
              <a:t>11/27/2014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F58E6-CEFE-415C-BD45-B59CB8C0DBCB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BD3F5-74AF-4244-8E01-527990554C91}" type="datetimeFigureOut">
              <a:rPr lang="en-US" smtClean="0"/>
              <a:pPr/>
              <a:t>11/27/2014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F58E6-CEFE-415C-BD45-B59CB8C0DBCB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FABD3F5-74AF-4244-8E01-527990554C91}" type="datetimeFigureOut">
              <a:rPr lang="en-US" smtClean="0"/>
              <a:pPr/>
              <a:t>11/27/2014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18BF58E6-CEFE-415C-BD45-B59CB8C0DBC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Dorsten_1633-cupper-engraving_by_matthaeus-merian.jpg" TargetMode="External"/><Relationship Id="rId7" Type="http://schemas.openxmlformats.org/officeDocument/2006/relationships/hyperlink" Target="http://upload.wikimedia.org/wikipedia/en/a/a3/Toronto_downtown.png" TargetMode="External"/><Relationship Id="rId2" Type="http://schemas.openxmlformats.org/officeDocument/2006/relationships/hyperlink" Target="http://cs.wikipedia.org/wiki/Map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Turistick%C3%A1_mapa" TargetMode="External"/><Relationship Id="rId5" Type="http://schemas.openxmlformats.org/officeDocument/2006/relationships/hyperlink" Target="http://cs.wikipedia.org/wiki/Mapov%C3%A9_zobrazen%C3%AD" TargetMode="External"/><Relationship Id="rId4" Type="http://schemas.openxmlformats.org/officeDocument/2006/relationships/hyperlink" Target="http://cs.wikipedia.org/wiki/Komensk%C3%A9ho_mapa_Morav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2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80094278"/>
              </p:ext>
            </p:extLst>
          </p:nvPr>
        </p:nvGraphicFramePr>
        <p:xfrm>
          <a:off x="1143000" y="1447800"/>
          <a:ext cx="6767513" cy="4520251"/>
        </p:xfrm>
        <a:graphic>
          <a:graphicData uri="http://schemas.openxmlformats.org/drawingml/2006/table">
            <a:tbl>
              <a:tblPr/>
              <a:tblGrid>
                <a:gridCol w="2195513"/>
                <a:gridCol w="1524000"/>
                <a:gridCol w="1524000"/>
                <a:gridCol w="1524000"/>
              </a:tblGrid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Bohdalov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CZ.1.07/1.4.00/21.3806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ŠABLONA: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III/2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Člověk a příroda, Zeměpis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6.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MATERIÁLU: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VY_32_INOVACE_12_10Z-</a:t>
                      </a:r>
                      <a:r>
                        <a:rPr kumimoji="0" lang="en-US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Kartografie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Mgr. Dagmar Laštovičková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3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TVORBY: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Září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OVĚŘENÍ: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15.10. 2014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Prezentace je určena k motivaci žáků v kapitole Mapa, případně k </a:t>
                      </a:r>
                      <a:r>
                        <a:rPr kumimoji="0" lang="en-US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výuce</a:t>
                      </a:r>
                      <a:r>
                        <a:rPr kumimoji="0" lang="en-US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 </a:t>
                      </a:r>
                      <a:r>
                        <a:rPr kumimoji="0" lang="en-US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základů</a:t>
                      </a:r>
                      <a:r>
                        <a:rPr kumimoji="0" lang="en-US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 </a:t>
                      </a:r>
                      <a:r>
                        <a:rPr kumimoji="0" lang="en-US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kartografie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214290"/>
            <a:ext cx="5753100" cy="111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065620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err="1" smtClean="0"/>
              <a:t>Kartografie</a:t>
            </a:r>
            <a:endParaRPr lang="en-US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694212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err="1" smtClean="0"/>
              <a:t>Umění</a:t>
            </a:r>
            <a:r>
              <a:rPr lang="en-US" dirty="0" smtClean="0"/>
              <a:t> a </a:t>
            </a:r>
            <a:r>
              <a:rPr lang="en-US" dirty="0" err="1" smtClean="0"/>
              <a:t>věda</a:t>
            </a:r>
            <a:r>
              <a:rPr lang="en-US" dirty="0" smtClean="0"/>
              <a:t> </a:t>
            </a:r>
            <a:r>
              <a:rPr lang="en-US" dirty="0" err="1" smtClean="0"/>
              <a:t>zabývající</a:t>
            </a:r>
            <a:r>
              <a:rPr lang="en-US" dirty="0" smtClean="0"/>
              <a:t> se </a:t>
            </a:r>
            <a:r>
              <a:rPr lang="en-US" dirty="0" err="1" smtClean="0"/>
              <a:t>tvorbou</a:t>
            </a:r>
            <a:r>
              <a:rPr lang="en-US" dirty="0" smtClean="0"/>
              <a:t> a </a:t>
            </a:r>
            <a:r>
              <a:rPr lang="en-US" dirty="0" err="1" smtClean="0"/>
              <a:t>zpracováním</a:t>
            </a:r>
            <a:r>
              <a:rPr lang="en-US" dirty="0" smtClean="0"/>
              <a:t> map</a:t>
            </a:r>
          </a:p>
          <a:p>
            <a:endParaRPr lang="en-US" dirty="0"/>
          </a:p>
          <a:p>
            <a:r>
              <a:rPr lang="en-US" dirty="0" err="1" smtClean="0"/>
              <a:t>Mapa</a:t>
            </a:r>
            <a:r>
              <a:rPr lang="en-US" dirty="0" smtClean="0"/>
              <a:t> = je </a:t>
            </a:r>
            <a:r>
              <a:rPr lang="en-US" dirty="0" err="1" smtClean="0"/>
              <a:t>zmenšené</a:t>
            </a:r>
            <a:r>
              <a:rPr lang="en-US" dirty="0" smtClean="0"/>
              <a:t>, </a:t>
            </a:r>
            <a:r>
              <a:rPr lang="en-US" dirty="0" err="1" smtClean="0"/>
              <a:t>zevšeobecněné</a:t>
            </a:r>
            <a:r>
              <a:rPr lang="en-US" dirty="0" smtClean="0"/>
              <a:t> a </a:t>
            </a:r>
            <a:r>
              <a:rPr lang="en-US" dirty="0" err="1" smtClean="0"/>
              <a:t>vysvětlené</a:t>
            </a:r>
            <a:r>
              <a:rPr lang="en-US" dirty="0" smtClean="0"/>
              <a:t> </a:t>
            </a:r>
            <a:r>
              <a:rPr lang="en-US" dirty="0" err="1" smtClean="0"/>
              <a:t>znázornění</a:t>
            </a:r>
            <a:r>
              <a:rPr lang="en-US" dirty="0" smtClean="0"/>
              <a:t> </a:t>
            </a:r>
            <a:r>
              <a:rPr lang="en-US" dirty="0" err="1" smtClean="0"/>
              <a:t>objektů</a:t>
            </a:r>
            <a:r>
              <a:rPr lang="en-US" dirty="0" smtClean="0"/>
              <a:t> a </a:t>
            </a:r>
            <a:r>
              <a:rPr lang="en-US" dirty="0" err="1" smtClean="0"/>
              <a:t>jevů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</a:t>
            </a:r>
            <a:r>
              <a:rPr lang="en-US" dirty="0" err="1" smtClean="0"/>
              <a:t>Zemi</a:t>
            </a:r>
            <a:r>
              <a:rPr lang="en-US" dirty="0" smtClean="0"/>
              <a:t>, </a:t>
            </a:r>
            <a:r>
              <a:rPr lang="en-US" dirty="0" err="1" smtClean="0"/>
              <a:t>ostatních</a:t>
            </a:r>
            <a:r>
              <a:rPr lang="en-US" dirty="0" smtClean="0"/>
              <a:t> </a:t>
            </a:r>
            <a:r>
              <a:rPr lang="en-US" dirty="0" err="1" smtClean="0"/>
              <a:t>nebeských</a:t>
            </a:r>
            <a:r>
              <a:rPr lang="en-US" dirty="0" smtClean="0"/>
              <a:t> </a:t>
            </a:r>
            <a:r>
              <a:rPr lang="en-US" dirty="0" err="1" smtClean="0"/>
              <a:t>tělesech</a:t>
            </a:r>
            <a:r>
              <a:rPr lang="en-US" dirty="0" smtClean="0"/>
              <a:t> </a:t>
            </a:r>
            <a:r>
              <a:rPr lang="en-US" dirty="0" err="1" smtClean="0"/>
              <a:t>nebo</a:t>
            </a:r>
            <a:r>
              <a:rPr lang="en-US" dirty="0" smtClean="0"/>
              <a:t> </a:t>
            </a:r>
            <a:r>
              <a:rPr lang="en-US" dirty="0" err="1" smtClean="0"/>
              <a:t>nebeské</a:t>
            </a:r>
            <a:r>
              <a:rPr lang="en-US" dirty="0" smtClean="0"/>
              <a:t> </a:t>
            </a:r>
            <a:r>
              <a:rPr lang="en-US" dirty="0" err="1" smtClean="0"/>
              <a:t>sféře</a:t>
            </a:r>
            <a:r>
              <a:rPr lang="en-US" dirty="0" smtClean="0"/>
              <a:t> (</a:t>
            </a:r>
            <a:r>
              <a:rPr lang="en-US" dirty="0" err="1" smtClean="0"/>
              <a:t>mapy</a:t>
            </a:r>
            <a:r>
              <a:rPr lang="en-US" dirty="0" smtClean="0"/>
              <a:t> </a:t>
            </a:r>
            <a:r>
              <a:rPr lang="en-US" dirty="0" err="1" smtClean="0"/>
              <a:t>hvězdné</a:t>
            </a:r>
            <a:r>
              <a:rPr lang="en-US" dirty="0" smtClean="0"/>
              <a:t> </a:t>
            </a:r>
            <a:r>
              <a:rPr lang="en-US" dirty="0" err="1" smtClean="0"/>
              <a:t>oblohy</a:t>
            </a:r>
            <a:r>
              <a:rPr lang="en-US" dirty="0" smtClean="0"/>
              <a:t>)</a:t>
            </a:r>
          </a:p>
          <a:p>
            <a:pPr marL="0" indent="0">
              <a:buNone/>
            </a:pPr>
            <a:endParaRPr lang="en-US" dirty="0" smtClean="0"/>
          </a:p>
          <a:p>
            <a:r>
              <a:rPr lang="en-US" dirty="0" err="1" smtClean="0"/>
              <a:t>Mapa</a:t>
            </a:r>
            <a:r>
              <a:rPr lang="en-US" dirty="0" smtClean="0"/>
              <a:t> </a:t>
            </a:r>
            <a:r>
              <a:rPr lang="en-US" dirty="0" err="1" smtClean="0"/>
              <a:t>není</a:t>
            </a:r>
            <a:r>
              <a:rPr lang="en-US" dirty="0" smtClean="0"/>
              <a:t> </a:t>
            </a:r>
            <a:r>
              <a:rPr lang="en-US" dirty="0" err="1" smtClean="0"/>
              <a:t>plán</a:t>
            </a:r>
            <a:r>
              <a:rPr lang="en-US" dirty="0" smtClean="0"/>
              <a:t> – </a:t>
            </a:r>
            <a:r>
              <a:rPr lang="en-US" dirty="0" err="1" smtClean="0"/>
              <a:t>plánek</a:t>
            </a:r>
            <a:r>
              <a:rPr lang="en-US" dirty="0" smtClean="0"/>
              <a:t> </a:t>
            </a:r>
            <a:r>
              <a:rPr lang="en-US" dirty="0" err="1" smtClean="0"/>
              <a:t>města</a:t>
            </a:r>
            <a:r>
              <a:rPr lang="en-US" dirty="0" smtClean="0"/>
              <a:t> </a:t>
            </a:r>
            <a:r>
              <a:rPr lang="en-US" dirty="0" err="1" smtClean="0"/>
              <a:t>nemá</a:t>
            </a:r>
            <a:r>
              <a:rPr lang="en-US" dirty="0" smtClean="0"/>
              <a:t> </a:t>
            </a:r>
            <a:r>
              <a:rPr lang="en-US" dirty="0" err="1" smtClean="0"/>
              <a:t>kartografické</a:t>
            </a:r>
            <a:r>
              <a:rPr lang="en-US" dirty="0" smtClean="0"/>
              <a:t> </a:t>
            </a:r>
            <a:r>
              <a:rPr lang="en-US" dirty="0" err="1" smtClean="0"/>
              <a:t>zobrazení</a:t>
            </a:r>
            <a:r>
              <a:rPr lang="en-US" dirty="0" smtClean="0"/>
              <a:t>, </a:t>
            </a:r>
            <a:r>
              <a:rPr lang="en-US" dirty="0" err="1" smtClean="0"/>
              <a:t>projekci</a:t>
            </a:r>
            <a:r>
              <a:rPr lang="en-US" dirty="0" smtClean="0"/>
              <a:t> a </a:t>
            </a:r>
            <a:r>
              <a:rPr lang="en-US" dirty="0" err="1" smtClean="0"/>
              <a:t>někdy</a:t>
            </a:r>
            <a:r>
              <a:rPr lang="en-US" dirty="0" smtClean="0"/>
              <a:t> </a:t>
            </a:r>
            <a:r>
              <a:rPr lang="en-US" dirty="0" err="1" smtClean="0"/>
              <a:t>ani</a:t>
            </a:r>
            <a:r>
              <a:rPr lang="en-US" dirty="0" smtClean="0"/>
              <a:t> </a:t>
            </a:r>
            <a:r>
              <a:rPr lang="en-US" dirty="0" err="1" smtClean="0"/>
              <a:t>zachované</a:t>
            </a:r>
            <a:r>
              <a:rPr lang="en-US" dirty="0" smtClean="0"/>
              <a:t> </a:t>
            </a:r>
            <a:r>
              <a:rPr lang="en-US" dirty="0" err="1" smtClean="0"/>
              <a:t>měřítko</a:t>
            </a: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 je </a:t>
            </a:r>
            <a:r>
              <a:rPr lang="en-US" dirty="0" err="1" smtClean="0"/>
              <a:t>kartografie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2959604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38200" y="12357"/>
            <a:ext cx="7543800" cy="65124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553200" y="6529486"/>
            <a:ext cx="2438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/>
              <a:t>mapa</a:t>
            </a:r>
            <a:r>
              <a:rPr lang="en-US" dirty="0" smtClean="0"/>
              <a:t> </a:t>
            </a:r>
            <a:r>
              <a:rPr lang="en-US" dirty="0" err="1" smtClean="0"/>
              <a:t>světa</a:t>
            </a:r>
            <a:r>
              <a:rPr lang="en-US" dirty="0" smtClean="0"/>
              <a:t> 1689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4894121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err="1" smtClean="0"/>
              <a:t>Pravěk</a:t>
            </a:r>
            <a:r>
              <a:rPr lang="en-US" dirty="0" smtClean="0"/>
              <a:t> – </a:t>
            </a:r>
            <a:r>
              <a:rPr lang="en-US" dirty="0" err="1" smtClean="0"/>
              <a:t>malby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</a:t>
            </a:r>
            <a:r>
              <a:rPr lang="en-US" dirty="0" err="1" smtClean="0"/>
              <a:t>stěnách</a:t>
            </a:r>
            <a:r>
              <a:rPr lang="en-US" dirty="0" smtClean="0"/>
              <a:t> </a:t>
            </a:r>
            <a:r>
              <a:rPr lang="en-US" dirty="0" err="1" smtClean="0"/>
              <a:t>jeskyní</a:t>
            </a:r>
            <a:r>
              <a:rPr lang="en-US" dirty="0" smtClean="0"/>
              <a:t>, </a:t>
            </a:r>
            <a:r>
              <a:rPr lang="en-US" dirty="0" err="1" smtClean="0"/>
              <a:t>malby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</a:t>
            </a:r>
            <a:r>
              <a:rPr lang="en-US" dirty="0" err="1" smtClean="0"/>
              <a:t>mamutí</a:t>
            </a:r>
            <a:r>
              <a:rPr lang="en-US" dirty="0" smtClean="0"/>
              <a:t> </a:t>
            </a:r>
            <a:r>
              <a:rPr lang="en-US" dirty="0" err="1" smtClean="0"/>
              <a:t>kly</a:t>
            </a:r>
            <a:r>
              <a:rPr lang="en-US" dirty="0" smtClean="0"/>
              <a:t> a </a:t>
            </a:r>
            <a:r>
              <a:rPr lang="en-US" dirty="0" err="1" smtClean="0"/>
              <a:t>na</a:t>
            </a:r>
            <a:r>
              <a:rPr lang="en-US" dirty="0" smtClean="0"/>
              <a:t> </a:t>
            </a:r>
            <a:r>
              <a:rPr lang="en-US" dirty="0" err="1" smtClean="0"/>
              <a:t>kůži</a:t>
            </a:r>
            <a:endParaRPr lang="en-US" dirty="0" smtClean="0"/>
          </a:p>
          <a:p>
            <a:r>
              <a:rPr lang="en-US" dirty="0" err="1" smtClean="0"/>
              <a:t>Starověk</a:t>
            </a:r>
            <a:r>
              <a:rPr lang="en-US" dirty="0" smtClean="0"/>
              <a:t> – </a:t>
            </a:r>
            <a:r>
              <a:rPr lang="en-US" dirty="0" err="1" smtClean="0"/>
              <a:t>vytesávání</a:t>
            </a:r>
            <a:r>
              <a:rPr lang="en-US" dirty="0" smtClean="0"/>
              <a:t> do </a:t>
            </a:r>
            <a:r>
              <a:rPr lang="en-US" dirty="0" err="1" smtClean="0"/>
              <a:t>hliněných</a:t>
            </a:r>
            <a:r>
              <a:rPr lang="en-US" dirty="0" smtClean="0"/>
              <a:t> </a:t>
            </a:r>
            <a:r>
              <a:rPr lang="en-US" dirty="0" err="1" smtClean="0"/>
              <a:t>destiček</a:t>
            </a:r>
            <a:r>
              <a:rPr lang="en-US" dirty="0" smtClean="0"/>
              <a:t>, </a:t>
            </a:r>
            <a:r>
              <a:rPr lang="en-US" dirty="0" err="1" smtClean="0"/>
              <a:t>malby</a:t>
            </a:r>
            <a:r>
              <a:rPr lang="en-US" dirty="0" smtClean="0"/>
              <a:t> v </a:t>
            </a:r>
            <a:r>
              <a:rPr lang="en-US" dirty="0" err="1" smtClean="0"/>
              <a:t>chrámech</a:t>
            </a:r>
            <a:r>
              <a:rPr lang="en-US" dirty="0" smtClean="0"/>
              <a:t>, </a:t>
            </a:r>
            <a:r>
              <a:rPr lang="en-US" dirty="0" err="1" smtClean="0"/>
              <a:t>malby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</a:t>
            </a:r>
            <a:r>
              <a:rPr lang="en-US" dirty="0" err="1" smtClean="0"/>
              <a:t>keramice</a:t>
            </a:r>
            <a:endParaRPr lang="en-US" dirty="0" smtClean="0"/>
          </a:p>
          <a:p>
            <a:r>
              <a:rPr lang="en-US" dirty="0" err="1" smtClean="0"/>
              <a:t>Středověk</a:t>
            </a:r>
            <a:r>
              <a:rPr lang="en-US" dirty="0" smtClean="0"/>
              <a:t> – </a:t>
            </a:r>
            <a:r>
              <a:rPr lang="en-US" dirty="0" err="1" smtClean="0"/>
              <a:t>první</a:t>
            </a:r>
            <a:r>
              <a:rPr lang="en-US" dirty="0" smtClean="0"/>
              <a:t> </a:t>
            </a:r>
            <a:r>
              <a:rPr lang="en-US" dirty="0" err="1" smtClean="0"/>
              <a:t>mapy</a:t>
            </a:r>
            <a:r>
              <a:rPr lang="en-US" dirty="0" smtClean="0"/>
              <a:t>, </a:t>
            </a:r>
            <a:r>
              <a:rPr lang="en-US" dirty="0" err="1" smtClean="0"/>
              <a:t>veduty</a:t>
            </a:r>
            <a:r>
              <a:rPr lang="en-US" dirty="0" smtClean="0"/>
              <a:t> (</a:t>
            </a:r>
            <a:r>
              <a:rPr lang="en-US" dirty="0" err="1" smtClean="0"/>
              <a:t>pohledy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</a:t>
            </a:r>
            <a:r>
              <a:rPr lang="en-US" dirty="0" err="1" smtClean="0"/>
              <a:t>přístavy</a:t>
            </a:r>
            <a:r>
              <a:rPr lang="en-US" dirty="0" smtClean="0"/>
              <a:t> a </a:t>
            </a:r>
            <a:r>
              <a:rPr lang="en-US" dirty="0" err="1" smtClean="0"/>
              <a:t>města</a:t>
            </a:r>
            <a:r>
              <a:rPr lang="en-US" dirty="0" smtClean="0"/>
              <a:t>), </a:t>
            </a:r>
            <a:r>
              <a:rPr lang="en-US" dirty="0" err="1" smtClean="0"/>
              <a:t>vývoj</a:t>
            </a:r>
            <a:r>
              <a:rPr lang="en-US" dirty="0" smtClean="0"/>
              <a:t> </a:t>
            </a:r>
            <a:r>
              <a:rPr lang="en-US" dirty="0" err="1" smtClean="0"/>
              <a:t>zpomalen</a:t>
            </a:r>
            <a:r>
              <a:rPr lang="en-US" dirty="0" smtClean="0"/>
              <a:t> </a:t>
            </a:r>
            <a:r>
              <a:rPr lang="en-US" dirty="0" err="1" smtClean="0"/>
              <a:t>křesťanstvím</a:t>
            </a:r>
            <a:r>
              <a:rPr lang="en-US" dirty="0" smtClean="0"/>
              <a:t> a </a:t>
            </a:r>
            <a:r>
              <a:rPr lang="en-US" dirty="0" err="1" smtClean="0"/>
              <a:t>vnímáním</a:t>
            </a:r>
            <a:r>
              <a:rPr lang="en-US" dirty="0" smtClean="0"/>
              <a:t> </a:t>
            </a:r>
            <a:r>
              <a:rPr lang="en-US" dirty="0" err="1" smtClean="0"/>
              <a:t>velikostí</a:t>
            </a:r>
            <a:r>
              <a:rPr lang="en-US" dirty="0" smtClean="0"/>
              <a:t> a </a:t>
            </a:r>
            <a:r>
              <a:rPr lang="en-US" dirty="0" err="1" smtClean="0"/>
              <a:t>rozlohy</a:t>
            </a:r>
            <a:r>
              <a:rPr lang="en-US" dirty="0" smtClean="0"/>
              <a:t> </a:t>
            </a:r>
            <a:r>
              <a:rPr lang="en-US" dirty="0" err="1" smtClean="0"/>
              <a:t>světa</a:t>
            </a:r>
            <a:endParaRPr lang="en-US" dirty="0" smtClean="0"/>
          </a:p>
          <a:p>
            <a:r>
              <a:rPr lang="en-US" dirty="0" err="1" smtClean="0"/>
              <a:t>Novověk</a:t>
            </a:r>
            <a:r>
              <a:rPr lang="en-US" dirty="0" smtClean="0"/>
              <a:t> – </a:t>
            </a:r>
            <a:r>
              <a:rPr lang="en-US" dirty="0" err="1" smtClean="0"/>
              <a:t>rozvoj</a:t>
            </a:r>
            <a:r>
              <a:rPr lang="en-US" dirty="0" smtClean="0"/>
              <a:t> </a:t>
            </a:r>
            <a:r>
              <a:rPr lang="en-US" dirty="0" err="1" smtClean="0"/>
              <a:t>mořeplavby</a:t>
            </a:r>
            <a:r>
              <a:rPr lang="en-US" dirty="0" smtClean="0"/>
              <a:t>, </a:t>
            </a:r>
            <a:r>
              <a:rPr lang="en-US" dirty="0" err="1" smtClean="0"/>
              <a:t>kompas</a:t>
            </a:r>
            <a:endParaRPr lang="en-US" dirty="0" smtClean="0"/>
          </a:p>
          <a:p>
            <a:r>
              <a:rPr lang="en-US" dirty="0" err="1" smtClean="0"/>
              <a:t>Nová</a:t>
            </a:r>
            <a:r>
              <a:rPr lang="en-US" dirty="0" smtClean="0"/>
              <a:t> </a:t>
            </a:r>
            <a:r>
              <a:rPr lang="en-US" dirty="0" err="1" smtClean="0"/>
              <a:t>doba</a:t>
            </a:r>
            <a:r>
              <a:rPr lang="en-US" dirty="0" smtClean="0"/>
              <a:t> – </a:t>
            </a:r>
            <a:r>
              <a:rPr lang="en-US" dirty="0" err="1" smtClean="0"/>
              <a:t>rozvoj</a:t>
            </a:r>
            <a:r>
              <a:rPr lang="en-US" dirty="0" smtClean="0"/>
              <a:t> </a:t>
            </a:r>
            <a:r>
              <a:rPr lang="en-US" dirty="0" err="1" smtClean="0"/>
              <a:t>především</a:t>
            </a:r>
            <a:r>
              <a:rPr lang="en-US" dirty="0" smtClean="0"/>
              <a:t> s </a:t>
            </a:r>
            <a:r>
              <a:rPr lang="en-US" dirty="0" err="1" smtClean="0"/>
              <a:t>válkami</a:t>
            </a:r>
            <a:r>
              <a:rPr lang="en-US" dirty="0" smtClean="0"/>
              <a:t> a s </a:t>
            </a:r>
            <a:r>
              <a:rPr lang="en-US" dirty="0" err="1" smtClean="0"/>
              <a:t>rozvojem</a:t>
            </a:r>
            <a:r>
              <a:rPr lang="en-US" dirty="0" smtClean="0"/>
              <a:t> </a:t>
            </a:r>
            <a:r>
              <a:rPr lang="en-US" dirty="0" err="1" smtClean="0"/>
              <a:t>počítačových</a:t>
            </a:r>
            <a:r>
              <a:rPr lang="en-US" dirty="0" smtClean="0"/>
              <a:t> </a:t>
            </a:r>
            <a:r>
              <a:rPr lang="en-US" dirty="0" err="1" smtClean="0"/>
              <a:t>technologií</a:t>
            </a:r>
            <a:endParaRPr lang="en-US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Historie</a:t>
            </a:r>
            <a:r>
              <a:rPr lang="en-US" dirty="0" smtClean="0"/>
              <a:t> </a:t>
            </a:r>
            <a:r>
              <a:rPr lang="en-US" dirty="0" err="1" smtClean="0"/>
              <a:t>kartografie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4830150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219448" y="6488668"/>
            <a:ext cx="2924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Dorsten – </a:t>
            </a:r>
            <a:r>
              <a:rPr lang="en-US" dirty="0" err="1" smtClean="0"/>
              <a:t>veduta</a:t>
            </a:r>
            <a:r>
              <a:rPr lang="en-US" dirty="0" smtClean="0"/>
              <a:t> (1633)</a:t>
            </a:r>
            <a:endParaRPr lang="en-US" dirty="0"/>
          </a:p>
        </p:txBody>
      </p:sp>
      <p:pic>
        <p:nvPicPr>
          <p:cNvPr id="1026" name="Picture 2" descr="http://upload.wikimedia.org/wikipedia/commons/thumb/5/5c/Dorsten_1633-cupper-engraving_by_matthaeus-merian.jpg/1024px-Dorsten_1633-cupper-engraving_by_matthaeus-meria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76350" y="81241"/>
            <a:ext cx="6896100" cy="6356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670624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M</a:t>
            </a:r>
            <a:r>
              <a:rPr lang="hu-HU" dirty="0" smtClean="0"/>
              <a:t>ű</a:t>
            </a:r>
            <a:r>
              <a:rPr lang="en-US" dirty="0" err="1" smtClean="0"/>
              <a:t>llerova</a:t>
            </a:r>
            <a:r>
              <a:rPr lang="en-US" dirty="0" smtClean="0"/>
              <a:t> </a:t>
            </a:r>
            <a:r>
              <a:rPr lang="en-US" dirty="0" err="1" smtClean="0"/>
              <a:t>mapa</a:t>
            </a:r>
            <a:r>
              <a:rPr lang="en-US" dirty="0" smtClean="0"/>
              <a:t> </a:t>
            </a:r>
            <a:r>
              <a:rPr lang="en-US" dirty="0" err="1" smtClean="0"/>
              <a:t>Čech</a:t>
            </a:r>
            <a:endParaRPr lang="en-US" dirty="0"/>
          </a:p>
          <a:p>
            <a:r>
              <a:rPr lang="en-US" dirty="0" smtClean="0"/>
              <a:t>M</a:t>
            </a:r>
            <a:r>
              <a:rPr lang="hu-HU" dirty="0" smtClean="0"/>
              <a:t>ű</a:t>
            </a:r>
            <a:r>
              <a:rPr lang="en-US" dirty="0" err="1" smtClean="0"/>
              <a:t>llerova</a:t>
            </a:r>
            <a:r>
              <a:rPr lang="en-US" dirty="0" smtClean="0"/>
              <a:t> </a:t>
            </a:r>
            <a:r>
              <a:rPr lang="en-US" dirty="0" err="1" smtClean="0"/>
              <a:t>mapa</a:t>
            </a:r>
            <a:r>
              <a:rPr lang="en-US" dirty="0" smtClean="0"/>
              <a:t> </a:t>
            </a:r>
            <a:r>
              <a:rPr lang="en-US" dirty="0" err="1" smtClean="0"/>
              <a:t>Moravy</a:t>
            </a:r>
            <a:endParaRPr lang="en-US" dirty="0" smtClean="0"/>
          </a:p>
          <a:p>
            <a:r>
              <a:rPr lang="en-US" dirty="0" err="1" smtClean="0"/>
              <a:t>Komenského</a:t>
            </a:r>
            <a:r>
              <a:rPr lang="en-US" dirty="0" smtClean="0"/>
              <a:t> </a:t>
            </a:r>
            <a:r>
              <a:rPr lang="en-US" dirty="0" err="1" smtClean="0"/>
              <a:t>mapa</a:t>
            </a:r>
            <a:r>
              <a:rPr lang="en-US" dirty="0" smtClean="0"/>
              <a:t> </a:t>
            </a:r>
            <a:r>
              <a:rPr lang="en-US" dirty="0" err="1" smtClean="0"/>
              <a:t>Moravy</a:t>
            </a:r>
            <a:endParaRPr lang="en-US" dirty="0" smtClean="0"/>
          </a:p>
          <a:p>
            <a:endParaRPr lang="en-US" dirty="0"/>
          </a:p>
          <a:p>
            <a:r>
              <a:rPr lang="en-US" dirty="0" err="1" smtClean="0"/>
              <a:t>Josefský</a:t>
            </a:r>
            <a:r>
              <a:rPr lang="en-US" dirty="0" smtClean="0"/>
              <a:t> a </a:t>
            </a:r>
            <a:r>
              <a:rPr lang="en-US" dirty="0" err="1"/>
              <a:t>T</a:t>
            </a:r>
            <a:r>
              <a:rPr lang="en-US" dirty="0" err="1" smtClean="0"/>
              <a:t>ereziánský</a:t>
            </a:r>
            <a:r>
              <a:rPr lang="en-US" dirty="0" smtClean="0"/>
              <a:t> </a:t>
            </a:r>
            <a:r>
              <a:rPr lang="en-US" dirty="0" err="1" smtClean="0"/>
              <a:t>katastr</a:t>
            </a:r>
            <a:r>
              <a:rPr lang="en-US" dirty="0" smtClean="0"/>
              <a:t> – </a:t>
            </a:r>
            <a:r>
              <a:rPr lang="en-US" dirty="0" err="1" smtClean="0"/>
              <a:t>mapy</a:t>
            </a:r>
            <a:r>
              <a:rPr lang="en-US" dirty="0" smtClean="0"/>
              <a:t> </a:t>
            </a:r>
            <a:r>
              <a:rPr lang="en-US" dirty="0" err="1" smtClean="0"/>
              <a:t>stabilního</a:t>
            </a:r>
            <a:r>
              <a:rPr lang="en-US" dirty="0" smtClean="0"/>
              <a:t> </a:t>
            </a:r>
            <a:r>
              <a:rPr lang="en-US" dirty="0" err="1" smtClean="0"/>
              <a:t>katastru</a:t>
            </a:r>
            <a:r>
              <a:rPr lang="en-US" dirty="0" smtClean="0"/>
              <a:t> (</a:t>
            </a:r>
            <a:r>
              <a:rPr lang="en-US" dirty="0" err="1" smtClean="0"/>
              <a:t>zaznam</a:t>
            </a:r>
            <a:r>
              <a:rPr lang="cs-CZ" dirty="0" smtClean="0"/>
              <a:t>e</a:t>
            </a:r>
            <a:r>
              <a:rPr lang="en-US" dirty="0" err="1" smtClean="0"/>
              <a:t>návána</a:t>
            </a:r>
            <a:r>
              <a:rPr lang="en-US" dirty="0" smtClean="0"/>
              <a:t> </a:t>
            </a:r>
            <a:r>
              <a:rPr lang="en-US" dirty="0" err="1" smtClean="0"/>
              <a:t>půda</a:t>
            </a:r>
            <a:r>
              <a:rPr lang="en-US" dirty="0" smtClean="0"/>
              <a:t>, </a:t>
            </a:r>
            <a:r>
              <a:rPr lang="en-US" dirty="0" err="1" smtClean="0"/>
              <a:t>obyvatelstvo</a:t>
            </a:r>
            <a:r>
              <a:rPr lang="en-US" dirty="0" smtClean="0"/>
              <a:t> – </a:t>
            </a:r>
            <a:r>
              <a:rPr lang="en-US" dirty="0" err="1" smtClean="0"/>
              <a:t>kvůli</a:t>
            </a:r>
            <a:r>
              <a:rPr lang="en-US" dirty="0" smtClean="0"/>
              <a:t> </a:t>
            </a:r>
            <a:r>
              <a:rPr lang="en-US" dirty="0" err="1" smtClean="0"/>
              <a:t>daním</a:t>
            </a:r>
            <a:r>
              <a:rPr lang="en-US" dirty="0" smtClean="0"/>
              <a:t> a </a:t>
            </a:r>
            <a:r>
              <a:rPr lang="en-US" dirty="0" err="1" smtClean="0"/>
              <a:t>válkám</a:t>
            </a:r>
            <a:r>
              <a:rPr lang="en-US" dirty="0" smtClean="0"/>
              <a:t>)</a:t>
            </a:r>
          </a:p>
          <a:p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Staré</a:t>
            </a:r>
            <a:r>
              <a:rPr lang="en-US" dirty="0" smtClean="0"/>
              <a:t> </a:t>
            </a:r>
            <a:r>
              <a:rPr lang="en-US" dirty="0" err="1" smtClean="0"/>
              <a:t>mapy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</a:t>
            </a:r>
            <a:r>
              <a:rPr lang="en-US" dirty="0" err="1" smtClean="0"/>
              <a:t>našem</a:t>
            </a:r>
            <a:r>
              <a:rPr lang="en-US" dirty="0" smtClean="0"/>
              <a:t> </a:t>
            </a:r>
            <a:r>
              <a:rPr lang="en-US" dirty="0" err="1" smtClean="0"/>
              <a:t>území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4125970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9941" y="-2284"/>
            <a:ext cx="7924800" cy="6562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807506" y="6560441"/>
            <a:ext cx="3733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/>
              <a:t>Komenského</a:t>
            </a:r>
            <a:r>
              <a:rPr lang="en-US" dirty="0" smtClean="0"/>
              <a:t> </a:t>
            </a:r>
            <a:r>
              <a:rPr lang="en-US" dirty="0" err="1" smtClean="0"/>
              <a:t>mapa</a:t>
            </a:r>
            <a:r>
              <a:rPr lang="en-US" dirty="0" smtClean="0"/>
              <a:t> </a:t>
            </a:r>
            <a:r>
              <a:rPr lang="en-US" dirty="0" err="1" smtClean="0"/>
              <a:t>Moravy</a:t>
            </a:r>
            <a:r>
              <a:rPr lang="en-US" dirty="0" smtClean="0"/>
              <a:t> (1627)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9010535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Zjednodušení</a:t>
            </a:r>
            <a:r>
              <a:rPr lang="en-US" dirty="0" smtClean="0"/>
              <a:t> </a:t>
            </a:r>
            <a:r>
              <a:rPr lang="en-US" dirty="0" err="1" smtClean="0"/>
              <a:t>tvaru</a:t>
            </a:r>
            <a:r>
              <a:rPr lang="en-US" dirty="0" smtClean="0"/>
              <a:t> </a:t>
            </a:r>
            <a:r>
              <a:rPr lang="en-US" dirty="0" err="1" smtClean="0"/>
              <a:t>Země</a:t>
            </a:r>
            <a:endParaRPr lang="en-US" dirty="0" smtClean="0"/>
          </a:p>
          <a:p>
            <a:r>
              <a:rPr lang="en-US" dirty="0" err="1" smtClean="0"/>
              <a:t>Nahrazení</a:t>
            </a:r>
            <a:r>
              <a:rPr lang="en-US" dirty="0" smtClean="0"/>
              <a:t> </a:t>
            </a:r>
            <a:r>
              <a:rPr lang="en-US" dirty="0" err="1" smtClean="0"/>
              <a:t>pravého</a:t>
            </a:r>
            <a:r>
              <a:rPr lang="en-US" dirty="0" smtClean="0"/>
              <a:t> </a:t>
            </a:r>
            <a:r>
              <a:rPr lang="en-US" dirty="0" err="1" smtClean="0"/>
              <a:t>tvaru</a:t>
            </a:r>
            <a:r>
              <a:rPr lang="en-US" dirty="0" smtClean="0"/>
              <a:t> </a:t>
            </a:r>
            <a:r>
              <a:rPr lang="en-US" dirty="0" err="1" smtClean="0"/>
              <a:t>Země</a:t>
            </a:r>
            <a:r>
              <a:rPr lang="en-US" dirty="0" smtClean="0"/>
              <a:t> </a:t>
            </a:r>
            <a:r>
              <a:rPr lang="en-US" dirty="0" err="1" smtClean="0"/>
              <a:t>jednodušším</a:t>
            </a:r>
            <a:r>
              <a:rPr lang="en-US" dirty="0" smtClean="0"/>
              <a:t> </a:t>
            </a:r>
            <a:r>
              <a:rPr lang="en-US" dirty="0" err="1" smtClean="0"/>
              <a:t>tělesem</a:t>
            </a:r>
            <a:r>
              <a:rPr lang="en-US" dirty="0" smtClean="0"/>
              <a:t> – </a:t>
            </a:r>
            <a:r>
              <a:rPr lang="en-US" dirty="0" err="1" smtClean="0"/>
              <a:t>koule</a:t>
            </a:r>
            <a:r>
              <a:rPr lang="en-US" dirty="0" smtClean="0"/>
              <a:t> (</a:t>
            </a:r>
            <a:r>
              <a:rPr lang="en-US" dirty="0" err="1" smtClean="0"/>
              <a:t>odborně</a:t>
            </a:r>
            <a:r>
              <a:rPr lang="en-US" dirty="0" smtClean="0"/>
              <a:t> </a:t>
            </a:r>
            <a:r>
              <a:rPr lang="en-US" dirty="0" err="1" smtClean="0"/>
              <a:t>projekce</a:t>
            </a:r>
            <a:r>
              <a:rPr lang="en-US" dirty="0" smtClean="0"/>
              <a:t>)</a:t>
            </a:r>
          </a:p>
          <a:p>
            <a:r>
              <a:rPr lang="en-US" dirty="0" err="1" smtClean="0"/>
              <a:t>Země</a:t>
            </a:r>
            <a:r>
              <a:rPr lang="en-US" dirty="0" smtClean="0"/>
              <a:t> </a:t>
            </a:r>
            <a:r>
              <a:rPr lang="en-US" dirty="0" err="1" smtClean="0"/>
              <a:t>má</a:t>
            </a:r>
            <a:r>
              <a:rPr lang="en-US" dirty="0" smtClean="0"/>
              <a:t> </a:t>
            </a:r>
            <a:r>
              <a:rPr lang="en-US" dirty="0" err="1" smtClean="0"/>
              <a:t>tvar</a:t>
            </a:r>
            <a:r>
              <a:rPr lang="en-US" dirty="0" smtClean="0"/>
              <a:t> </a:t>
            </a:r>
            <a:r>
              <a:rPr lang="en-US" dirty="0" err="1" smtClean="0"/>
              <a:t>geoidu</a:t>
            </a:r>
            <a:r>
              <a:rPr lang="en-US" dirty="0" smtClean="0"/>
              <a:t> – </a:t>
            </a:r>
            <a:r>
              <a:rPr lang="en-US" dirty="0" err="1" smtClean="0"/>
              <a:t>zploštělá</a:t>
            </a:r>
            <a:r>
              <a:rPr lang="en-US" dirty="0" smtClean="0"/>
              <a:t> (</a:t>
            </a:r>
            <a:r>
              <a:rPr lang="en-US" dirty="0" err="1" smtClean="0"/>
              <a:t>brambora</a:t>
            </a:r>
            <a:r>
              <a:rPr lang="en-US" dirty="0" smtClean="0"/>
              <a:t>)</a:t>
            </a:r>
          </a:p>
          <a:p>
            <a:pPr lvl="2"/>
            <a:r>
              <a:rPr lang="en-US" dirty="0" err="1" smtClean="0"/>
              <a:t>Nahrazení</a:t>
            </a:r>
            <a:r>
              <a:rPr lang="en-US" dirty="0" smtClean="0"/>
              <a:t> </a:t>
            </a:r>
            <a:r>
              <a:rPr lang="en-US" dirty="0" err="1" smtClean="0"/>
              <a:t>pravého</a:t>
            </a:r>
            <a:r>
              <a:rPr lang="en-US" dirty="0" smtClean="0"/>
              <a:t> </a:t>
            </a:r>
            <a:r>
              <a:rPr lang="en-US" dirty="0" err="1" smtClean="0"/>
              <a:t>tvaru</a:t>
            </a:r>
            <a:r>
              <a:rPr lang="en-US" dirty="0" smtClean="0"/>
              <a:t> </a:t>
            </a:r>
            <a:r>
              <a:rPr lang="en-US" dirty="0" err="1" smtClean="0"/>
              <a:t>koulí</a:t>
            </a:r>
            <a:r>
              <a:rPr lang="en-US" dirty="0" smtClean="0"/>
              <a:t>, </a:t>
            </a:r>
            <a:r>
              <a:rPr lang="en-US" dirty="0" err="1" smtClean="0"/>
              <a:t>která</a:t>
            </a:r>
            <a:r>
              <a:rPr lang="en-US" dirty="0" smtClean="0"/>
              <a:t> je </a:t>
            </a:r>
            <a:r>
              <a:rPr lang="en-US" dirty="0" err="1" smtClean="0"/>
              <a:t>matematicky</a:t>
            </a:r>
            <a:r>
              <a:rPr lang="en-US" dirty="0" smtClean="0"/>
              <a:t> </a:t>
            </a:r>
            <a:r>
              <a:rPr lang="en-US" dirty="0" err="1" smtClean="0"/>
              <a:t>definovaná</a:t>
            </a:r>
            <a:endParaRPr lang="en-US" dirty="0" smtClean="0"/>
          </a:p>
          <a:p>
            <a:r>
              <a:rPr lang="en-US" dirty="0" err="1" smtClean="0"/>
              <a:t>Zobrazení</a:t>
            </a:r>
            <a:r>
              <a:rPr lang="en-US" dirty="0" smtClean="0"/>
              <a:t> – </a:t>
            </a:r>
            <a:r>
              <a:rPr lang="en-US" dirty="0" err="1" smtClean="0"/>
              <a:t>převedení</a:t>
            </a:r>
            <a:r>
              <a:rPr lang="en-US" dirty="0" smtClean="0"/>
              <a:t> </a:t>
            </a:r>
            <a:r>
              <a:rPr lang="en-US" dirty="0" err="1" smtClean="0"/>
              <a:t>tělesa</a:t>
            </a:r>
            <a:r>
              <a:rPr lang="en-US" dirty="0"/>
              <a:t> </a:t>
            </a:r>
            <a:r>
              <a:rPr lang="en-US" dirty="0" smtClean="0"/>
              <a:t>(</a:t>
            </a:r>
            <a:r>
              <a:rPr lang="en-US" dirty="0" err="1" smtClean="0"/>
              <a:t>koule</a:t>
            </a:r>
            <a:r>
              <a:rPr lang="en-US" dirty="0" smtClean="0"/>
              <a:t>) </a:t>
            </a:r>
            <a:r>
              <a:rPr lang="en-US" dirty="0" err="1" smtClean="0"/>
              <a:t>na</a:t>
            </a:r>
            <a:r>
              <a:rPr lang="en-US" dirty="0" smtClean="0"/>
              <a:t> </a:t>
            </a:r>
            <a:r>
              <a:rPr lang="en-US" dirty="0" err="1" smtClean="0"/>
              <a:t>papírovou</a:t>
            </a:r>
            <a:r>
              <a:rPr lang="en-US" dirty="0" smtClean="0"/>
              <a:t> </a:t>
            </a:r>
            <a:r>
              <a:rPr lang="en-US" dirty="0" err="1" smtClean="0"/>
              <a:t>plochu</a:t>
            </a:r>
            <a:r>
              <a:rPr lang="en-US" dirty="0"/>
              <a:t> </a:t>
            </a:r>
            <a:r>
              <a:rPr lang="en-US" dirty="0" smtClean="0"/>
              <a:t>(</a:t>
            </a:r>
            <a:r>
              <a:rPr lang="en-US" dirty="0" err="1" smtClean="0"/>
              <a:t>rozložení</a:t>
            </a:r>
            <a:r>
              <a:rPr lang="en-US" dirty="0" smtClean="0"/>
              <a:t> </a:t>
            </a:r>
            <a:r>
              <a:rPr lang="en-US" dirty="0" err="1" smtClean="0"/>
              <a:t>pláště</a:t>
            </a:r>
            <a:r>
              <a:rPr lang="en-US" dirty="0" smtClean="0"/>
              <a:t> </a:t>
            </a:r>
            <a:r>
              <a:rPr lang="en-US" dirty="0" err="1" smtClean="0"/>
              <a:t>tělesa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</a:t>
            </a:r>
            <a:r>
              <a:rPr lang="en-US" dirty="0" err="1" smtClean="0"/>
              <a:t>rovinnou</a:t>
            </a:r>
            <a:r>
              <a:rPr lang="en-US" dirty="0" smtClean="0"/>
              <a:t> </a:t>
            </a:r>
            <a:r>
              <a:rPr lang="en-US" dirty="0" err="1" smtClean="0"/>
              <a:t>plochu</a:t>
            </a:r>
            <a:r>
              <a:rPr lang="en-US" dirty="0" smtClean="0"/>
              <a:t>) – </a:t>
            </a:r>
            <a:r>
              <a:rPr lang="en-US" dirty="0" err="1" smtClean="0"/>
              <a:t>užití</a:t>
            </a:r>
            <a:r>
              <a:rPr lang="en-US" dirty="0" smtClean="0"/>
              <a:t> </a:t>
            </a:r>
            <a:r>
              <a:rPr lang="en-US" dirty="0" err="1" smtClean="0"/>
              <a:t>kužele</a:t>
            </a:r>
            <a:r>
              <a:rPr lang="en-US" dirty="0" smtClean="0"/>
              <a:t>, </a:t>
            </a:r>
            <a:r>
              <a:rPr lang="en-US" dirty="0" err="1" smtClean="0"/>
              <a:t>válce</a:t>
            </a:r>
            <a:r>
              <a:rPr lang="en-US" dirty="0" smtClean="0"/>
              <a:t>, </a:t>
            </a:r>
            <a:r>
              <a:rPr lang="en-US" dirty="0" err="1" smtClean="0"/>
              <a:t>roviny</a:t>
            </a:r>
            <a:endParaRPr lang="en-US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Tvorba</a:t>
            </a:r>
            <a:r>
              <a:rPr lang="en-US" dirty="0" smtClean="0"/>
              <a:t> map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0974725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upload.wikimedia.org/wikipedia/commons/thumb/f/f8/Netzentwuerfe.png/640px-Netzentwuerfe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9100" y="152400"/>
            <a:ext cx="3257550" cy="8829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upload.wikimedia.org/wikipedia/commons/thumb/f/f8/Netzentwuerfe.png/640px-Netzentwuerfe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86200" y="-2133600"/>
            <a:ext cx="3257550" cy="8829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391400" y="5943600"/>
            <a:ext cx="16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/>
              <a:t>zobrazení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8670624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Název</a:t>
            </a:r>
            <a:r>
              <a:rPr lang="en-US" dirty="0" smtClean="0"/>
              <a:t> </a:t>
            </a:r>
            <a:r>
              <a:rPr lang="en-US" dirty="0" err="1" smtClean="0"/>
              <a:t>mapy</a:t>
            </a:r>
            <a:r>
              <a:rPr lang="en-US" dirty="0" smtClean="0"/>
              <a:t> (co, </a:t>
            </a:r>
            <a:r>
              <a:rPr lang="en-US" dirty="0" err="1" smtClean="0"/>
              <a:t>kde</a:t>
            </a:r>
            <a:r>
              <a:rPr lang="en-US" dirty="0" smtClean="0"/>
              <a:t>, </a:t>
            </a:r>
            <a:r>
              <a:rPr lang="en-US" dirty="0" err="1" smtClean="0"/>
              <a:t>kdy</a:t>
            </a:r>
            <a:r>
              <a:rPr lang="en-US" dirty="0" smtClean="0"/>
              <a:t>, </a:t>
            </a:r>
            <a:r>
              <a:rPr lang="en-US" dirty="0" err="1" smtClean="0"/>
              <a:t>jak</a:t>
            </a:r>
            <a:r>
              <a:rPr lang="en-US" dirty="0" smtClean="0"/>
              <a:t>)</a:t>
            </a:r>
          </a:p>
          <a:p>
            <a:r>
              <a:rPr lang="en-US" dirty="0" err="1" smtClean="0"/>
              <a:t>Mapové</a:t>
            </a:r>
            <a:r>
              <a:rPr lang="en-US" dirty="0" smtClean="0"/>
              <a:t> pole (</a:t>
            </a:r>
            <a:r>
              <a:rPr lang="en-US" dirty="0" err="1" smtClean="0"/>
              <a:t>samotná</a:t>
            </a:r>
            <a:r>
              <a:rPr lang="en-US" dirty="0" smtClean="0"/>
              <a:t> </a:t>
            </a:r>
            <a:r>
              <a:rPr lang="en-US" dirty="0" err="1" smtClean="0"/>
              <a:t>mapa</a:t>
            </a:r>
            <a:r>
              <a:rPr lang="en-US" dirty="0" smtClean="0"/>
              <a:t> a </a:t>
            </a:r>
            <a:r>
              <a:rPr lang="en-US" dirty="0" err="1" smtClean="0"/>
              <a:t>souřadnicová</a:t>
            </a:r>
            <a:r>
              <a:rPr lang="en-US" dirty="0" smtClean="0"/>
              <a:t> </a:t>
            </a:r>
            <a:r>
              <a:rPr lang="en-US" dirty="0" err="1" smtClean="0"/>
              <a:t>síť</a:t>
            </a:r>
            <a:r>
              <a:rPr lang="en-US" dirty="0" smtClean="0"/>
              <a:t>)</a:t>
            </a:r>
          </a:p>
          <a:p>
            <a:r>
              <a:rPr lang="en-US" dirty="0" err="1" smtClean="0"/>
              <a:t>Legenda</a:t>
            </a:r>
            <a:r>
              <a:rPr lang="en-US" dirty="0" smtClean="0"/>
              <a:t> (co v </a:t>
            </a:r>
            <a:r>
              <a:rPr lang="en-US" dirty="0" err="1" smtClean="0"/>
              <a:t>mapě</a:t>
            </a:r>
            <a:r>
              <a:rPr lang="en-US" dirty="0" smtClean="0"/>
              <a:t> </a:t>
            </a:r>
            <a:r>
              <a:rPr lang="en-US" dirty="0" err="1" smtClean="0"/>
              <a:t>najdeme</a:t>
            </a:r>
            <a:r>
              <a:rPr lang="en-US" dirty="0" smtClean="0"/>
              <a:t>)</a:t>
            </a:r>
          </a:p>
          <a:p>
            <a:r>
              <a:rPr lang="en-US" dirty="0" err="1" smtClean="0"/>
              <a:t>Měřítko</a:t>
            </a:r>
            <a:r>
              <a:rPr lang="en-US" dirty="0" smtClean="0"/>
              <a:t> (</a:t>
            </a:r>
            <a:r>
              <a:rPr lang="en-US" dirty="0" err="1" smtClean="0"/>
              <a:t>číselné</a:t>
            </a:r>
            <a:r>
              <a:rPr lang="en-US" dirty="0" smtClean="0"/>
              <a:t> a </a:t>
            </a:r>
            <a:r>
              <a:rPr lang="en-US" dirty="0" err="1" smtClean="0"/>
              <a:t>grafické</a:t>
            </a:r>
            <a:r>
              <a:rPr lang="en-US" dirty="0" smtClean="0"/>
              <a:t>) a </a:t>
            </a:r>
            <a:r>
              <a:rPr lang="en-US" dirty="0" err="1" smtClean="0"/>
              <a:t>směrovka</a:t>
            </a:r>
            <a:r>
              <a:rPr lang="en-US" dirty="0" smtClean="0"/>
              <a:t> (</a:t>
            </a:r>
            <a:r>
              <a:rPr lang="en-US" dirty="0" err="1" smtClean="0"/>
              <a:t>severka</a:t>
            </a:r>
            <a:r>
              <a:rPr lang="en-US" dirty="0" smtClean="0"/>
              <a:t> – </a:t>
            </a:r>
            <a:r>
              <a:rPr lang="en-US" dirty="0" err="1" smtClean="0"/>
              <a:t>šipka</a:t>
            </a:r>
            <a:r>
              <a:rPr lang="en-US" dirty="0" smtClean="0"/>
              <a:t> </a:t>
            </a:r>
            <a:r>
              <a:rPr lang="en-US" dirty="0" err="1" smtClean="0"/>
              <a:t>ukazující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sever)</a:t>
            </a:r>
          </a:p>
          <a:p>
            <a:r>
              <a:rPr lang="en-US" dirty="0" err="1" smtClean="0"/>
              <a:t>Tiráž</a:t>
            </a:r>
            <a:r>
              <a:rPr lang="en-US" dirty="0" smtClean="0"/>
              <a:t> (</a:t>
            </a:r>
            <a:r>
              <a:rPr lang="en-US" dirty="0" err="1" smtClean="0"/>
              <a:t>název</a:t>
            </a:r>
            <a:r>
              <a:rPr lang="en-US" dirty="0" smtClean="0"/>
              <a:t> </a:t>
            </a:r>
            <a:r>
              <a:rPr lang="en-US" dirty="0" err="1" smtClean="0"/>
              <a:t>autora</a:t>
            </a:r>
            <a:r>
              <a:rPr lang="en-US" dirty="0" smtClean="0"/>
              <a:t>, </a:t>
            </a:r>
            <a:r>
              <a:rPr lang="en-US" dirty="0" err="1" smtClean="0"/>
              <a:t>instituce</a:t>
            </a:r>
            <a:r>
              <a:rPr lang="en-US" dirty="0" smtClean="0"/>
              <a:t>, </a:t>
            </a:r>
            <a:r>
              <a:rPr lang="en-US" dirty="0" err="1" smtClean="0"/>
              <a:t>zdroje</a:t>
            </a:r>
            <a:r>
              <a:rPr lang="en-US" dirty="0" smtClean="0"/>
              <a:t> </a:t>
            </a:r>
            <a:r>
              <a:rPr lang="en-US" dirty="0" err="1" smtClean="0"/>
              <a:t>dat</a:t>
            </a:r>
            <a:r>
              <a:rPr lang="en-US" dirty="0" smtClean="0"/>
              <a:t>)</a:t>
            </a: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Obsah</a:t>
            </a:r>
            <a:r>
              <a:rPr lang="en-US" dirty="0" smtClean="0"/>
              <a:t> </a:t>
            </a:r>
            <a:r>
              <a:rPr lang="en-US" dirty="0" err="1" smtClean="0"/>
              <a:t>mapy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6307425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638800" y="1524000"/>
            <a:ext cx="251460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err="1" smtClean="0"/>
              <a:t>Najdi</a:t>
            </a:r>
            <a:r>
              <a:rPr lang="en-US" b="1" dirty="0" smtClean="0"/>
              <a:t>:</a:t>
            </a:r>
          </a:p>
          <a:p>
            <a:endParaRPr lang="en-US" dirty="0" smtClean="0"/>
          </a:p>
          <a:p>
            <a:pPr marL="342900" indent="-342900">
              <a:buFont typeface="+mj-lt"/>
              <a:buAutoNum type="arabicPeriod"/>
            </a:pPr>
            <a:r>
              <a:rPr lang="en-US" dirty="0" err="1" smtClean="0"/>
              <a:t>Název</a:t>
            </a:r>
            <a:r>
              <a:rPr lang="en-US" dirty="0" smtClean="0"/>
              <a:t> a </a:t>
            </a:r>
            <a:r>
              <a:rPr lang="en-US" dirty="0" err="1" smtClean="0"/>
              <a:t>podnázev</a:t>
            </a:r>
            <a:endParaRPr lang="en-US" dirty="0" smtClean="0"/>
          </a:p>
          <a:p>
            <a:pPr marL="342900" indent="-342900">
              <a:buFont typeface="+mj-lt"/>
              <a:buAutoNum type="arabicPeriod"/>
            </a:pPr>
            <a:endParaRPr lang="en-US" dirty="0"/>
          </a:p>
          <a:p>
            <a:pPr marL="342900" indent="-342900">
              <a:buFont typeface="+mj-lt"/>
              <a:buAutoNum type="arabicPeriod"/>
            </a:pPr>
            <a:r>
              <a:rPr lang="en-US" dirty="0" err="1" smtClean="0"/>
              <a:t>Legendu</a:t>
            </a:r>
            <a:endParaRPr lang="en-US" dirty="0" smtClean="0"/>
          </a:p>
          <a:p>
            <a:pPr marL="342900" indent="-342900">
              <a:buFont typeface="+mj-lt"/>
              <a:buAutoNum type="arabicPeriod"/>
            </a:pPr>
            <a:endParaRPr lang="en-US" dirty="0"/>
          </a:p>
          <a:p>
            <a:pPr marL="342900" indent="-342900">
              <a:buFont typeface="+mj-lt"/>
              <a:buAutoNum type="arabicPeriod"/>
            </a:pPr>
            <a:r>
              <a:rPr lang="en-US" dirty="0" err="1" smtClean="0"/>
              <a:t>Grafické</a:t>
            </a:r>
            <a:r>
              <a:rPr lang="en-US" dirty="0" smtClean="0"/>
              <a:t> a </a:t>
            </a:r>
            <a:r>
              <a:rPr lang="en-US" dirty="0" err="1" smtClean="0"/>
              <a:t>číselné</a:t>
            </a:r>
            <a:r>
              <a:rPr lang="en-US" dirty="0" smtClean="0"/>
              <a:t> </a:t>
            </a:r>
            <a:r>
              <a:rPr lang="en-US" dirty="0" err="1" smtClean="0"/>
              <a:t>měřítko</a:t>
            </a:r>
            <a:endParaRPr lang="en-US" dirty="0" smtClean="0"/>
          </a:p>
          <a:p>
            <a:pPr marL="342900" indent="-342900">
              <a:buFont typeface="+mj-lt"/>
              <a:buAutoNum type="arabicPeriod"/>
            </a:pPr>
            <a:endParaRPr lang="en-US" dirty="0"/>
          </a:p>
          <a:p>
            <a:pPr marL="342900" indent="-342900">
              <a:buFont typeface="+mj-lt"/>
              <a:buAutoNum type="arabicPeriod"/>
            </a:pPr>
            <a:r>
              <a:rPr lang="en-US" dirty="0" err="1" smtClean="0"/>
              <a:t>Hlavní</a:t>
            </a:r>
            <a:r>
              <a:rPr lang="en-US" dirty="0" smtClean="0"/>
              <a:t> a </a:t>
            </a:r>
            <a:r>
              <a:rPr lang="en-US" dirty="0" err="1" smtClean="0"/>
              <a:t>vedlejší</a:t>
            </a:r>
            <a:r>
              <a:rPr lang="en-US" dirty="0" smtClean="0"/>
              <a:t> </a:t>
            </a:r>
            <a:r>
              <a:rPr lang="en-US" dirty="0" err="1" smtClean="0"/>
              <a:t>mapové</a:t>
            </a:r>
            <a:r>
              <a:rPr lang="en-US" dirty="0" smtClean="0"/>
              <a:t> pole</a:t>
            </a:r>
          </a:p>
          <a:p>
            <a:pPr marL="342900" indent="-342900">
              <a:buFont typeface="+mj-lt"/>
              <a:buAutoNum type="arabicPeriod"/>
            </a:pPr>
            <a:endParaRPr lang="en-US" dirty="0"/>
          </a:p>
          <a:p>
            <a:pPr marL="342900" indent="-342900">
              <a:buFont typeface="+mj-lt"/>
              <a:buAutoNum type="arabicPeriod"/>
            </a:pPr>
            <a:r>
              <a:rPr lang="en-US" dirty="0" err="1" smtClean="0"/>
              <a:t>Směrovku</a:t>
            </a:r>
            <a:endParaRPr lang="en-US" dirty="0" smtClean="0"/>
          </a:p>
          <a:p>
            <a:pPr marL="342900" indent="-342900">
              <a:buFont typeface="+mj-lt"/>
              <a:buAutoNum type="arabicPeriod"/>
            </a:pPr>
            <a:endParaRPr lang="en-US" dirty="0"/>
          </a:p>
          <a:p>
            <a:pPr marL="342900" indent="-342900">
              <a:buFont typeface="+mj-lt"/>
              <a:buAutoNum type="arabicPeriod"/>
            </a:pPr>
            <a:r>
              <a:rPr lang="en-US" dirty="0" err="1" smtClean="0"/>
              <a:t>Tiráž</a:t>
            </a:r>
            <a:endParaRPr lang="en-US" dirty="0"/>
          </a:p>
        </p:txBody>
      </p:sp>
      <p:pic>
        <p:nvPicPr>
          <p:cNvPr id="2050" name="Picture 2" descr="http://upload.wikimedia.org/wikipedia/commons/8/82/Ardf_map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2400" y="1302126"/>
            <a:ext cx="5200650" cy="4767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670624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err="1" smtClean="0"/>
              <a:t>Tištěné</a:t>
            </a:r>
            <a:endParaRPr lang="en-US" dirty="0" smtClean="0"/>
          </a:p>
          <a:p>
            <a:pPr lvl="2"/>
            <a:r>
              <a:rPr lang="en-US" dirty="0" err="1" smtClean="0"/>
              <a:t>Atlasy</a:t>
            </a:r>
            <a:endParaRPr lang="en-US" dirty="0" smtClean="0"/>
          </a:p>
          <a:p>
            <a:pPr lvl="2"/>
            <a:r>
              <a:rPr lang="en-US" dirty="0" err="1" smtClean="0"/>
              <a:t>Turistické</a:t>
            </a:r>
            <a:r>
              <a:rPr lang="en-US" dirty="0" smtClean="0"/>
              <a:t> </a:t>
            </a:r>
            <a:r>
              <a:rPr lang="en-US" dirty="0" err="1" smtClean="0"/>
              <a:t>mapy</a:t>
            </a:r>
            <a:endParaRPr lang="en-US" dirty="0" smtClean="0"/>
          </a:p>
          <a:p>
            <a:pPr lvl="2"/>
            <a:r>
              <a:rPr lang="en-US" dirty="0" err="1" smtClean="0"/>
              <a:t>Glóbus</a:t>
            </a:r>
            <a:endParaRPr lang="en-US" dirty="0" smtClean="0"/>
          </a:p>
          <a:p>
            <a:r>
              <a:rPr lang="en-US" dirty="0" err="1" smtClean="0"/>
              <a:t>Elektronické</a:t>
            </a:r>
            <a:endParaRPr lang="en-US" dirty="0" smtClean="0"/>
          </a:p>
          <a:p>
            <a:pPr lvl="2"/>
            <a:r>
              <a:rPr lang="en-US" dirty="0" smtClean="0"/>
              <a:t>Google </a:t>
            </a:r>
            <a:r>
              <a:rPr lang="en-US" dirty="0" err="1" smtClean="0"/>
              <a:t>Mapy</a:t>
            </a:r>
            <a:endParaRPr lang="en-US" dirty="0" smtClean="0"/>
          </a:p>
          <a:p>
            <a:pPr lvl="2"/>
            <a:r>
              <a:rPr lang="en-US" dirty="0" smtClean="0"/>
              <a:t>Google Earth – </a:t>
            </a:r>
            <a:r>
              <a:rPr lang="en-US" dirty="0" err="1" smtClean="0"/>
              <a:t>virtuální</a:t>
            </a:r>
            <a:r>
              <a:rPr lang="en-US" dirty="0" smtClean="0"/>
              <a:t> </a:t>
            </a:r>
            <a:r>
              <a:rPr lang="en-US" dirty="0" err="1" smtClean="0"/>
              <a:t>glóbus</a:t>
            </a:r>
            <a:endParaRPr lang="en-US" dirty="0" smtClean="0"/>
          </a:p>
          <a:p>
            <a:pPr lvl="2"/>
            <a:r>
              <a:rPr lang="en-US" dirty="0" smtClean="0"/>
              <a:t>Mapy.cz</a:t>
            </a:r>
          </a:p>
          <a:p>
            <a:pPr lvl="2"/>
            <a:r>
              <a:rPr lang="en-US" dirty="0" err="1" smtClean="0"/>
              <a:t>GPSky</a:t>
            </a:r>
            <a:endParaRPr lang="en-US" dirty="0" smtClean="0"/>
          </a:p>
          <a:p>
            <a:pPr lvl="2"/>
            <a:r>
              <a:rPr lang="en-US" dirty="0" err="1" smtClean="0"/>
              <a:t>Mobilní</a:t>
            </a:r>
            <a:r>
              <a:rPr lang="en-US" dirty="0" smtClean="0"/>
              <a:t> </a:t>
            </a:r>
            <a:r>
              <a:rPr lang="en-US" dirty="0" err="1" smtClean="0"/>
              <a:t>aplikace</a:t>
            </a:r>
            <a:r>
              <a:rPr lang="en-US" dirty="0" smtClean="0"/>
              <a:t> (smartphone, tablet) x </a:t>
            </a:r>
            <a:r>
              <a:rPr lang="en-US" dirty="0" err="1" smtClean="0"/>
              <a:t>na</a:t>
            </a:r>
            <a:r>
              <a:rPr lang="en-US" dirty="0" smtClean="0"/>
              <a:t> </a:t>
            </a:r>
            <a:r>
              <a:rPr lang="en-US" dirty="0" err="1" smtClean="0"/>
              <a:t>počítači</a:t>
            </a:r>
            <a:r>
              <a:rPr lang="en-US" dirty="0" smtClean="0"/>
              <a:t> (</a:t>
            </a:r>
            <a:r>
              <a:rPr lang="en-US" dirty="0" err="1" smtClean="0"/>
              <a:t>stolní</a:t>
            </a:r>
            <a:r>
              <a:rPr lang="en-US" dirty="0" smtClean="0"/>
              <a:t>, notebook)</a:t>
            </a:r>
          </a:p>
          <a:p>
            <a:pPr lvl="2"/>
            <a:r>
              <a:rPr lang="en-US" dirty="0" err="1" smtClean="0"/>
              <a:t>Užití</a:t>
            </a:r>
            <a:r>
              <a:rPr lang="en-US" dirty="0" smtClean="0"/>
              <a:t> </a:t>
            </a:r>
            <a:r>
              <a:rPr lang="en-US" dirty="0" err="1" smtClean="0"/>
              <a:t>leteckých</a:t>
            </a:r>
            <a:r>
              <a:rPr lang="en-US" dirty="0" smtClean="0"/>
              <a:t> a </a:t>
            </a:r>
            <a:r>
              <a:rPr lang="en-US" dirty="0" err="1" smtClean="0"/>
              <a:t>družicových</a:t>
            </a:r>
            <a:r>
              <a:rPr lang="en-US" dirty="0" smtClean="0"/>
              <a:t> </a:t>
            </a:r>
            <a:r>
              <a:rPr lang="en-US" dirty="0" err="1" smtClean="0"/>
              <a:t>snímků</a:t>
            </a: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Typy</a:t>
            </a:r>
            <a:r>
              <a:rPr lang="en-US" dirty="0" smtClean="0"/>
              <a:t> map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41040062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34000" y="6019875"/>
            <a:ext cx="3810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/>
              <a:t>projekce</a:t>
            </a:r>
            <a:r>
              <a:rPr lang="en-US" dirty="0" smtClean="0"/>
              <a:t> z </a:t>
            </a:r>
            <a:r>
              <a:rPr lang="en-US" dirty="0" err="1" smtClean="0"/>
              <a:t>programu</a:t>
            </a:r>
            <a:r>
              <a:rPr lang="en-US" dirty="0" smtClean="0"/>
              <a:t> Google Earth (</a:t>
            </a:r>
            <a:r>
              <a:rPr lang="en-US" dirty="0" err="1" smtClean="0"/>
              <a:t>lze</a:t>
            </a:r>
            <a:r>
              <a:rPr lang="en-US" dirty="0" smtClean="0"/>
              <a:t> </a:t>
            </a:r>
            <a:r>
              <a:rPr lang="en-US" dirty="0" err="1" smtClean="0"/>
              <a:t>stáhnout</a:t>
            </a:r>
            <a:r>
              <a:rPr lang="en-US" dirty="0" smtClean="0"/>
              <a:t> i </a:t>
            </a:r>
            <a:r>
              <a:rPr lang="en-US" dirty="0" err="1" smtClean="0"/>
              <a:t>jako</a:t>
            </a:r>
            <a:r>
              <a:rPr lang="en-US" dirty="0" smtClean="0"/>
              <a:t> </a:t>
            </a:r>
            <a:r>
              <a:rPr lang="en-US" dirty="0" err="1" smtClean="0"/>
              <a:t>aplikace</a:t>
            </a:r>
            <a:r>
              <a:rPr lang="en-US" dirty="0" smtClean="0"/>
              <a:t> do </a:t>
            </a:r>
            <a:r>
              <a:rPr lang="en-US" dirty="0" err="1" smtClean="0"/>
              <a:t>mobilu</a:t>
            </a:r>
            <a:r>
              <a:rPr lang="en-US" dirty="0" smtClean="0"/>
              <a:t> a </a:t>
            </a:r>
            <a:r>
              <a:rPr lang="en-US" dirty="0" err="1" smtClean="0"/>
              <a:t>tabletu</a:t>
            </a:r>
            <a:r>
              <a:rPr lang="en-US" dirty="0" smtClean="0"/>
              <a:t>)</a:t>
            </a:r>
            <a:endParaRPr lang="en-US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6248400"/>
            <a:ext cx="4038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err="1" smtClean="0"/>
              <a:t>Jaké</a:t>
            </a:r>
            <a:r>
              <a:rPr lang="en-US" b="1" dirty="0" smtClean="0"/>
              <a:t> </a:t>
            </a:r>
            <a:r>
              <a:rPr lang="en-US" b="1" dirty="0" err="1" smtClean="0"/>
              <a:t>město</a:t>
            </a:r>
            <a:r>
              <a:rPr lang="en-US" b="1" dirty="0" smtClean="0"/>
              <a:t> se </a:t>
            </a:r>
            <a:r>
              <a:rPr lang="en-US" b="1" dirty="0" err="1" smtClean="0"/>
              <a:t>nachází</a:t>
            </a:r>
            <a:r>
              <a:rPr lang="en-US" b="1" dirty="0" smtClean="0"/>
              <a:t> v 3D </a:t>
            </a:r>
            <a:r>
              <a:rPr lang="en-US" b="1" dirty="0" err="1" smtClean="0"/>
              <a:t>modelaci</a:t>
            </a:r>
            <a:r>
              <a:rPr lang="en-US" b="1" dirty="0" smtClean="0"/>
              <a:t>?</a:t>
            </a:r>
            <a:endParaRPr lang="en-US" b="1" dirty="0"/>
          </a:p>
        </p:txBody>
      </p:sp>
      <p:pic>
        <p:nvPicPr>
          <p:cNvPr id="3074" name="Picture 2" descr="http://upload.wikimedia.org/wikipedia/en/a/a3/Toronto_downtown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36611" cy="472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670624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US" dirty="0" smtClean="0"/>
              <a:t>WIKIPEDIA COMMONS. </a:t>
            </a:r>
            <a:r>
              <a:rPr lang="en-US" i="1" dirty="0" smtClean="0"/>
              <a:t>World Map 1689</a:t>
            </a:r>
            <a:r>
              <a:rPr lang="en-US" dirty="0" smtClean="0"/>
              <a:t> [online]. [cit. 23.9.2014]. </a:t>
            </a:r>
            <a:r>
              <a:rPr lang="en-US" dirty="0" err="1" smtClean="0"/>
              <a:t>Dostupný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WWW: </a:t>
            </a:r>
            <a:r>
              <a:rPr lang="en-US" dirty="0" smtClean="0">
                <a:hlinkClick r:id="rId2"/>
              </a:rPr>
              <a:t>http://cs.wikipedia.org/wiki/Mapa#mediaviewer/File:World_Map_1689.JPG</a:t>
            </a:r>
            <a:endParaRPr lang="en-US" dirty="0" smtClean="0"/>
          </a:p>
          <a:p>
            <a:r>
              <a:rPr lang="en-US" dirty="0"/>
              <a:t>WIKIPEDIA COMMONS. </a:t>
            </a:r>
            <a:r>
              <a:rPr lang="en-US" i="1" dirty="0"/>
              <a:t>Dorsten 1633 cupper engraving by Matthaeus </a:t>
            </a:r>
            <a:r>
              <a:rPr lang="en-US" i="1" dirty="0" err="1"/>
              <a:t>Merian</a:t>
            </a:r>
            <a:r>
              <a:rPr lang="en-US" dirty="0"/>
              <a:t> [online]. [cit. 27.11.2014].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</a:t>
            </a:r>
            <a:r>
              <a:rPr lang="en-US" dirty="0">
                <a:hlinkClick r:id="rId3"/>
              </a:rPr>
              <a:t>http://</a:t>
            </a:r>
            <a:r>
              <a:rPr lang="en-US" dirty="0" smtClean="0">
                <a:hlinkClick r:id="rId3"/>
              </a:rPr>
              <a:t>commons.wikimedia.org/wiki/File:Dorsten_1633-cupper-engraving_by_matthaeus-merian.jpg</a:t>
            </a:r>
            <a:endParaRPr lang="en-US" dirty="0" smtClean="0"/>
          </a:p>
          <a:p>
            <a:r>
              <a:rPr lang="en-US" dirty="0" smtClean="0"/>
              <a:t>WIKIPEDIA COMMONS. </a:t>
            </a:r>
            <a:r>
              <a:rPr lang="en-US" i="1" dirty="0" err="1" smtClean="0"/>
              <a:t>Mapa</a:t>
            </a:r>
            <a:r>
              <a:rPr lang="en-US" i="1" dirty="0" smtClean="0"/>
              <a:t> </a:t>
            </a:r>
            <a:r>
              <a:rPr lang="en-US" i="1" dirty="0" err="1" smtClean="0"/>
              <a:t>Moravy</a:t>
            </a:r>
            <a:r>
              <a:rPr lang="en-US" i="1" dirty="0" smtClean="0"/>
              <a:t> 1627</a:t>
            </a:r>
            <a:r>
              <a:rPr lang="en-US" dirty="0" smtClean="0"/>
              <a:t> [online]. [cit. 10.10.2014]. </a:t>
            </a:r>
            <a:r>
              <a:rPr lang="en-US" dirty="0" err="1" smtClean="0"/>
              <a:t>Dostupný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WWW: </a:t>
            </a:r>
            <a:r>
              <a:rPr lang="en-US" dirty="0" smtClean="0">
                <a:hlinkClick r:id="rId4"/>
              </a:rPr>
              <a:t>http://cs.wikipedia.org/wiki/Komensk%C3%A9ho_mapa_Moravy#mediaviewer/File:Mapa_Moravy_1627.jpg</a:t>
            </a:r>
            <a:endParaRPr lang="en-US" dirty="0" smtClean="0"/>
          </a:p>
          <a:p>
            <a:r>
              <a:rPr lang="pt-BR" dirty="0" smtClean="0"/>
              <a:t>WIKIPEDIA COMMONS. </a:t>
            </a:r>
            <a:r>
              <a:rPr lang="pt-BR" i="1" dirty="0" smtClean="0"/>
              <a:t>Mapové zobrazení</a:t>
            </a:r>
            <a:r>
              <a:rPr lang="pt-BR" dirty="0" smtClean="0"/>
              <a:t> [online]. [cit. 23.9.2014]. Dostupný na WWW: </a:t>
            </a:r>
            <a:r>
              <a:rPr lang="pt-BR" dirty="0" smtClean="0">
                <a:hlinkClick r:id="rId5"/>
              </a:rPr>
              <a:t>http://cs.wikipedia.org/wiki/Mapov%C3%A9_zobrazen%C3%AD#mediaviewer/File:Netzentwuerfe.png</a:t>
            </a:r>
            <a:endParaRPr lang="pt-BR" dirty="0" smtClean="0"/>
          </a:p>
          <a:p>
            <a:r>
              <a:rPr lang="en-US" dirty="0"/>
              <a:t>WIKIPEDIA COMMONS. </a:t>
            </a:r>
            <a:r>
              <a:rPr lang="en-US" i="1" dirty="0" err="1"/>
              <a:t>Ardf</a:t>
            </a:r>
            <a:r>
              <a:rPr lang="en-US" i="1" dirty="0"/>
              <a:t> Map</a:t>
            </a:r>
            <a:r>
              <a:rPr lang="en-US" dirty="0"/>
              <a:t> [online]. [cit. </a:t>
            </a:r>
            <a:r>
              <a:rPr lang="en-US" dirty="0" smtClean="0"/>
              <a:t>11.10.2014</a:t>
            </a:r>
            <a:r>
              <a:rPr lang="en-US" dirty="0"/>
              <a:t>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</a:t>
            </a:r>
            <a:r>
              <a:rPr lang="en-US" dirty="0">
                <a:hlinkClick r:id="rId6"/>
              </a:rPr>
              <a:t>http://</a:t>
            </a:r>
            <a:r>
              <a:rPr lang="en-US" dirty="0" smtClean="0">
                <a:hlinkClick r:id="rId6"/>
              </a:rPr>
              <a:t>cs.wikipedia.org/wiki/Turistick%C3%A1_mapa#mediaviewer/File:Ardf_map.png</a:t>
            </a:r>
            <a:endParaRPr lang="en-US" dirty="0" smtClean="0"/>
          </a:p>
          <a:p>
            <a:r>
              <a:rPr lang="en-US" dirty="0"/>
              <a:t>WIKIPEDIA COMMONS. </a:t>
            </a:r>
            <a:r>
              <a:rPr lang="en-US" i="1" dirty="0"/>
              <a:t>Toronto Downtown</a:t>
            </a:r>
            <a:r>
              <a:rPr lang="en-US" dirty="0"/>
              <a:t> [online]. [cit. </a:t>
            </a:r>
            <a:r>
              <a:rPr lang="en-US" smtClean="0"/>
              <a:t>14.10.2014</a:t>
            </a:r>
            <a:r>
              <a:rPr lang="en-US" dirty="0"/>
              <a:t>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</a:t>
            </a:r>
            <a:r>
              <a:rPr lang="en-US" dirty="0">
                <a:hlinkClick r:id="rId7"/>
              </a:rPr>
              <a:t>http://</a:t>
            </a:r>
            <a:r>
              <a:rPr lang="en-US" dirty="0" smtClean="0">
                <a:hlinkClick r:id="rId7"/>
              </a:rPr>
              <a:t>upload.wikimedia.org/wikipedia/en/a/a3/Toronto_downtown.png</a:t>
            </a:r>
            <a:endParaRPr lang="en-US" dirty="0" smtClean="0"/>
          </a:p>
          <a:p>
            <a:r>
              <a:rPr lang="cs-CZ" dirty="0" smtClean="0"/>
              <a:t>Autorem </a:t>
            </a:r>
            <a:r>
              <a:rPr lang="cs-CZ" dirty="0"/>
              <a:t>materiálu a všech jeho částí, není-li uvedeno jinak, je Mgr. Dagmar Laštovičková</a:t>
            </a:r>
          </a:p>
          <a:p>
            <a:endParaRPr lang="pt-BR" dirty="0" smtClean="0"/>
          </a:p>
          <a:p>
            <a:endParaRPr lang="en-US" dirty="0" smtClean="0"/>
          </a:p>
          <a:p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Zdroje</a:t>
            </a:r>
            <a:r>
              <a:rPr lang="en-US" dirty="0" smtClean="0"/>
              <a:t> </a:t>
            </a:r>
            <a:r>
              <a:rPr lang="en-US" dirty="0" err="1" smtClean="0"/>
              <a:t>dat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67156808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217</TotalTime>
  <Words>586</Words>
  <Application>Microsoft Office PowerPoint</Application>
  <PresentationFormat>Předvádění na obrazovce (4:3)</PresentationFormat>
  <Paragraphs>91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Tvrdý obal</vt:lpstr>
      <vt:lpstr>Snímek 1</vt:lpstr>
      <vt:lpstr>Kartografie</vt:lpstr>
      <vt:lpstr>Co je kartografie</vt:lpstr>
      <vt:lpstr>Snímek 4</vt:lpstr>
      <vt:lpstr>Historie kartografie</vt:lpstr>
      <vt:lpstr>Snímek 6</vt:lpstr>
      <vt:lpstr>Staré mapy na našem území</vt:lpstr>
      <vt:lpstr>Snímek 8</vt:lpstr>
      <vt:lpstr>Tvorba map</vt:lpstr>
      <vt:lpstr>Snímek 10</vt:lpstr>
      <vt:lpstr>Obsah mapy</vt:lpstr>
      <vt:lpstr>Snímek 12</vt:lpstr>
      <vt:lpstr>Typy map</vt:lpstr>
      <vt:lpstr>Snímek 14</vt:lpstr>
      <vt:lpstr>Zdroje dat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Kartografie</dc:title>
  <dc:creator>BIG</dc:creator>
  <cp:lastModifiedBy>Dum</cp:lastModifiedBy>
  <cp:revision>16</cp:revision>
  <dcterms:created xsi:type="dcterms:W3CDTF">2014-09-23T09:34:07Z</dcterms:created>
  <dcterms:modified xsi:type="dcterms:W3CDTF">2014-11-27T12:50:01Z</dcterms:modified>
</cp:coreProperties>
</file>