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2" r:id="rId5"/>
    <p:sldId id="264" r:id="rId6"/>
    <p:sldId id="263" r:id="rId7"/>
    <p:sldId id="266" r:id="rId8"/>
    <p:sldId id="267" r:id="rId9"/>
    <p:sldId id="268" r:id="rId10"/>
    <p:sldId id="269" r:id="rId11"/>
    <p:sldId id="270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D18D6C7-2455-4C92-BC6E-080E42AC0146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D18D6C7-2455-4C92-BC6E-080E42AC0146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D18D6C7-2455-4C92-BC6E-080E42AC0146}" type="datetimeFigureOut">
              <a:rPr lang="cs-CZ" smtClean="0"/>
              <a:pPr/>
              <a:t>27.11.2014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.wikimedia.org/wikipedia/commons/6/6d/Praded_letecky_pohled_01.jpg" TargetMode="External"/><Relationship Id="rId7" Type="http://schemas.openxmlformats.org/officeDocument/2006/relationships/hyperlink" Target="http://cs.wikipedia.org/wiki/Prav%C4%8Dick%C3%A1_br%C3%A1na" TargetMode="External"/><Relationship Id="rId2" Type="http://schemas.openxmlformats.org/officeDocument/2006/relationships/hyperlink" Target="https://upload.wikimedia.org/wikipedia/commons/thumb/8/8a/%C5%9Anie%C5%BCka_z_zachodu.jpg/800px-%C5%9Anie%C5%BCka_z_zachodu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e/ec/H%C5%AFrka_u_Hranic_%2832%29.jpg/800px-H%C5%AFrka_u_Hranic_%2832%29.jpg" TargetMode="External"/><Relationship Id="rId5" Type="http://schemas.openxmlformats.org/officeDocument/2006/relationships/hyperlink" Target="http://upload.wikimedia.org/wikipedia/commons/thumb/d/d1/Sloupskoso%C5%A1%C5%AFvsk%C3%A9_jeskyn%C4%9B10.jpg/1280px-Sloupskoso%C5%A1%C5%AFvsk%C3%A9_jeskyn%C4%9B10.jpg" TargetMode="External"/><Relationship Id="rId4" Type="http://schemas.openxmlformats.org/officeDocument/2006/relationships/hyperlink" Target="https://upload.wikimedia.org/wikipedia/commons/thumb/0/0c/Labe_udoli.jpg/800px-Labe_udol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6728285"/>
              </p:ext>
            </p:extLst>
          </p:nvPr>
        </p:nvGraphicFramePr>
        <p:xfrm>
          <a:off x="1142976" y="1500174"/>
          <a:ext cx="6767513" cy="452025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Bohdalov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Zeměpis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8., 9.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VY_32_INOVACE_05_10Z-Česká NEJ I.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Dagmar Laštovičková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Září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22.9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motivaci žáků v úvodu učiva o České republice.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1429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Česká NEJ I.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Nejvyšší hora</a:t>
            </a:r>
            <a:r>
              <a:rPr lang="cs-CZ" dirty="0" smtClean="0"/>
              <a:t>: Sněžka, 1603 m n. m. </a:t>
            </a:r>
          </a:p>
          <a:p>
            <a:r>
              <a:rPr lang="cs-CZ" b="1" dirty="0" smtClean="0"/>
              <a:t>Nejvyšší bod Moravy: </a:t>
            </a:r>
            <a:r>
              <a:rPr lang="cs-CZ" dirty="0" smtClean="0"/>
              <a:t>Praděd, 1492 m n. m.</a:t>
            </a:r>
          </a:p>
          <a:p>
            <a:r>
              <a:rPr lang="cs-CZ" b="1" dirty="0" smtClean="0"/>
              <a:t>Nejníže položený bod:</a:t>
            </a:r>
            <a:r>
              <a:rPr lang="cs-CZ" dirty="0" smtClean="0"/>
              <a:t> výtok Labe na hranici ČR u Hřenska v okrese Děčín, 115 m n. m.</a:t>
            </a:r>
          </a:p>
          <a:p>
            <a:r>
              <a:rPr lang="cs-CZ" b="1" dirty="0" smtClean="0"/>
              <a:t>Nejníže položený bod Moravy: </a:t>
            </a:r>
            <a:r>
              <a:rPr lang="cs-CZ" dirty="0" smtClean="0"/>
              <a:t>soutok Dyje a Moravy, 149 m n. m.</a:t>
            </a:r>
          </a:p>
          <a:p>
            <a:r>
              <a:rPr lang="cs-CZ" b="1" dirty="0" smtClean="0"/>
              <a:t>Nejdelší jeskynní systém</a:t>
            </a:r>
            <a:r>
              <a:rPr lang="cs-CZ" dirty="0" smtClean="0"/>
              <a:t>: Amatérská-Punkevní jeskyně v Moravském krasu, 32, 5 km</a:t>
            </a:r>
          </a:p>
          <a:p>
            <a:r>
              <a:rPr lang="cs-CZ" b="1" dirty="0" smtClean="0"/>
              <a:t>Nejhlubší propast: </a:t>
            </a:r>
            <a:r>
              <a:rPr lang="cs-CZ" dirty="0" smtClean="0"/>
              <a:t>Hranická propast u Teplic nad Bečvou, 289,5 m</a:t>
            </a:r>
          </a:p>
          <a:p>
            <a:r>
              <a:rPr lang="cs-CZ" b="1" dirty="0" smtClean="0"/>
              <a:t>Největší pískovcová skalní brána: </a:t>
            </a:r>
            <a:r>
              <a:rPr lang="cs-CZ" dirty="0" err="1" smtClean="0"/>
              <a:t>Pravčická</a:t>
            </a:r>
            <a:r>
              <a:rPr lang="cs-CZ" dirty="0" smtClean="0"/>
              <a:t> brána.  Délka je 26,5 metru, výška 16 metrů, nejmenší tloušťka klenby 2,5 metru a nejmenší šířka 8 metrů.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643702" y="6286520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Sněžka (1603 m)</a:t>
            </a:r>
            <a:endParaRPr lang="cs-CZ" dirty="0"/>
          </a:p>
        </p:txBody>
      </p:sp>
      <p:pic>
        <p:nvPicPr>
          <p:cNvPr id="3074" name="Picture 2" descr="https://upload.wikimedia.org/wikipedia/commons/thumb/8/8a/%C5%9Anie%C5%BCka_z_zachodu.jpg/800px-%C5%9Anie%C5%BCka_z_zachod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48680"/>
            <a:ext cx="6912768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86446" y="5786454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Praděd (1492 m)</a:t>
            </a:r>
            <a:endParaRPr lang="cs-CZ" dirty="0"/>
          </a:p>
        </p:txBody>
      </p:sp>
      <p:pic>
        <p:nvPicPr>
          <p:cNvPr id="2050" name="Picture 2" descr="File:Praded letecky pohled 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20688"/>
            <a:ext cx="6768752" cy="5076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000892" y="6429396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Hřensko (115 m)</a:t>
            </a:r>
            <a:endParaRPr lang="cs-CZ" dirty="0"/>
          </a:p>
        </p:txBody>
      </p:sp>
      <p:pic>
        <p:nvPicPr>
          <p:cNvPr id="1026" name="Picture 2" descr="File:Labe udol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92696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643702" y="5857892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Punkevní jeskyně</a:t>
            </a:r>
            <a:endParaRPr lang="cs-CZ" dirty="0"/>
          </a:p>
        </p:txBody>
      </p:sp>
      <p:pic>
        <p:nvPicPr>
          <p:cNvPr id="4100" name="Picture 4" descr="http://upload.wikimedia.org/wikipedia/commons/thumb/d/d1/Sloupskoso%C5%A1%C5%AFvsk%C3%A9_jeskyn%C4%9B10.jpg/1280px-Sloupskoso%C5%A1%C5%AFvsk%C3%A9_jeskyn%C4%9B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20688"/>
            <a:ext cx="7028854" cy="4682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215074" y="5643578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Hranická propast</a:t>
            </a:r>
            <a:endParaRPr lang="cs-CZ" dirty="0"/>
          </a:p>
        </p:txBody>
      </p:sp>
      <p:pic>
        <p:nvPicPr>
          <p:cNvPr id="5122" name="Picture 2" descr="http://upload.wikimedia.org/wikipedia/commons/thumb/e/ec/H%C5%AFrka_u_Hranic_%2832%29.jpg/1280px-H%C5%AFrka_u_Hranic_%2832%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6696744" cy="5017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upload.wikimedia.org/wikipedia/commons/thumb/8/8c/Pravcicka_brana1.JPG/1920px-Pravcicka_brana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42852"/>
            <a:ext cx="9144000" cy="600996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929454" y="6215082"/>
            <a:ext cx="3964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Pravčická</a:t>
            </a:r>
            <a:r>
              <a:rPr lang="cs-CZ" dirty="0" smtClean="0"/>
              <a:t> brána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Jakou nadmořskou výšku mají nejníže a nejvýše položený bod České republiky?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krasové území u nás je nejrozsáhlejší?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 měří nejhlubší propast?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80131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Jakou nadmořskou výšku mají nejníže a nejvýše položený bod České </a:t>
            </a:r>
            <a:r>
              <a:rPr lang="cs-CZ" dirty="0" smtClean="0"/>
              <a:t>republiky</a:t>
            </a:r>
            <a:r>
              <a:rPr lang="cs-CZ" smtClean="0"/>
              <a:t>?                               </a:t>
            </a:r>
            <a:r>
              <a:rPr lang="cs-CZ" smtClean="0">
                <a:solidFill>
                  <a:srgbClr val="FF0000"/>
                </a:solidFill>
              </a:rPr>
              <a:t>Labe </a:t>
            </a:r>
            <a:r>
              <a:rPr lang="cs-CZ" dirty="0" smtClean="0">
                <a:solidFill>
                  <a:srgbClr val="FF0000"/>
                </a:solidFill>
              </a:rPr>
              <a:t>v Hřensku 115 m n. m ., Sněžka 1603 m n. m.</a:t>
            </a:r>
            <a:endParaRPr lang="cs-CZ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Které krasové území u nás je nejrozsáhlejší</a:t>
            </a:r>
            <a:r>
              <a:rPr lang="cs-CZ" dirty="0" smtClean="0"/>
              <a:t>? </a:t>
            </a:r>
            <a:r>
              <a:rPr lang="cs-CZ" dirty="0" smtClean="0">
                <a:solidFill>
                  <a:srgbClr val="FF0000"/>
                </a:solidFill>
              </a:rPr>
              <a:t>Moravský kras</a:t>
            </a:r>
            <a:endParaRPr lang="cs-CZ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Kolik měří nejhlubší propast</a:t>
            </a:r>
            <a:r>
              <a:rPr lang="cs-CZ" dirty="0" smtClean="0"/>
              <a:t>? 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Hranická propast </a:t>
            </a:r>
            <a:r>
              <a:rPr lang="cs-CZ" dirty="0">
                <a:solidFill>
                  <a:srgbClr val="FF0000"/>
                </a:solidFill>
              </a:rPr>
              <a:t>289,5 m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056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1400" dirty="0"/>
              <a:t>DERBETH.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</a:t>
            </a:r>
            <a:r>
              <a:rPr lang="cs-CZ" sz="1400" dirty="0" smtClean="0"/>
              <a:t>20.9.2014</a:t>
            </a:r>
            <a:r>
              <a:rPr lang="cs-CZ" sz="1400" dirty="0"/>
              <a:t>]. Dostupný na WWW: </a:t>
            </a:r>
            <a:r>
              <a:rPr lang="cs-CZ" sz="1400" dirty="0">
                <a:hlinkClick r:id="rId2"/>
              </a:rPr>
              <a:t>https://upload.wikimedia.org/wikipedia/commons/thumb/8/8a/%C5%9Anie%C5%BCka_z_zachodu.jpg/800px-%</a:t>
            </a:r>
            <a:r>
              <a:rPr lang="cs-CZ" sz="1400" dirty="0" smtClean="0">
                <a:hlinkClick r:id="rId2"/>
              </a:rPr>
              <a:t>C5%9Anie%C5%BCka_z_zachodu.jpg</a:t>
            </a:r>
            <a:endParaRPr lang="cs-CZ" sz="1400" dirty="0" smtClean="0"/>
          </a:p>
          <a:p>
            <a:r>
              <a:rPr lang="cs-CZ" sz="1400" dirty="0" smtClean="0"/>
              <a:t>BENEŠ</a:t>
            </a:r>
            <a:r>
              <a:rPr lang="cs-CZ" sz="1400" dirty="0"/>
              <a:t>, Karel.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</a:t>
            </a:r>
            <a:r>
              <a:rPr lang="cs-CZ" sz="1400" dirty="0" smtClean="0"/>
              <a:t>20.9.2014</a:t>
            </a:r>
            <a:r>
              <a:rPr lang="cs-CZ" sz="1400" dirty="0"/>
              <a:t>]. Dostupný na WWW: </a:t>
            </a:r>
            <a:r>
              <a:rPr lang="cs-CZ" sz="1400" dirty="0">
                <a:hlinkClick r:id="rId3"/>
              </a:rPr>
              <a:t>https://</a:t>
            </a:r>
            <a:r>
              <a:rPr lang="cs-CZ" sz="1400" dirty="0" smtClean="0">
                <a:hlinkClick r:id="rId3"/>
              </a:rPr>
              <a:t>upload.wikimedia.org/wikipedia/commons/6/6d/Praded_letecky_pohled_01.jpg</a:t>
            </a:r>
            <a:r>
              <a:rPr lang="cs-CZ" sz="1400" dirty="0" smtClean="0"/>
              <a:t> </a:t>
            </a:r>
            <a:endParaRPr lang="cs-CZ" sz="1400" dirty="0"/>
          </a:p>
          <a:p>
            <a:r>
              <a:rPr lang="cs-CZ" sz="1400" dirty="0"/>
              <a:t>CHE.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</a:t>
            </a:r>
            <a:r>
              <a:rPr lang="cs-CZ" sz="1400" dirty="0" smtClean="0"/>
              <a:t>20.9.2014</a:t>
            </a:r>
            <a:r>
              <a:rPr lang="cs-CZ" sz="1400" dirty="0"/>
              <a:t>]. Dostupný na WWW: </a:t>
            </a:r>
            <a:r>
              <a:rPr lang="cs-CZ" sz="1400" dirty="0">
                <a:hlinkClick r:id="rId4"/>
              </a:rPr>
              <a:t>https://</a:t>
            </a:r>
            <a:r>
              <a:rPr lang="cs-CZ" sz="1400" dirty="0" smtClean="0">
                <a:hlinkClick r:id="rId4"/>
              </a:rPr>
              <a:t>upload.wikimedia.org/wikipedia/commons/thumb/0/0c/Labe_udoli.jpg/800px-Labe_udoli.jpg</a:t>
            </a:r>
            <a:endParaRPr lang="cs-CZ" sz="1400" dirty="0" smtClean="0"/>
          </a:p>
          <a:p>
            <a:r>
              <a:rPr lang="cs-CZ" sz="1400" dirty="0"/>
              <a:t>PRAZAK.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</a:t>
            </a:r>
            <a:r>
              <a:rPr lang="cs-CZ" sz="1400" dirty="0" smtClean="0"/>
              <a:t>20.9.2014</a:t>
            </a:r>
            <a:r>
              <a:rPr lang="cs-CZ" sz="1400" dirty="0"/>
              <a:t>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upload.wikimedia.org/wikipedia/commons/thumb/d/d1/Sloupskoso%C5%A1%C5%AFvsk%C3%A9_jeskyn%C4%9B10.jpg/1280px-Sloupskoso%C5%A1%C5%AFvsk%C3%A9_jeskyn%C4%9B10.jpg</a:t>
            </a:r>
            <a:endParaRPr lang="cs-CZ" sz="1400" dirty="0" smtClean="0"/>
          </a:p>
          <a:p>
            <a:r>
              <a:rPr lang="cs-CZ" sz="1400" dirty="0"/>
              <a:t>HOLIŠ, Radim.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</a:t>
            </a:r>
            <a:r>
              <a:rPr lang="cs-CZ" sz="1400" dirty="0" smtClean="0"/>
              <a:t>20.9.2014</a:t>
            </a:r>
            <a:r>
              <a:rPr lang="cs-CZ" sz="1400" dirty="0"/>
              <a:t>]. Dostupný na WWW: </a:t>
            </a:r>
            <a:r>
              <a:rPr lang="cs-CZ" sz="1400" dirty="0">
                <a:hlinkClick r:id="rId6"/>
              </a:rPr>
              <a:t>http://upload.wikimedia.org/wikipedia/commons/thumb/e/ec/H%C5%AFrka_u_Hranic_%2832%29.jpg/800px-H%C5%AFrka_u_Hranic_%</a:t>
            </a:r>
            <a:r>
              <a:rPr lang="cs-CZ" sz="1400" dirty="0" smtClean="0">
                <a:hlinkClick r:id="rId6"/>
              </a:rPr>
              <a:t>2832%29.jpg</a:t>
            </a:r>
            <a:endParaRPr lang="cs-CZ" sz="1400" dirty="0" smtClean="0"/>
          </a:p>
          <a:p>
            <a:r>
              <a:rPr lang="pt-BR" sz="1400" dirty="0" smtClean="0"/>
              <a:t>WIKIPEDIA </a:t>
            </a:r>
            <a:r>
              <a:rPr lang="pt-BR" sz="1400" dirty="0" smtClean="0"/>
              <a:t>COMMONS. </a:t>
            </a:r>
            <a:r>
              <a:rPr lang="pt-BR" sz="1400" i="1" dirty="0" smtClean="0"/>
              <a:t>Pravčická brána</a:t>
            </a:r>
            <a:r>
              <a:rPr lang="pt-BR" sz="1400" dirty="0" smtClean="0"/>
              <a:t> [online]. [cit. 18.9.2014]. Dostupný na WWW: </a:t>
            </a:r>
            <a:r>
              <a:rPr lang="pt-BR" sz="1400" dirty="0" smtClean="0">
                <a:hlinkClick r:id="rId7"/>
              </a:rPr>
              <a:t>http://cs.wikipedia.org/wiki/Prav%C4%8Dick%C3%A1_br%C3%A1na#mediaviewer/File:Pravcicka_brana1.JPG</a:t>
            </a:r>
            <a:endParaRPr lang="cs-CZ" sz="1400" dirty="0" smtClean="0"/>
          </a:p>
          <a:p>
            <a:r>
              <a:rPr lang="cs-CZ" sz="1400" dirty="0" smtClean="0"/>
              <a:t>Autorem materiálu a všech jeho částí, není-li uvedeno jinak, je Mgr. Dagmar Laštovičková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127</TotalTime>
  <Words>429</Words>
  <Application>Microsoft Office PowerPoint</Application>
  <PresentationFormat>Předvádění na obrazovce (4:3)</PresentationFormat>
  <Paragraphs>52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Georgia</vt:lpstr>
      <vt:lpstr>Times New Roman</vt:lpstr>
      <vt:lpstr>Wingdings</vt:lpstr>
      <vt:lpstr>Wingdings 2</vt:lpstr>
      <vt:lpstr>Administrativní</vt:lpstr>
      <vt:lpstr>Prezentace aplikace PowerPoint</vt:lpstr>
      <vt:lpstr>Česká NEJ I.</vt:lpstr>
      <vt:lpstr>Povrch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Odpověz na otázky:</vt:lpstr>
      <vt:lpstr>Řešení:</vt:lpstr>
      <vt:lpstr>Citace a zdroje</vt:lpstr>
    </vt:vector>
  </TitlesOfParts>
  <Company>ZŠ Bohdalov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Dagmar Laštovičková</dc:creator>
  <cp:lastModifiedBy>Reditelna</cp:lastModifiedBy>
  <cp:revision>32</cp:revision>
  <dcterms:created xsi:type="dcterms:W3CDTF">2014-09-11T15:02:47Z</dcterms:created>
  <dcterms:modified xsi:type="dcterms:W3CDTF">2014-11-27T13:22:34Z</dcterms:modified>
</cp:coreProperties>
</file>