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8" r:id="rId2"/>
    <p:sldId id="259" r:id="rId3"/>
    <p:sldId id="260" r:id="rId4"/>
    <p:sldId id="265" r:id="rId5"/>
    <p:sldId id="263" r:id="rId6"/>
    <p:sldId id="264" r:id="rId7"/>
    <p:sldId id="261" r:id="rId8"/>
    <p:sldId id="266" r:id="rId9"/>
    <p:sldId id="267" r:id="rId10"/>
    <p:sldId id="268" r:id="rId11"/>
    <p:sldId id="262" r:id="rId12"/>
    <p:sldId id="269" r:id="rId13"/>
    <p:sldId id="270" r:id="rId14"/>
    <p:sldId id="271" r:id="rId15"/>
    <p:sldId id="272" r:id="rId16"/>
    <p:sldId id="273" r:id="rId17"/>
    <p:sldId id="25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64" autoAdjust="0"/>
    <p:restoredTop sz="94660"/>
  </p:normalViewPr>
  <p:slideViewPr>
    <p:cSldViewPr>
      <p:cViewPr varScale="1">
        <p:scale>
          <a:sx n="101" d="100"/>
          <a:sy n="101" d="100"/>
        </p:scale>
        <p:origin x="438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D18D6C7-2455-4C92-BC6E-080E42AC0146}" type="datetimeFigureOut">
              <a:rPr lang="cs-CZ" smtClean="0"/>
              <a:pPr/>
              <a:t>25.11.2014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ubova_Hu%C5%A5" TargetMode="External"/><Relationship Id="rId3" Type="http://schemas.openxmlformats.org/officeDocument/2006/relationships/hyperlink" Target="http://cs.wikipedia.org/wiki/N%C3%A1m%C4%9Bst%C3%AD_P%C5%99emysla_Otakara_II." TargetMode="External"/><Relationship Id="rId7" Type="http://schemas.openxmlformats.org/officeDocument/2006/relationships/hyperlink" Target="http://cs.wikipedia.org/wiki/Svatov%C3%A1clavsk%C3%A1_koruna" TargetMode="External"/><Relationship Id="rId2" Type="http://schemas.openxmlformats.org/officeDocument/2006/relationships/hyperlink" Target="http://cs.wikipedia.org/wiki/Rab%C3%AD_(hrad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t%C3%A1%C4%8Div%C3%A9_hledi%C5%A1t%C4%9B_%C4%8Cesk%C3%BD_Krumlov" TargetMode="External"/><Relationship Id="rId5" Type="http://schemas.openxmlformats.org/officeDocument/2006/relationships/hyperlink" Target="http://en.wikipedia.org/wiki/File:Prague_Charles_University.JPG" TargetMode="External"/><Relationship Id="rId10" Type="http://schemas.openxmlformats.org/officeDocument/2006/relationships/hyperlink" Target="http://cs.wikipedia.org/wiki/Vys%C3%ADla%C4%8D_Liblice_B" TargetMode="External"/><Relationship Id="rId4" Type="http://schemas.openxmlformats.org/officeDocument/2006/relationships/hyperlink" Target="http://cs.wikipedia.org/wiki/Poledn%C3%ADk_(%C5%A0umava)" TargetMode="External"/><Relationship Id="rId9" Type="http://schemas.openxmlformats.org/officeDocument/2006/relationships/hyperlink" Target="http://cs.wikipedia.org/wiki/%C5%BD%C4%8F%C3%A1kovsk%C3%BD_mo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9674909"/>
              </p:ext>
            </p:extLst>
          </p:nvPr>
        </p:nvGraphicFramePr>
        <p:xfrm>
          <a:off x="1142976" y="1500174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8., 9.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VY_32_INOVACE_20_10Z-Česká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NEJ III.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27.11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motivaci žáků v úvodu učiva o České republice.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Česká NEJ III.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Turistické cíle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b="1" dirty="0" smtClean="0"/>
          </a:p>
          <a:p>
            <a:r>
              <a:rPr lang="cs-CZ" b="1" dirty="0" smtClean="0"/>
              <a:t>Nejstarší rozhledna: </a:t>
            </a:r>
            <a:r>
              <a:rPr lang="cs-CZ" dirty="0" smtClean="0"/>
              <a:t> </a:t>
            </a:r>
            <a:r>
              <a:rPr lang="cs-CZ" dirty="0" err="1" smtClean="0"/>
              <a:t>rozhledna</a:t>
            </a:r>
            <a:r>
              <a:rPr lang="cs-CZ" dirty="0" smtClean="0"/>
              <a:t> na Kleti, z r. 1825</a:t>
            </a:r>
          </a:p>
          <a:p>
            <a:r>
              <a:rPr lang="cs-CZ" b="1" dirty="0" smtClean="0"/>
              <a:t>Nejvýše položená rozhledna: </a:t>
            </a:r>
            <a:r>
              <a:rPr lang="cs-CZ" dirty="0" err="1" smtClean="0"/>
              <a:t>rozhledna</a:t>
            </a:r>
            <a:r>
              <a:rPr lang="cs-CZ" dirty="0" smtClean="0"/>
              <a:t> na Poledníku, Šumava</a:t>
            </a:r>
          </a:p>
          <a:p>
            <a:r>
              <a:rPr lang="cs-CZ" b="1" dirty="0" smtClean="0"/>
              <a:t>Největší hradní zřícenina ČR: </a:t>
            </a:r>
            <a:r>
              <a:rPr lang="cs-CZ" dirty="0" smtClean="0"/>
              <a:t>Rabí</a:t>
            </a:r>
          </a:p>
          <a:p>
            <a:r>
              <a:rPr lang="cs-CZ" b="1" dirty="0" smtClean="0"/>
              <a:t>Největší hradní zřícenina na Moravě: </a:t>
            </a:r>
            <a:r>
              <a:rPr lang="cs-CZ" dirty="0" err="1" smtClean="0"/>
              <a:t>Helfštýn</a:t>
            </a:r>
            <a:endParaRPr lang="cs-CZ" dirty="0" smtClean="0"/>
          </a:p>
          <a:p>
            <a:r>
              <a:rPr lang="cs-CZ" b="1" dirty="0" smtClean="0"/>
              <a:t>Nejlépe dochovaná hradní zřícenina: </a:t>
            </a:r>
            <a:r>
              <a:rPr lang="cs-CZ" dirty="0" err="1" smtClean="0"/>
              <a:t>Střekov</a:t>
            </a:r>
            <a:endParaRPr lang="cs-CZ" dirty="0" smtClean="0"/>
          </a:p>
          <a:p>
            <a:r>
              <a:rPr lang="cs-CZ" b="1" dirty="0" smtClean="0"/>
              <a:t>Největší kašna:</a:t>
            </a:r>
            <a:r>
              <a:rPr lang="cs-CZ" dirty="0" smtClean="0"/>
              <a:t> na náměstí Přemysla Otakara II. v Českých Budějovicích</a:t>
            </a:r>
          </a:p>
          <a:p>
            <a:r>
              <a:rPr lang="cs-CZ" b="1" dirty="0" smtClean="0"/>
              <a:t>Nejstarší jeskynní kresba v ČR:</a:t>
            </a:r>
            <a:r>
              <a:rPr lang="cs-CZ" dirty="0" smtClean="0"/>
              <a:t> v jeskyni Býčí skála v Moravském krasu, geometrický tvar uhlem z mladší doby kamenné (okolo 3200 let před naším letopočtem)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05099"/>
            <a:ext cx="762000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16216" y="5949280"/>
            <a:ext cx="3233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rozhledna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Poledníku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206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72200" y="587727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Rabí</a:t>
            </a:r>
            <a:r>
              <a:rPr lang="en-US" dirty="0" smtClean="0"/>
              <a:t> – </a:t>
            </a:r>
            <a:r>
              <a:rPr lang="en-US" dirty="0" err="1" smtClean="0"/>
              <a:t>zřícenina</a:t>
            </a:r>
            <a:r>
              <a:rPr lang="en-US" dirty="0" smtClean="0"/>
              <a:t> </a:t>
            </a:r>
            <a:r>
              <a:rPr lang="en-US" dirty="0" err="1" smtClean="0"/>
              <a:t>hradu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848" y="836712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5661248"/>
            <a:ext cx="345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náměstí</a:t>
            </a:r>
            <a:r>
              <a:rPr lang="en-US" dirty="0" smtClean="0"/>
              <a:t> </a:t>
            </a:r>
            <a:r>
              <a:rPr lang="en-US" dirty="0" err="1" smtClean="0"/>
              <a:t>Přemysla</a:t>
            </a:r>
            <a:r>
              <a:rPr lang="en-US" dirty="0" smtClean="0"/>
              <a:t> </a:t>
            </a:r>
            <a:r>
              <a:rPr lang="en-US" dirty="0" err="1" smtClean="0"/>
              <a:t>Otakara</a:t>
            </a:r>
            <a:r>
              <a:rPr lang="en-US" dirty="0" smtClean="0"/>
              <a:t> II.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 ve světovém měřítku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První vysoká škola ve střední Evropě</a:t>
            </a:r>
            <a:r>
              <a:rPr lang="cs-CZ" dirty="0" smtClean="0"/>
              <a:t>: Karlova univerzita (1348)</a:t>
            </a:r>
          </a:p>
          <a:p>
            <a:r>
              <a:rPr lang="cs-CZ" b="1" dirty="0" smtClean="0"/>
              <a:t>Nejstarší sklářská škola na světě</a:t>
            </a:r>
            <a:r>
              <a:rPr lang="cs-CZ" dirty="0" smtClean="0"/>
              <a:t>: Střední průmyslová škola sklářská v Kamenickém </a:t>
            </a:r>
            <a:r>
              <a:rPr lang="cs-CZ" dirty="0" err="1" smtClean="0"/>
              <a:t>Šenově</a:t>
            </a:r>
            <a:endParaRPr lang="cs-CZ" dirty="0" smtClean="0"/>
          </a:p>
          <a:p>
            <a:r>
              <a:rPr lang="cs-CZ" b="1" dirty="0" smtClean="0"/>
              <a:t>Jediné divadlo s otočným hledištěm</a:t>
            </a:r>
            <a:r>
              <a:rPr lang="cs-CZ" dirty="0" smtClean="0"/>
              <a:t>: zámecký park v Českém Krumlově</a:t>
            </a:r>
          </a:p>
          <a:p>
            <a:r>
              <a:rPr lang="cs-CZ" b="1" dirty="0" smtClean="0"/>
              <a:t>Nejdelší kolonády z našich lázeňských měst</a:t>
            </a:r>
            <a:r>
              <a:rPr lang="cs-CZ" dirty="0" smtClean="0"/>
              <a:t>: Mariánské Lázně a Karlovy Vary</a:t>
            </a:r>
          </a:p>
          <a:p>
            <a:r>
              <a:rPr lang="cs-CZ" b="1" dirty="0" smtClean="0"/>
              <a:t>Nejstarší a největší skanzen</a:t>
            </a:r>
            <a:r>
              <a:rPr lang="cs-CZ" dirty="0" smtClean="0"/>
              <a:t>: Rožnov pod Radhoštěm (1925)</a:t>
            </a:r>
          </a:p>
          <a:p>
            <a:r>
              <a:rPr lang="cs-CZ" b="1" dirty="0" smtClean="0"/>
              <a:t>Nejpamátnější hora</a:t>
            </a:r>
            <a:r>
              <a:rPr lang="cs-CZ" dirty="0" smtClean="0"/>
              <a:t>: Říp</a:t>
            </a:r>
          </a:p>
          <a:p>
            <a:r>
              <a:rPr lang="cs-CZ" b="1" dirty="0" smtClean="0"/>
              <a:t>Největší sbírka drahokamů</a:t>
            </a:r>
            <a:r>
              <a:rPr lang="cs-CZ" dirty="0" smtClean="0"/>
              <a:t>: Národní muzeum v Praze</a:t>
            </a:r>
          </a:p>
          <a:p>
            <a:r>
              <a:rPr lang="cs-CZ" b="1" dirty="0" smtClean="0"/>
              <a:t>Nejvzácnější historický klenot</a:t>
            </a:r>
            <a:r>
              <a:rPr lang="cs-CZ" dirty="0" smtClean="0"/>
              <a:t>: </a:t>
            </a:r>
            <a:r>
              <a:rPr lang="en-US" dirty="0" smtClean="0"/>
              <a:t>S</a:t>
            </a:r>
            <a:r>
              <a:rPr lang="cs-CZ" dirty="0" err="1" smtClean="0"/>
              <a:t>vatováclavská</a:t>
            </a:r>
            <a:r>
              <a:rPr lang="cs-CZ" dirty="0" smtClean="0"/>
              <a:t> koruna</a:t>
            </a:r>
          </a:p>
          <a:p>
            <a:r>
              <a:rPr lang="cs-CZ" b="1" dirty="0" smtClean="0"/>
              <a:t>Největší umělecky ztvárněné okno</a:t>
            </a:r>
            <a:r>
              <a:rPr lang="cs-CZ" dirty="0" smtClean="0"/>
              <a:t>: katedrála sv. Víta v Praze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032" y="43418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04248" y="6172709"/>
            <a:ext cx="3458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aula UK v </a:t>
            </a:r>
            <a:r>
              <a:rPr lang="en-US" dirty="0" err="1" smtClean="0"/>
              <a:t>Praze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586" y="548680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3504" y="5759786"/>
            <a:ext cx="3626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Otáčivé</a:t>
            </a:r>
            <a:r>
              <a:rPr lang="en-US" dirty="0" smtClean="0"/>
              <a:t> </a:t>
            </a:r>
            <a:r>
              <a:rPr lang="en-US" dirty="0" err="1" smtClean="0"/>
              <a:t>hlediště</a:t>
            </a:r>
            <a:r>
              <a:rPr lang="en-US" dirty="0" smtClean="0"/>
              <a:t> – </a:t>
            </a:r>
            <a:r>
              <a:rPr lang="en-US" dirty="0" err="1" smtClean="0"/>
              <a:t>Český</a:t>
            </a:r>
            <a:r>
              <a:rPr lang="en-US" dirty="0" smtClean="0"/>
              <a:t> </a:t>
            </a:r>
            <a:r>
              <a:rPr lang="en-US" dirty="0" err="1" smtClean="0"/>
              <a:t>Krumlov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76672"/>
            <a:ext cx="6096000" cy="529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08104" y="5993012"/>
            <a:ext cx="2615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Svatováclavská</a:t>
            </a:r>
            <a:r>
              <a:rPr lang="en-US" dirty="0" smtClean="0"/>
              <a:t> koruna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 v dopravě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Nejvýše položená železniční stanice: </a:t>
            </a:r>
            <a:r>
              <a:rPr lang="cs-CZ" dirty="0" smtClean="0"/>
              <a:t>Kubova Huť (</a:t>
            </a:r>
            <a:r>
              <a:rPr lang="en-US" dirty="0" smtClean="0"/>
              <a:t>9</a:t>
            </a:r>
            <a:r>
              <a:rPr lang="cs-CZ" dirty="0" smtClean="0"/>
              <a:t>95 m n. m.), Šumava</a:t>
            </a:r>
            <a:br>
              <a:rPr lang="cs-CZ" dirty="0" smtClean="0"/>
            </a:br>
            <a:r>
              <a:rPr lang="cs-CZ" b="1" dirty="0" smtClean="0"/>
              <a:t>Nejvyšší most:</a:t>
            </a:r>
            <a:r>
              <a:rPr lang="cs-CZ" dirty="0" smtClean="0"/>
              <a:t> přes řeku Vltavu u Orlíka (</a:t>
            </a:r>
            <a:r>
              <a:rPr lang="cs-CZ" dirty="0" err="1" smtClean="0"/>
              <a:t>Žďákovský</a:t>
            </a:r>
            <a:r>
              <a:rPr lang="cs-CZ" dirty="0" smtClean="0"/>
              <a:t> most), 90 m</a:t>
            </a:r>
          </a:p>
          <a:p>
            <a:r>
              <a:rPr lang="cs-CZ" b="1" dirty="0" smtClean="0"/>
              <a:t>Nejkratší vzdálenost od moře: </a:t>
            </a:r>
            <a:r>
              <a:rPr lang="cs-CZ" dirty="0" smtClean="0"/>
              <a:t>326 km od Štětínského zálivu v Baltském moři</a:t>
            </a:r>
          </a:p>
          <a:p>
            <a:r>
              <a:rPr lang="en-US" b="1" dirty="0" smtClean="0"/>
              <a:t>N</a:t>
            </a:r>
            <a:r>
              <a:rPr lang="cs-CZ" b="1" dirty="0" err="1" smtClean="0"/>
              <a:t>ejdelší</a:t>
            </a:r>
            <a:r>
              <a:rPr lang="cs-CZ" b="1" dirty="0" smtClean="0"/>
              <a:t> přemostění</a:t>
            </a:r>
            <a:r>
              <a:rPr lang="cs-CZ" dirty="0" smtClean="0"/>
              <a:t>: přemostění Masarykova nádraží v Praze, 685 m</a:t>
            </a:r>
          </a:p>
          <a:p>
            <a:r>
              <a:rPr lang="cs-CZ" b="1" dirty="0" smtClean="0"/>
              <a:t>Nejdelší tunel: </a:t>
            </a:r>
            <a:r>
              <a:rPr lang="cs-CZ" dirty="0" smtClean="0"/>
              <a:t>pod sedlem Špičáku na železniční trati </a:t>
            </a:r>
            <a:r>
              <a:rPr lang="cs-CZ" dirty="0" err="1" smtClean="0"/>
              <a:t>Klatovy</a:t>
            </a:r>
            <a:r>
              <a:rPr lang="cs-CZ" dirty="0" smtClean="0"/>
              <a:t>-Železná Ruda, 1747 m</a:t>
            </a:r>
          </a:p>
          <a:p>
            <a:r>
              <a:rPr lang="cs-CZ" b="1" dirty="0" smtClean="0"/>
              <a:t>Nejvyšší stavba: </a:t>
            </a:r>
            <a:r>
              <a:rPr lang="cs-CZ" dirty="0" smtClean="0"/>
              <a:t>anténní stožáry rozhlasového vysílače Praha </a:t>
            </a:r>
            <a:r>
              <a:rPr lang="cs-CZ" dirty="0" err="1" smtClean="0"/>
              <a:t>Liblice</a:t>
            </a:r>
            <a:r>
              <a:rPr lang="cs-CZ" dirty="0" smtClean="0"/>
              <a:t> u Českého Brodu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4868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37378" y="5752000"/>
            <a:ext cx="3449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Žďákovský</a:t>
            </a:r>
            <a:r>
              <a:rPr lang="en-US" dirty="0" smtClean="0"/>
              <a:t> most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810" y="476672"/>
            <a:ext cx="7164288" cy="537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70306" y="5954601"/>
            <a:ext cx="2663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Kubova</a:t>
            </a:r>
            <a:r>
              <a:rPr lang="en-US" dirty="0" smtClean="0"/>
              <a:t> </a:t>
            </a:r>
            <a:r>
              <a:rPr lang="en-US" dirty="0" err="1" smtClean="0"/>
              <a:t>Huť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535" y="222168"/>
            <a:ext cx="4759729" cy="6343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64288" y="619666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Libice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pohoří najdeš nejvýše položenou rozhlednu?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městě je postavena největší kašna?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městě je divadlo s otočným hledištěm?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skanzen u nás je nejstarší?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silniční most je nejvyšší?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0523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pohoří najdeš nejvýše položenou rozhlednu?  </a:t>
            </a:r>
            <a:r>
              <a:rPr lang="cs-CZ" dirty="0" smtClean="0">
                <a:solidFill>
                  <a:srgbClr val="FF0000"/>
                </a:solidFill>
              </a:rPr>
              <a:t>Šumava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městě je postavena největší kašna? </a:t>
            </a:r>
            <a:r>
              <a:rPr lang="cs-CZ" dirty="0" smtClean="0">
                <a:solidFill>
                  <a:srgbClr val="FF0000"/>
                </a:solidFill>
              </a:rPr>
              <a:t>České Budějovice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městě je divadlo s otočným hledištěm? </a:t>
            </a:r>
            <a:r>
              <a:rPr lang="cs-CZ" dirty="0" smtClean="0">
                <a:solidFill>
                  <a:srgbClr val="FF0000"/>
                </a:solidFill>
              </a:rPr>
              <a:t>Český Krumlov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skanzen u nás je nejstarší? </a:t>
            </a:r>
            <a:r>
              <a:rPr lang="cs-CZ" dirty="0" smtClean="0">
                <a:solidFill>
                  <a:srgbClr val="FF0000"/>
                </a:solidFill>
              </a:rPr>
              <a:t>Rožnov pod Radhoštěm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silniční most je nejvyšší? </a:t>
            </a:r>
            <a:r>
              <a:rPr lang="cs-CZ" dirty="0" err="1" smtClean="0">
                <a:solidFill>
                  <a:srgbClr val="FF0000"/>
                </a:solidFill>
              </a:rPr>
              <a:t>Žďákovský</a:t>
            </a:r>
            <a:r>
              <a:rPr lang="cs-CZ" dirty="0" smtClean="0">
                <a:solidFill>
                  <a:srgbClr val="FF0000"/>
                </a:solidFill>
              </a:rPr>
              <a:t> most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1035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en-US" sz="1100" dirty="0"/>
              <a:t>WIKIPEDIA COMMONS. </a:t>
            </a:r>
            <a:r>
              <a:rPr lang="en-US" sz="1100" i="1" dirty="0" err="1"/>
              <a:t>Hrad</a:t>
            </a:r>
            <a:r>
              <a:rPr lang="en-US" sz="1100" i="1" dirty="0"/>
              <a:t> </a:t>
            </a:r>
            <a:r>
              <a:rPr lang="en-US" sz="1100" i="1" dirty="0" err="1"/>
              <a:t>Rabí</a:t>
            </a:r>
            <a:r>
              <a:rPr lang="en-US" sz="1100" i="1" dirty="0"/>
              <a:t>, </a:t>
            </a:r>
            <a:r>
              <a:rPr lang="en-US" sz="1100" i="1" dirty="0" err="1"/>
              <a:t>letecký</a:t>
            </a:r>
            <a:r>
              <a:rPr lang="en-US" sz="1100" i="1" dirty="0"/>
              <a:t> </a:t>
            </a:r>
            <a:r>
              <a:rPr lang="en-US" sz="1100" i="1" dirty="0" err="1"/>
              <a:t>snímek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2"/>
              </a:rPr>
              <a:t>http://cs.wikipedia.org/wiki/Rab%C3%AD_%28hrad%29#mediaviewer/File:Hrad_Rab%C3%AD,_</a:t>
            </a:r>
            <a:r>
              <a:rPr lang="en-US" sz="1100" dirty="0" smtClean="0">
                <a:hlinkClick r:id="rId2"/>
              </a:rPr>
              <a:t>leteck%C3%BD_sn%C3%ADmek.jpg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 err="1"/>
              <a:t>České</a:t>
            </a:r>
            <a:r>
              <a:rPr lang="en-US" sz="1100" i="1" dirty="0"/>
              <a:t> </a:t>
            </a:r>
            <a:r>
              <a:rPr lang="en-US" sz="1100" i="1" dirty="0" err="1"/>
              <a:t>Budějovice</a:t>
            </a:r>
            <a:r>
              <a:rPr lang="en-US" sz="1100" i="1" dirty="0"/>
              <a:t> - </a:t>
            </a:r>
            <a:r>
              <a:rPr lang="en-US" sz="1100" i="1" dirty="0" err="1"/>
              <a:t>náměstí</a:t>
            </a:r>
            <a:r>
              <a:rPr lang="en-US" sz="1100" i="1" dirty="0"/>
              <a:t> z </a:t>
            </a:r>
            <a:r>
              <a:rPr lang="en-US" sz="1100" i="1" dirty="0" err="1"/>
              <a:t>Černé</a:t>
            </a:r>
            <a:r>
              <a:rPr lang="en-US" sz="1100" i="1" dirty="0"/>
              <a:t> </a:t>
            </a:r>
            <a:r>
              <a:rPr lang="en-US" sz="1100" i="1" dirty="0" err="1"/>
              <a:t>věže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3"/>
              </a:rPr>
              <a:t>http://cs.wikipedia.org/wiki/N%C3%A1m%C4%9Bst%C3%AD_P%C5%99emysla_Otakara_II.#mediaviewer/File:%C4%8Cesk%C3%A9_Bud%C4%9Bjovice_-_n%C3%A1m%C4%9Bst%C3%AD_z_%</a:t>
            </a:r>
            <a:r>
              <a:rPr lang="en-US" sz="1100" dirty="0" smtClean="0">
                <a:hlinkClick r:id="rId3"/>
              </a:rPr>
              <a:t>C4%8Cern%C3%A9_ve%C5%BEe.jpg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 err="1"/>
              <a:t>Poledník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4"/>
              </a:rPr>
              <a:t>http://cs.wikipedia.org/wiki/Poledn%C3%ADk_%28%C5%A0umava%29#mediaviewer/File:Poledn%C3%ADk_%</a:t>
            </a:r>
            <a:r>
              <a:rPr lang="en-US" sz="1100" dirty="0" smtClean="0">
                <a:hlinkClick r:id="rId4"/>
              </a:rPr>
              <a:t>288%29.jpg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/>
              <a:t>Prague Charles University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5"/>
              </a:rPr>
              <a:t>http://</a:t>
            </a:r>
            <a:r>
              <a:rPr lang="en-US" sz="1100" dirty="0" smtClean="0">
                <a:hlinkClick r:id="rId5"/>
              </a:rPr>
              <a:t>en.wikipedia.org/wiki/File:Prague_Charles_University.JPG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 err="1"/>
              <a:t>Otáčivé</a:t>
            </a:r>
            <a:r>
              <a:rPr lang="en-US" sz="1100" i="1" dirty="0"/>
              <a:t> </a:t>
            </a:r>
            <a:r>
              <a:rPr lang="en-US" sz="1100" i="1" dirty="0" err="1"/>
              <a:t>hlediště</a:t>
            </a:r>
            <a:r>
              <a:rPr lang="en-US" sz="1100" i="1" dirty="0"/>
              <a:t> </a:t>
            </a:r>
            <a:r>
              <a:rPr lang="en-US" sz="1100" i="1" dirty="0" err="1"/>
              <a:t>Český</a:t>
            </a:r>
            <a:r>
              <a:rPr lang="en-US" sz="1100" i="1" dirty="0"/>
              <a:t> </a:t>
            </a:r>
            <a:r>
              <a:rPr lang="en-US" sz="1100" i="1" dirty="0" err="1"/>
              <a:t>Krumlov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6"/>
              </a:rPr>
              <a:t>http://cs.wikipedia.org/wiki/Ot%C3%A1%C4%8Div%C3%A9_hledi%C5%A1t%C4%9B_%</a:t>
            </a:r>
            <a:r>
              <a:rPr lang="en-US" sz="1100" dirty="0" smtClean="0">
                <a:hlinkClick r:id="rId6"/>
              </a:rPr>
              <a:t>C4%8Cesk%C3%BD_Krumlov#mediaviewer/File:Otacivehlediste.jpg</a:t>
            </a:r>
            <a:endParaRPr lang="en-US" sz="1100" dirty="0" smtClean="0"/>
          </a:p>
          <a:p>
            <a:r>
              <a:rPr lang="en-US" sz="1100" dirty="0" smtClean="0"/>
              <a:t>WIKIPEDIA </a:t>
            </a:r>
            <a:r>
              <a:rPr lang="en-US" sz="1100" dirty="0"/>
              <a:t>COMMONS. </a:t>
            </a:r>
            <a:r>
              <a:rPr lang="en-US" sz="1100" i="1" dirty="0" err="1"/>
              <a:t>Svatováclavská</a:t>
            </a:r>
            <a:r>
              <a:rPr lang="en-US" sz="1100" i="1" dirty="0"/>
              <a:t> koruna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7"/>
              </a:rPr>
              <a:t>http://</a:t>
            </a:r>
            <a:r>
              <a:rPr lang="en-US" sz="1100" dirty="0" smtClean="0">
                <a:hlinkClick r:id="rId7"/>
              </a:rPr>
              <a:t>cs.wikipedia.org/wiki/Svatov%C3%A1clavsk%C3%A1_koruna#mediaviewer/File:Kopie_Svatovaclavska_Koruna.jpg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 err="1"/>
              <a:t>Kubova</a:t>
            </a:r>
            <a:r>
              <a:rPr lang="en-US" sz="1100" i="1" dirty="0"/>
              <a:t> </a:t>
            </a:r>
            <a:r>
              <a:rPr lang="en-US" sz="1100" i="1" dirty="0" err="1"/>
              <a:t>Huť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8"/>
              </a:rPr>
              <a:t>http://</a:t>
            </a:r>
            <a:r>
              <a:rPr lang="en-US" sz="1100" dirty="0" smtClean="0">
                <a:hlinkClick r:id="rId8"/>
              </a:rPr>
              <a:t>cs.wikipedia.org/wiki/Kubova_Hu%C5%A5#mediaviewer/File:KubovaHut.jpg</a:t>
            </a:r>
            <a:endParaRPr lang="en-US" sz="1100" dirty="0" smtClean="0"/>
          </a:p>
          <a:p>
            <a:r>
              <a:rPr lang="en-US" sz="1100" dirty="0" smtClean="0"/>
              <a:t>WIKIPEDIA </a:t>
            </a:r>
            <a:r>
              <a:rPr lang="en-US" sz="1100" dirty="0"/>
              <a:t>COMMONS. </a:t>
            </a:r>
            <a:r>
              <a:rPr lang="en-US" sz="1100" i="1" dirty="0" err="1"/>
              <a:t>Žďákovský</a:t>
            </a:r>
            <a:r>
              <a:rPr lang="en-US" sz="1100" i="1" dirty="0"/>
              <a:t> most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9"/>
              </a:rPr>
              <a:t>http://cs.wikipedia.org/wiki/%C5%BD%C4%8F%C3%A1kovsk%C3%BD_most#mediaviewer/File:%</a:t>
            </a:r>
            <a:r>
              <a:rPr lang="en-US" sz="1100" dirty="0" smtClean="0">
                <a:hlinkClick r:id="rId9"/>
              </a:rPr>
              <a:t>C5%BD%C4%8F%C3%A1kovsk%C3%BD_most_from_air_1.jpg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 err="1"/>
              <a:t>Vysílač</a:t>
            </a:r>
            <a:r>
              <a:rPr lang="en-US" sz="1100" i="1" dirty="0"/>
              <a:t> </a:t>
            </a:r>
            <a:r>
              <a:rPr lang="en-US" sz="1100" i="1" dirty="0" err="1"/>
              <a:t>Libice</a:t>
            </a:r>
            <a:r>
              <a:rPr lang="en-US" sz="1100" i="1" dirty="0"/>
              <a:t> B</a:t>
            </a:r>
            <a:r>
              <a:rPr lang="en-US" sz="1100" dirty="0"/>
              <a:t> [online]. [cit. 22.9.2014].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10"/>
              </a:rPr>
              <a:t>http://</a:t>
            </a:r>
            <a:r>
              <a:rPr lang="en-US" sz="1100" dirty="0" smtClean="0">
                <a:hlinkClick r:id="rId10"/>
              </a:rPr>
              <a:t>cs.wikipedia.org/wiki/Vys%C3%ADla%C4%8D_Liblice_B#mediaviewer/File:Liblice_vysilac_z_dalky.jpg</a:t>
            </a:r>
            <a:endParaRPr lang="en-US" sz="1100" dirty="0" smtClean="0"/>
          </a:p>
          <a:p>
            <a:r>
              <a:rPr lang="cs-CZ" sz="1100" dirty="0" smtClean="0"/>
              <a:t>Autorem materiálu a všech jeho částí, není-li uvedeno jinak, je Mgr. Dagmar Laštovičková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200</TotalTime>
  <Words>619</Words>
  <Application>Microsoft Office PowerPoint</Application>
  <PresentationFormat>Předvádění na obrazovce (4:3)</PresentationFormat>
  <Paragraphs>78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Georgia</vt:lpstr>
      <vt:lpstr>Times New Roman</vt:lpstr>
      <vt:lpstr>Wingdings</vt:lpstr>
      <vt:lpstr>Wingdings 2</vt:lpstr>
      <vt:lpstr>Administrativní</vt:lpstr>
      <vt:lpstr>Prezentace aplikace PowerPoint</vt:lpstr>
      <vt:lpstr>Česká NEJ III.</vt:lpstr>
      <vt:lpstr>Turistické cíle</vt:lpstr>
      <vt:lpstr>Prezentace aplikace PowerPoint</vt:lpstr>
      <vt:lpstr>Prezentace aplikace PowerPoint</vt:lpstr>
      <vt:lpstr>Prezentace aplikace PowerPoint</vt:lpstr>
      <vt:lpstr>NEJ ve světovém měřítku</vt:lpstr>
      <vt:lpstr>Prezentace aplikace PowerPoint</vt:lpstr>
      <vt:lpstr>Prezentace aplikace PowerPoint</vt:lpstr>
      <vt:lpstr>Prezentace aplikace PowerPoint</vt:lpstr>
      <vt:lpstr>NEJ v dopravě</vt:lpstr>
      <vt:lpstr>Prezentace aplikace PowerPoint</vt:lpstr>
      <vt:lpstr>Prezentace aplikace PowerPoint</vt:lpstr>
      <vt:lpstr>Prezentace aplikace PowerPoint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38</cp:revision>
  <dcterms:created xsi:type="dcterms:W3CDTF">2014-09-11T15:02:47Z</dcterms:created>
  <dcterms:modified xsi:type="dcterms:W3CDTF">2014-11-25T08:41:11Z</dcterms:modified>
</cp:coreProperties>
</file>