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089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3A2BB5F-9EE4-480E-A937-BC53E02C20A8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001A3BB-0B62-4FFD-8C2E-464D049A292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DA9B74A-102F-49AD-9FD7-48B5935FAF01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5A1A3-94BC-4609-90AA-E8D9CFEEC68A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D72A2-39EE-4AB9-9AC5-200BE446B1F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1C786-9EAF-490E-94C9-F1B49362C40B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C29D5D-70AC-4DCC-BFF0-077C17410A3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5BEEE-DA6C-4001-94F0-769E02568E0B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810263-E337-4562-8F2B-B2D00428487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8F658-BFBD-4D44-8220-0EDA040E98BB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550AB-6551-4888-82F2-C1E8B103835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CEE23-A332-4C1F-BCFB-C5FF222863A6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5AA6E2-336E-4FDE-8147-7311F4E2014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CC5CE-F8B0-4A10-8E0B-097626CD849D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60F24F-4C92-4974-84B2-DF0E1087AAA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33D11-F785-4F44-8F61-4A41160B5BA8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8DDAC9-2AC0-45B0-8762-A63C0857E20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842BD-1780-4650-99B0-065B3DA167D3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EE478F-77F2-42A1-BDEA-53E2391DAD9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B8450-5484-41AF-893C-6DF23C95CE0F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EFC795-B131-478A-963E-ACD9B365DCD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9B093-2B08-427F-AEF6-3280DC6B06EE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80305-7C71-453D-85A3-57BE7300538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7FEE1-3877-45C6-A86E-89A3770AB1F9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662A7C-E395-401A-A84D-FC6D06F692B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6D26B2-4B4C-43B7-B8E2-FB58574DD965}" type="datetimeFigureOut">
              <a:rPr lang="cs-CZ"/>
              <a:pPr>
                <a:defRPr/>
              </a:pPr>
              <a:t>28.11.2014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00634D4B-D929-4F01-9FBB-2F05530B8C3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5" name="Obdélník 1"/>
          <p:cNvSpPr>
            <a:spLocks noChangeArrowheads="1"/>
          </p:cNvSpPr>
          <p:nvPr/>
        </p:nvSpPr>
        <p:spPr bwMode="auto">
          <a:xfrm>
            <a:off x="569913" y="1946275"/>
            <a:ext cx="8004175" cy="375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 Jíl.16_Vzájemné polohy dvou kružnic 1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23. 10. 2013</a:t>
            </a: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pátý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altLang="cs-CZ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Vzájemné polohy dvou kružnic 1</a:t>
            </a:r>
            <a:endParaRPr lang="cs-CZ" alt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pPr eaLnBrk="1" hangingPunct="1"/>
            <a:endParaRPr lang="cs-CZ" altLang="cs-CZ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pPr eaLnBrk="1" hangingPunct="1"/>
            <a:r>
              <a:rPr lang="cs-CZ" alt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alt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zabývající se vzájemnými polohami kružnic – 1. část.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531813" y="4687888"/>
            <a:ext cx="1665287" cy="1663700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1016000"/>
          </a:xfrm>
          <a:prstGeom prst="rect">
            <a:avLst/>
          </a:prstGeom>
          <a:solidFill>
            <a:srgbClr val="A80895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3000" b="1">
                <a:latin typeface="Segoe UI Semibold" pitchFamily="34" charset="0"/>
              </a:rPr>
              <a:t>VZÁJEMNÉ POLOHY</a:t>
            </a:r>
          </a:p>
          <a:p>
            <a:pPr algn="ctr" eaLnBrk="1" hangingPunct="1"/>
            <a:r>
              <a:rPr lang="cs-CZ" altLang="cs-CZ" sz="3000" b="1">
                <a:latin typeface="Segoe UI Semibold" pitchFamily="34" charset="0"/>
              </a:rPr>
              <a:t>DVOU KRUŽNIC</a:t>
            </a:r>
          </a:p>
        </p:txBody>
      </p:sp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3951288" y="1308100"/>
            <a:ext cx="1628824" cy="3079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Segoe UI Semibold" pitchFamily="34" charset="0"/>
              </a:rPr>
              <a:t>GEOMETRIE</a:t>
            </a:r>
          </a:p>
        </p:txBody>
      </p:sp>
      <p:sp>
        <p:nvSpPr>
          <p:cNvPr id="4101" name="TextovéPole 2"/>
          <p:cNvSpPr txBox="1">
            <a:spLocks noChangeArrowheads="1"/>
          </p:cNvSpPr>
          <p:nvPr/>
        </p:nvSpPr>
        <p:spPr bwMode="auto">
          <a:xfrm>
            <a:off x="8120063" y="22225"/>
            <a:ext cx="773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7200">
                <a:latin typeface="Segoe UI Semibold" pitchFamily="34" charset="0"/>
              </a:rPr>
              <a:t>1</a:t>
            </a:r>
          </a:p>
        </p:txBody>
      </p:sp>
      <p:sp>
        <p:nvSpPr>
          <p:cNvPr id="4102" name="TextovéPole 3"/>
          <p:cNvSpPr txBox="1">
            <a:spLocks noChangeArrowheads="1"/>
          </p:cNvSpPr>
          <p:nvPr/>
        </p:nvSpPr>
        <p:spPr bwMode="auto">
          <a:xfrm>
            <a:off x="3176588" y="2176463"/>
            <a:ext cx="4032250" cy="2308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 eaLnBrk="1" hangingPunct="1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SHODNÉ</a:t>
            </a:r>
          </a:p>
          <a:p>
            <a:pPr marL="342900" indent="-342900" eaLnBrk="1" hangingPunct="1">
              <a:buFontTx/>
              <a:buAutoNum type="arabicParenR"/>
            </a:pPr>
            <a:endParaRPr lang="cs-CZ" altLang="cs-CZ" sz="1600" b="1">
              <a:latin typeface="Segoe UI Light" pitchFamily="34" charset="0"/>
            </a:endParaRPr>
          </a:p>
          <a:p>
            <a:pPr marL="342900" indent="-342900" eaLnBrk="1" hangingPunct="1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SOUSTŘEDNÉ</a:t>
            </a:r>
          </a:p>
          <a:p>
            <a:pPr marL="342900" indent="-342900" eaLnBrk="1" hangingPunct="1">
              <a:buFontTx/>
              <a:buAutoNum type="arabicParenR"/>
            </a:pPr>
            <a:endParaRPr lang="cs-CZ" altLang="cs-CZ" sz="1600" b="1">
              <a:latin typeface="Segoe UI Light" pitchFamily="34" charset="0"/>
            </a:endParaRPr>
          </a:p>
          <a:p>
            <a:pPr marL="342900" indent="-342900" eaLnBrk="1" hangingPunct="1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LEŽÍ JEDNA UVNITŘ DRUHÉ A NEDOTÝKAJÍ SE</a:t>
            </a:r>
          </a:p>
          <a:p>
            <a:pPr marL="342900" indent="-342900" eaLnBrk="1" hangingPunct="1">
              <a:buFontTx/>
              <a:buAutoNum type="arabicParenR"/>
            </a:pPr>
            <a:endParaRPr lang="cs-CZ" altLang="cs-CZ" sz="1600" b="1">
              <a:latin typeface="Segoe UI Light" pitchFamily="34" charset="0"/>
            </a:endParaRPr>
          </a:p>
          <a:p>
            <a:pPr marL="342900" indent="-342900" eaLnBrk="1" hangingPunct="1">
              <a:buClr>
                <a:srgbClr val="A80895"/>
              </a:buClr>
              <a:buFontTx/>
              <a:buAutoNum type="arabicParenR"/>
            </a:pPr>
            <a:r>
              <a:rPr lang="cs-CZ" altLang="cs-CZ" sz="1600" b="1">
                <a:latin typeface="Segoe UI Light" pitchFamily="34" charset="0"/>
              </a:rPr>
              <a:t>KRUŽNICE LEŽÍ JEDNA UVNITŘ DRUHÉ A DOTÝKAJÍ SE V JEDNOM BODĚ</a:t>
            </a:r>
          </a:p>
        </p:txBody>
      </p:sp>
      <p:sp>
        <p:nvSpPr>
          <p:cNvPr id="8" name="Ovál 7"/>
          <p:cNvSpPr/>
          <p:nvPr/>
        </p:nvSpPr>
        <p:spPr>
          <a:xfrm>
            <a:off x="1187450" y="5013325"/>
            <a:ext cx="792163" cy="792163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552575" y="4484688"/>
            <a:ext cx="1287463" cy="1287462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84325" y="5413375"/>
            <a:ext cx="395288" cy="396875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44750" y="4981575"/>
            <a:ext cx="974725" cy="976313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962150" y="5495925"/>
            <a:ext cx="963613" cy="963613"/>
          </a:xfrm>
          <a:prstGeom prst="ellipse">
            <a:avLst/>
          </a:prstGeom>
          <a:solidFill>
            <a:srgbClr val="A8089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132138" y="549275"/>
            <a:ext cx="2843212" cy="400050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2000" b="1">
                <a:latin typeface="Segoe UI Semibold" pitchFamily="34" charset="0"/>
              </a:rPr>
              <a:t>KRUŽNICE SHODNÉ</a:t>
            </a:r>
          </a:p>
        </p:txBody>
      </p:sp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2555875" y="141128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nekonečně mnoho společných bodů</a:t>
            </a:r>
          </a:p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leží na sobě a splývají v jednu kružnici</a:t>
            </a:r>
          </a:p>
        </p:txBody>
      </p:sp>
      <p:sp>
        <p:nvSpPr>
          <p:cNvPr id="4" name="Ovál 3"/>
          <p:cNvSpPr/>
          <p:nvPr/>
        </p:nvSpPr>
        <p:spPr>
          <a:xfrm>
            <a:off x="1042988" y="3049588"/>
            <a:ext cx="2520950" cy="2519362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508625" y="3049588"/>
            <a:ext cx="2519363" cy="251936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rot="2700000">
            <a:off x="2309813" y="4244975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rot="18900000">
            <a:off x="2303463" y="4244975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2303463" y="4308475"/>
            <a:ext cx="3968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S</a:t>
            </a:r>
            <a:endParaRPr lang="cs-CZ" altLang="cs-CZ" sz="1600" baseline="-25000">
              <a:latin typeface="Segoe UI Light" pitchFamily="34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rot="2700000">
            <a:off x="6772275" y="4244975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18900000">
            <a:off x="6765925" y="4244975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5" name="TextovéPole 3"/>
          <p:cNvSpPr txBox="1">
            <a:spLocks noChangeArrowheads="1"/>
          </p:cNvSpPr>
          <p:nvPr/>
        </p:nvSpPr>
        <p:spPr bwMode="auto">
          <a:xfrm>
            <a:off x="6765925" y="4308475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S</a:t>
            </a:r>
            <a:endParaRPr lang="cs-CZ" altLang="cs-CZ" sz="1600" baseline="-25000">
              <a:latin typeface="Segoe UI Light" pitchFamily="34" charset="0"/>
            </a:endParaRPr>
          </a:p>
        </p:txBody>
      </p:sp>
      <p:sp>
        <p:nvSpPr>
          <p:cNvPr id="6156" name="TextovéPole 3"/>
          <p:cNvSpPr txBox="1">
            <a:spLocks noChangeArrowheads="1"/>
          </p:cNvSpPr>
          <p:nvPr/>
        </p:nvSpPr>
        <p:spPr bwMode="auto">
          <a:xfrm>
            <a:off x="2247900" y="5754688"/>
            <a:ext cx="4646613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a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jsou shodné, mají střed ve stejném bodě a splývají v jeden útvar.</a:t>
            </a:r>
          </a:p>
        </p:txBody>
      </p:sp>
      <p:sp>
        <p:nvSpPr>
          <p:cNvPr id="23" name="TextovéPole 3"/>
          <p:cNvSpPr txBox="1">
            <a:spLocks noChangeArrowheads="1"/>
          </p:cNvSpPr>
          <p:nvPr/>
        </p:nvSpPr>
        <p:spPr bwMode="auto">
          <a:xfrm>
            <a:off x="3222625" y="5084763"/>
            <a:ext cx="4127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sp>
        <p:nvSpPr>
          <p:cNvPr id="24" name="TextovéPole 3"/>
          <p:cNvSpPr txBox="1">
            <a:spLocks noChangeArrowheads="1"/>
          </p:cNvSpPr>
          <p:nvPr/>
        </p:nvSpPr>
        <p:spPr bwMode="auto">
          <a:xfrm>
            <a:off x="7688263" y="5084763"/>
            <a:ext cx="4841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76521E-6 L 0.48715 0.00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2879725" y="549275"/>
            <a:ext cx="3384550" cy="400050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2000" b="1">
                <a:latin typeface="Segoe UI Semibold" pitchFamily="34" charset="0"/>
              </a:rPr>
              <a:t>KRUŽNICE SOUSTŘEDNÉ</a:t>
            </a:r>
          </a:p>
        </p:txBody>
      </p:sp>
      <p:sp>
        <p:nvSpPr>
          <p:cNvPr id="7171" name="TextovéPole 3"/>
          <p:cNvSpPr txBox="1">
            <a:spLocks noChangeArrowheads="1"/>
          </p:cNvSpPr>
          <p:nvPr/>
        </p:nvSpPr>
        <p:spPr bwMode="auto">
          <a:xfrm>
            <a:off x="2795588" y="1125538"/>
            <a:ext cx="3457575" cy="8302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společný jeden bod a to střed</a:t>
            </a:r>
          </a:p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kromě středu se jinde nedotýkají</a:t>
            </a:r>
          </a:p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jedna kružnice leží uvnitř té druhé</a:t>
            </a:r>
          </a:p>
        </p:txBody>
      </p:sp>
      <p:sp>
        <p:nvSpPr>
          <p:cNvPr id="5" name="Ovál 4"/>
          <p:cNvSpPr/>
          <p:nvPr/>
        </p:nvSpPr>
        <p:spPr>
          <a:xfrm>
            <a:off x="3070225" y="2295525"/>
            <a:ext cx="3003550" cy="30035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3"/>
          <p:cNvSpPr txBox="1">
            <a:spLocks noChangeArrowheads="1"/>
          </p:cNvSpPr>
          <p:nvPr/>
        </p:nvSpPr>
        <p:spPr bwMode="auto">
          <a:xfrm>
            <a:off x="5551488" y="4878388"/>
            <a:ext cx="45085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  <p:cxnSp>
        <p:nvCxnSpPr>
          <p:cNvPr id="7" name="Přímá spojnice 6"/>
          <p:cNvCxnSpPr/>
          <p:nvPr/>
        </p:nvCxnSpPr>
        <p:spPr>
          <a:xfrm rot="2700000">
            <a:off x="4567238" y="3716338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rot="18900000">
            <a:off x="4560888" y="3716338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6" name="TextovéPole 3"/>
          <p:cNvSpPr txBox="1">
            <a:spLocks noChangeArrowheads="1"/>
          </p:cNvSpPr>
          <p:nvPr/>
        </p:nvSpPr>
        <p:spPr bwMode="auto">
          <a:xfrm>
            <a:off x="4560888" y="3778250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S</a:t>
            </a:r>
            <a:endParaRPr lang="cs-CZ" altLang="cs-CZ" sz="1600" baseline="-25000">
              <a:latin typeface="Segoe UI Light" pitchFamily="34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490913" y="2736850"/>
            <a:ext cx="2141537" cy="2141538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8" name="TextovéPole 3"/>
          <p:cNvSpPr txBox="1">
            <a:spLocks noChangeArrowheads="1"/>
          </p:cNvSpPr>
          <p:nvPr/>
        </p:nvSpPr>
        <p:spPr bwMode="auto">
          <a:xfrm>
            <a:off x="5576888" y="4060825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sp>
        <p:nvSpPr>
          <p:cNvPr id="7179" name="TextovéPole 3"/>
          <p:cNvSpPr txBox="1">
            <a:spLocks noChangeArrowheads="1"/>
          </p:cNvSpPr>
          <p:nvPr/>
        </p:nvSpPr>
        <p:spPr bwMode="auto">
          <a:xfrm>
            <a:off x="2238375" y="5708650"/>
            <a:ext cx="4646613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a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jsou soustředné, mají společný střed.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2159000" y="549275"/>
            <a:ext cx="4826000" cy="708025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2000" b="1" dirty="0">
                <a:latin typeface="Segoe UI Semibold" pitchFamily="34" charset="0"/>
              </a:rPr>
              <a:t>KRUŽNICE LEŽÍCÍ JEDNA UVNITŘ </a:t>
            </a:r>
            <a:r>
              <a:rPr lang="cs-CZ" altLang="cs-CZ" sz="2000" b="1" dirty="0" smtClean="0">
                <a:latin typeface="Segoe UI Semibold" pitchFamily="34" charset="0"/>
              </a:rPr>
              <a:t>DRUHÉ, </a:t>
            </a:r>
            <a:r>
              <a:rPr lang="cs-CZ" altLang="cs-CZ" sz="2000" b="1" dirty="0">
                <a:latin typeface="Segoe UI Semibold" pitchFamily="34" charset="0"/>
              </a:rPr>
              <a:t>ALE NEDOTÝKAJÍCÍ SE</a:t>
            </a:r>
          </a:p>
        </p:txBody>
      </p:sp>
      <p:sp>
        <p:nvSpPr>
          <p:cNvPr id="8195" name="TextovéPole 3"/>
          <p:cNvSpPr txBox="1">
            <a:spLocks noChangeArrowheads="1"/>
          </p:cNvSpPr>
          <p:nvPr/>
        </p:nvSpPr>
        <p:spPr bwMode="auto">
          <a:xfrm>
            <a:off x="2801938" y="155733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nemají žádný společný bod</a:t>
            </a:r>
          </a:p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jedna kružnice leží uvnitř té druhé</a:t>
            </a:r>
          </a:p>
        </p:txBody>
      </p:sp>
      <p:sp>
        <p:nvSpPr>
          <p:cNvPr id="6" name="Ovál 5"/>
          <p:cNvSpPr/>
          <p:nvPr/>
        </p:nvSpPr>
        <p:spPr>
          <a:xfrm>
            <a:off x="4065588" y="2882900"/>
            <a:ext cx="1538287" cy="1538288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7" name="TextovéPole 3"/>
          <p:cNvSpPr txBox="1">
            <a:spLocks noChangeArrowheads="1"/>
          </p:cNvSpPr>
          <p:nvPr/>
        </p:nvSpPr>
        <p:spPr bwMode="auto">
          <a:xfrm>
            <a:off x="5346700" y="2889250"/>
            <a:ext cx="4714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cxnSp>
        <p:nvCxnSpPr>
          <p:cNvPr id="15" name="Přímá spojnice 14"/>
          <p:cNvCxnSpPr/>
          <p:nvPr/>
        </p:nvCxnSpPr>
        <p:spPr>
          <a:xfrm rot="2700000">
            <a:off x="4841875" y="3589338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rot="18900000">
            <a:off x="4835525" y="3589338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0" name="TextovéPole 3"/>
          <p:cNvSpPr txBox="1">
            <a:spLocks noChangeArrowheads="1"/>
          </p:cNvSpPr>
          <p:nvPr/>
        </p:nvSpPr>
        <p:spPr bwMode="auto">
          <a:xfrm>
            <a:off x="4456113" y="3319463"/>
            <a:ext cx="4699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S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4402138" y="3678238"/>
            <a:ext cx="455612" cy="236537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3"/>
          <p:cNvSpPr txBox="1">
            <a:spLocks noChangeArrowheads="1"/>
          </p:cNvSpPr>
          <p:nvPr/>
        </p:nvSpPr>
        <p:spPr bwMode="auto">
          <a:xfrm>
            <a:off x="95250" y="2689225"/>
            <a:ext cx="2809875" cy="738188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400" b="1">
                <a:latin typeface="Segoe UI Light" pitchFamily="34" charset="0"/>
              </a:rPr>
              <a:t>ÚSEČKA SPOJUJÍCÍ STŘEDY OBOU DVOU KRUŽNIC SE NAZÝVÁ </a:t>
            </a:r>
            <a:r>
              <a:rPr lang="cs-CZ" altLang="cs-CZ" sz="1400" b="1">
                <a:solidFill>
                  <a:srgbClr val="A80895"/>
                </a:solidFill>
                <a:latin typeface="Segoe UI Light" pitchFamily="34" charset="0"/>
              </a:rPr>
              <a:t>STŘEDNÁ</a:t>
            </a:r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3001963" y="3011488"/>
            <a:ext cx="1560512" cy="73501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4" name="TextovéPole 3"/>
          <p:cNvSpPr txBox="1">
            <a:spLocks noChangeArrowheads="1"/>
          </p:cNvSpPr>
          <p:nvPr/>
        </p:nvSpPr>
        <p:spPr bwMode="auto">
          <a:xfrm>
            <a:off x="2227263" y="5805488"/>
            <a:ext cx="464661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leží uvnitř kružnice 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, nemají společný střed a ani se nikde neprotínají.</a:t>
            </a:r>
          </a:p>
        </p:txBody>
      </p:sp>
      <p:sp>
        <p:nvSpPr>
          <p:cNvPr id="8205" name="TextovéPole 3"/>
          <p:cNvSpPr txBox="1">
            <a:spLocks noChangeArrowheads="1"/>
          </p:cNvSpPr>
          <p:nvPr/>
        </p:nvSpPr>
        <p:spPr bwMode="auto">
          <a:xfrm>
            <a:off x="5464175" y="4891088"/>
            <a:ext cx="4508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  <p:sp>
        <p:nvSpPr>
          <p:cNvPr id="8206" name="TextovéPole 3"/>
          <p:cNvSpPr txBox="1">
            <a:spLocks noChangeArrowheads="1"/>
          </p:cNvSpPr>
          <p:nvPr/>
        </p:nvSpPr>
        <p:spPr bwMode="auto">
          <a:xfrm>
            <a:off x="4438650" y="3860800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S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  <p:sp>
        <p:nvSpPr>
          <p:cNvPr id="22" name="Ovál 21"/>
          <p:cNvSpPr/>
          <p:nvPr/>
        </p:nvSpPr>
        <p:spPr>
          <a:xfrm>
            <a:off x="2911475" y="2413000"/>
            <a:ext cx="3003550" cy="30035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rot="2700000">
            <a:off x="4408488" y="383381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rot="18900000">
            <a:off x="4402138" y="383381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2051050" y="549275"/>
            <a:ext cx="4933950" cy="708025"/>
          </a:xfrm>
          <a:prstGeom prst="rect">
            <a:avLst/>
          </a:prstGeom>
          <a:solidFill>
            <a:srgbClr val="A80895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2000" b="1">
                <a:latin typeface="Segoe UI Semibold" pitchFamily="34" charset="0"/>
              </a:rPr>
              <a:t>KRUŽNICE LEŽÍCÍ JEDNA UVNITŘ DRUHÉ A DOTÝKAJÍCÍ SE V JEDNOM BODĚ</a:t>
            </a: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2801938" y="155733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společný jeden bod</a:t>
            </a:r>
          </a:p>
          <a:p>
            <a:pPr marL="285750" indent="-285750" eaLnBrk="1" hangingPunct="1">
              <a:buClr>
                <a:srgbClr val="A80895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jedna kružnice leží uvnitř té druhé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5464175" y="4891088"/>
            <a:ext cx="4508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  <p:sp>
        <p:nvSpPr>
          <p:cNvPr id="9221" name="TextovéPole 3"/>
          <p:cNvSpPr txBox="1">
            <a:spLocks noChangeArrowheads="1"/>
          </p:cNvSpPr>
          <p:nvPr/>
        </p:nvSpPr>
        <p:spPr bwMode="auto">
          <a:xfrm>
            <a:off x="4438650" y="3860800"/>
            <a:ext cx="4699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latin typeface="Segoe UI Light" pitchFamily="34" charset="0"/>
              </a:rPr>
              <a:t>S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</a:p>
        </p:txBody>
      </p:sp>
      <p:sp>
        <p:nvSpPr>
          <p:cNvPr id="9" name="Ovál 8"/>
          <p:cNvSpPr/>
          <p:nvPr/>
        </p:nvSpPr>
        <p:spPr>
          <a:xfrm>
            <a:off x="2933700" y="2933700"/>
            <a:ext cx="1924050" cy="1924050"/>
          </a:xfrm>
          <a:prstGeom prst="ellipse">
            <a:avLst/>
          </a:prstGeom>
          <a:noFill/>
          <a:ln>
            <a:solidFill>
              <a:srgbClr val="A808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3" name="TextovéPole 3"/>
          <p:cNvSpPr txBox="1">
            <a:spLocks noChangeArrowheads="1"/>
          </p:cNvSpPr>
          <p:nvPr/>
        </p:nvSpPr>
        <p:spPr bwMode="auto">
          <a:xfrm>
            <a:off x="4565650" y="2986088"/>
            <a:ext cx="4714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k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cxnSp>
        <p:nvCxnSpPr>
          <p:cNvPr id="11" name="Přímá spojnice 10"/>
          <p:cNvCxnSpPr/>
          <p:nvPr/>
        </p:nvCxnSpPr>
        <p:spPr>
          <a:xfrm rot="2700000">
            <a:off x="3916363" y="3829050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18900000">
            <a:off x="3910013" y="3829050"/>
            <a:ext cx="0" cy="184150"/>
          </a:xfrm>
          <a:prstGeom prst="line">
            <a:avLst/>
          </a:prstGeom>
          <a:ln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6" name="TextovéPole 3"/>
          <p:cNvSpPr txBox="1">
            <a:spLocks noChangeArrowheads="1"/>
          </p:cNvSpPr>
          <p:nvPr/>
        </p:nvSpPr>
        <p:spPr bwMode="auto">
          <a:xfrm>
            <a:off x="3532188" y="3559175"/>
            <a:ext cx="4699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A80895"/>
                </a:solidFill>
                <a:latin typeface="Segoe UI Light" pitchFamily="34" charset="0"/>
              </a:rPr>
              <a:t>S</a:t>
            </a:r>
            <a:r>
              <a:rPr lang="cs-CZ" altLang="cs-CZ" sz="1600" baseline="-25000">
                <a:solidFill>
                  <a:srgbClr val="A80895"/>
                </a:solidFill>
                <a:latin typeface="Segoe UI Light" pitchFamily="34" charset="0"/>
              </a:rPr>
              <a:t>1</a:t>
            </a:r>
          </a:p>
        </p:txBody>
      </p:sp>
      <p:sp>
        <p:nvSpPr>
          <p:cNvPr id="9227" name="TextovéPole 3"/>
          <p:cNvSpPr txBox="1">
            <a:spLocks noChangeArrowheads="1"/>
          </p:cNvSpPr>
          <p:nvPr/>
        </p:nvSpPr>
        <p:spPr bwMode="auto">
          <a:xfrm>
            <a:off x="2227263" y="5805488"/>
            <a:ext cx="464661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600">
                <a:latin typeface="Segoe UI Light" pitchFamily="34" charset="0"/>
              </a:rPr>
              <a:t>Kružnice k</a:t>
            </a:r>
            <a:r>
              <a:rPr lang="cs-CZ" altLang="cs-CZ" sz="1600" baseline="-25000">
                <a:latin typeface="Segoe UI Light" pitchFamily="34" charset="0"/>
              </a:rPr>
              <a:t>1</a:t>
            </a:r>
            <a:r>
              <a:rPr lang="cs-CZ" altLang="cs-CZ" sz="1600">
                <a:latin typeface="Segoe UI Light" pitchFamily="34" charset="0"/>
              </a:rPr>
              <a:t> leží uvnitř kružnice  k</a:t>
            </a:r>
            <a:r>
              <a:rPr lang="cs-CZ" altLang="cs-CZ" sz="1600" baseline="-25000">
                <a:latin typeface="Segoe UI Light" pitchFamily="34" charset="0"/>
              </a:rPr>
              <a:t>2</a:t>
            </a:r>
            <a:r>
              <a:rPr lang="cs-CZ" altLang="cs-CZ" sz="1600">
                <a:latin typeface="Segoe UI Light" pitchFamily="34" charset="0"/>
              </a:rPr>
              <a:t> a dotýkají se v jednom bodě.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2801938" y="3921125"/>
            <a:ext cx="234950" cy="12700"/>
          </a:xfrm>
          <a:prstGeom prst="line">
            <a:avLst/>
          </a:prstGeom>
          <a:ln w="28575">
            <a:solidFill>
              <a:srgbClr val="A808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910013" y="3916363"/>
            <a:ext cx="506412" cy="11112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0" name="TextovéPole 3"/>
          <p:cNvSpPr txBox="1">
            <a:spLocks noChangeArrowheads="1"/>
          </p:cNvSpPr>
          <p:nvPr/>
        </p:nvSpPr>
        <p:spPr bwMode="auto">
          <a:xfrm>
            <a:off x="3482975" y="3956050"/>
            <a:ext cx="1368425" cy="4302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100" b="1">
                <a:solidFill>
                  <a:srgbClr val="FFC000"/>
                </a:solidFill>
                <a:latin typeface="Segoe UI Light" pitchFamily="34" charset="0"/>
              </a:rPr>
              <a:t>STŘEDNÁ</a:t>
            </a:r>
          </a:p>
          <a:p>
            <a:pPr algn="ctr" eaLnBrk="1" hangingPunct="1"/>
            <a:r>
              <a:rPr lang="cs-CZ" altLang="cs-CZ" sz="1100" b="1">
                <a:solidFill>
                  <a:srgbClr val="FFC000"/>
                </a:solidFill>
                <a:latin typeface="Segoe UI Light" pitchFamily="34" charset="0"/>
              </a:rPr>
              <a:t>ÚSEČKA</a:t>
            </a:r>
          </a:p>
        </p:txBody>
      </p:sp>
      <p:sp>
        <p:nvSpPr>
          <p:cNvPr id="18" name="Ovál 17"/>
          <p:cNvSpPr/>
          <p:nvPr/>
        </p:nvSpPr>
        <p:spPr>
          <a:xfrm>
            <a:off x="2911475" y="2413000"/>
            <a:ext cx="3003550" cy="30035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rot="2700000">
            <a:off x="4408488" y="383381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18900000">
            <a:off x="4402138" y="3833813"/>
            <a:ext cx="0" cy="184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eaLnBrk="1" hangingPunct="1"/>
            <a:r>
              <a:rPr lang="cs-CZ" altLang="cs-CZ" sz="1600" b="1">
                <a:latin typeface="Segoe UI Light" pitchFamily="34" charset="0"/>
              </a:rPr>
              <a:t>Jsou tyto kružnice soustředné?</a:t>
            </a:r>
          </a:p>
        </p:txBody>
      </p:sp>
      <p:sp>
        <p:nvSpPr>
          <p:cNvPr id="6" name="Ovál 5"/>
          <p:cNvSpPr/>
          <p:nvPr/>
        </p:nvSpPr>
        <p:spPr>
          <a:xfrm>
            <a:off x="1028700" y="2070100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223963" y="2265363"/>
            <a:ext cx="692150" cy="6921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763963" y="1830388"/>
            <a:ext cx="1560512" cy="1560512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763963" y="2366963"/>
            <a:ext cx="328612" cy="3048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65938" y="1974850"/>
            <a:ext cx="1176337" cy="117633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977063" y="2085975"/>
            <a:ext cx="952500" cy="9525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126288" y="2235200"/>
            <a:ext cx="654050" cy="6540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253288" y="2362200"/>
            <a:ext cx="400050" cy="4000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891338" y="35004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ANO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006475" y="35004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ANO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981450" y="35004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solidFill>
                  <a:srgbClr val="FF0000"/>
                </a:solidFill>
                <a:latin typeface="Segoe UI Light" pitchFamily="34" charset="0"/>
              </a:rPr>
              <a:t>NE</a:t>
            </a:r>
          </a:p>
        </p:txBody>
      </p:sp>
      <p:sp>
        <p:nvSpPr>
          <p:cNvPr id="10257" name="TextovéPole 23"/>
          <p:cNvSpPr txBox="1">
            <a:spLocks noChangeArrowheads="1"/>
          </p:cNvSpPr>
          <p:nvPr/>
        </p:nvSpPr>
        <p:spPr bwMode="auto">
          <a:xfrm>
            <a:off x="250825" y="4292600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5" name="Ovál 24"/>
          <p:cNvSpPr/>
          <p:nvPr/>
        </p:nvSpPr>
        <p:spPr>
          <a:xfrm>
            <a:off x="179388" y="424656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59" name="TextovéPole 25"/>
          <p:cNvSpPr txBox="1">
            <a:spLocks noChangeArrowheads="1"/>
          </p:cNvSpPr>
          <p:nvPr/>
        </p:nvSpPr>
        <p:spPr bwMode="auto">
          <a:xfrm>
            <a:off x="611188" y="4292600"/>
            <a:ext cx="410527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eaLnBrk="1" hangingPunct="1"/>
            <a:r>
              <a:rPr lang="cs-CZ" altLang="cs-CZ" sz="1600" b="1">
                <a:latin typeface="Segoe UI Light" pitchFamily="34" charset="0"/>
              </a:rPr>
              <a:t>Vyznačte střednou úsečku:</a:t>
            </a:r>
          </a:p>
        </p:txBody>
      </p:sp>
      <p:sp>
        <p:nvSpPr>
          <p:cNvPr id="27" name="Ovál 26"/>
          <p:cNvSpPr/>
          <p:nvPr/>
        </p:nvSpPr>
        <p:spPr>
          <a:xfrm>
            <a:off x="2236788" y="4906963"/>
            <a:ext cx="1452562" cy="145097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38" name="Přímá spojnice 37"/>
          <p:cNvCxnSpPr/>
          <p:nvPr/>
        </p:nvCxnSpPr>
        <p:spPr>
          <a:xfrm rot="2700000" flipV="1">
            <a:off x="3170238" y="5210175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18900000" flipV="1">
            <a:off x="3171032" y="5209381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63" name="TextovéPole 3"/>
          <p:cNvSpPr txBox="1">
            <a:spLocks noChangeArrowheads="1"/>
          </p:cNvSpPr>
          <p:nvPr/>
        </p:nvSpPr>
        <p:spPr bwMode="auto">
          <a:xfrm>
            <a:off x="2936875" y="5638800"/>
            <a:ext cx="450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2</a:t>
            </a:r>
          </a:p>
        </p:txBody>
      </p:sp>
      <p:cxnSp>
        <p:nvCxnSpPr>
          <p:cNvPr id="49" name="Přímá spojnice 48"/>
          <p:cNvCxnSpPr/>
          <p:nvPr/>
        </p:nvCxnSpPr>
        <p:spPr>
          <a:xfrm rot="2700000" flipV="1">
            <a:off x="2967038" y="5565775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18900000" flipV="1">
            <a:off x="2967832" y="5566568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66" name="TextovéPole 3"/>
          <p:cNvSpPr txBox="1">
            <a:spLocks noChangeArrowheads="1"/>
          </p:cNvSpPr>
          <p:nvPr/>
        </p:nvSpPr>
        <p:spPr bwMode="auto">
          <a:xfrm>
            <a:off x="3146425" y="5227638"/>
            <a:ext cx="450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1</a:t>
            </a:r>
          </a:p>
        </p:txBody>
      </p:sp>
      <p:sp>
        <p:nvSpPr>
          <p:cNvPr id="56" name="Ovál 55"/>
          <p:cNvSpPr/>
          <p:nvPr/>
        </p:nvSpPr>
        <p:spPr>
          <a:xfrm>
            <a:off x="2835275" y="4943475"/>
            <a:ext cx="642938" cy="6445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8" name="Přímá spojnice 57"/>
          <p:cNvCxnSpPr/>
          <p:nvPr/>
        </p:nvCxnSpPr>
        <p:spPr>
          <a:xfrm flipV="1">
            <a:off x="2962275" y="5265738"/>
            <a:ext cx="195263" cy="373062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5424488" y="4906963"/>
            <a:ext cx="1450975" cy="145097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270" name="TextovéPole 3"/>
          <p:cNvSpPr txBox="1">
            <a:spLocks noChangeArrowheads="1"/>
          </p:cNvSpPr>
          <p:nvPr/>
        </p:nvSpPr>
        <p:spPr bwMode="auto">
          <a:xfrm>
            <a:off x="6122988" y="5638800"/>
            <a:ext cx="45243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2</a:t>
            </a:r>
          </a:p>
        </p:txBody>
      </p:sp>
      <p:cxnSp>
        <p:nvCxnSpPr>
          <p:cNvPr id="63" name="Přímá spojnice 62"/>
          <p:cNvCxnSpPr/>
          <p:nvPr/>
        </p:nvCxnSpPr>
        <p:spPr>
          <a:xfrm rot="2700000" flipV="1">
            <a:off x="6154738" y="5567363"/>
            <a:ext cx="0" cy="144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18900000" flipV="1">
            <a:off x="6153944" y="5566569"/>
            <a:ext cx="0" cy="144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vál 64"/>
          <p:cNvSpPr/>
          <p:nvPr/>
        </p:nvSpPr>
        <p:spPr>
          <a:xfrm>
            <a:off x="5610225" y="5137150"/>
            <a:ext cx="412750" cy="411163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274" name="TextovéPole 3"/>
          <p:cNvSpPr txBox="1">
            <a:spLocks noChangeArrowheads="1"/>
          </p:cNvSpPr>
          <p:nvPr/>
        </p:nvSpPr>
        <p:spPr bwMode="auto">
          <a:xfrm>
            <a:off x="5648325" y="5324475"/>
            <a:ext cx="450850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200">
                <a:latin typeface="Segoe UI Light" pitchFamily="34" charset="0"/>
              </a:rPr>
              <a:t>S</a:t>
            </a:r>
            <a:r>
              <a:rPr lang="cs-CZ" altLang="cs-CZ" sz="1200" baseline="-25000">
                <a:latin typeface="Segoe UI Light" pitchFamily="34" charset="0"/>
              </a:rPr>
              <a:t>1</a:t>
            </a:r>
            <a:endParaRPr lang="cs-CZ" altLang="cs-CZ" sz="1400" baseline="-25000">
              <a:latin typeface="Segoe UI Light" pitchFamily="34" charset="0"/>
            </a:endParaRPr>
          </a:p>
        </p:txBody>
      </p:sp>
      <p:cxnSp>
        <p:nvCxnSpPr>
          <p:cNvPr id="69" name="Přímá spojnice 68"/>
          <p:cNvCxnSpPr/>
          <p:nvPr/>
        </p:nvCxnSpPr>
        <p:spPr>
          <a:xfrm rot="2700000" flipV="1">
            <a:off x="5816600" y="5272088"/>
            <a:ext cx="0" cy="14446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18900000" flipV="1">
            <a:off x="5817394" y="5271294"/>
            <a:ext cx="0" cy="14446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 flipV="1">
            <a:off x="5816600" y="5343525"/>
            <a:ext cx="338138" cy="288925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1268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270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eaLnBrk="1" hangingPunct="1"/>
            <a:r>
              <a:rPr lang="cs-CZ" altLang="cs-CZ" sz="1600" b="1">
                <a:latin typeface="Segoe UI Light" pitchFamily="34" charset="0"/>
              </a:rPr>
              <a:t>Jsou tyto kružnice soustředné?</a:t>
            </a:r>
          </a:p>
        </p:txBody>
      </p:sp>
      <p:sp>
        <p:nvSpPr>
          <p:cNvPr id="7" name="Ovál 6"/>
          <p:cNvSpPr/>
          <p:nvPr/>
        </p:nvSpPr>
        <p:spPr>
          <a:xfrm>
            <a:off x="1028700" y="2070100"/>
            <a:ext cx="1081088" cy="108108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223963" y="2265363"/>
            <a:ext cx="692150" cy="6921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763963" y="1830388"/>
            <a:ext cx="1560512" cy="1560512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763963" y="2366963"/>
            <a:ext cx="328612" cy="3048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65938" y="1974850"/>
            <a:ext cx="1176337" cy="1176338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977063" y="2085975"/>
            <a:ext cx="952500" cy="95250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126288" y="2235200"/>
            <a:ext cx="654050" cy="6540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253288" y="2362200"/>
            <a:ext cx="400050" cy="400050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79" name="TextovéPole 14"/>
          <p:cNvSpPr txBox="1">
            <a:spLocks noChangeArrowheads="1"/>
          </p:cNvSpPr>
          <p:nvPr/>
        </p:nvSpPr>
        <p:spPr bwMode="auto">
          <a:xfrm>
            <a:off x="6891338" y="3500438"/>
            <a:ext cx="11255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latin typeface="Segoe UI Light" pitchFamily="34" charset="0"/>
              </a:rPr>
              <a:t>ANO</a:t>
            </a:r>
          </a:p>
        </p:txBody>
      </p:sp>
      <p:sp>
        <p:nvSpPr>
          <p:cNvPr id="11280" name="TextovéPole 15"/>
          <p:cNvSpPr txBox="1">
            <a:spLocks noChangeArrowheads="1"/>
          </p:cNvSpPr>
          <p:nvPr/>
        </p:nvSpPr>
        <p:spPr bwMode="auto">
          <a:xfrm>
            <a:off x="1006475" y="35004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latin typeface="Segoe UI Light" pitchFamily="34" charset="0"/>
              </a:rPr>
              <a:t>ANO</a:t>
            </a:r>
          </a:p>
        </p:txBody>
      </p:sp>
      <p:sp>
        <p:nvSpPr>
          <p:cNvPr id="11281" name="TextovéPole 16"/>
          <p:cNvSpPr txBox="1">
            <a:spLocks noChangeArrowheads="1"/>
          </p:cNvSpPr>
          <p:nvPr/>
        </p:nvSpPr>
        <p:spPr bwMode="auto">
          <a:xfrm>
            <a:off x="3981450" y="3500438"/>
            <a:ext cx="1125538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1" hangingPunct="1"/>
            <a:r>
              <a:rPr lang="cs-CZ" altLang="cs-CZ" sz="1200" b="1">
                <a:latin typeface="Segoe UI Light" pitchFamily="34" charset="0"/>
              </a:rPr>
              <a:t>NE</a:t>
            </a:r>
          </a:p>
        </p:txBody>
      </p:sp>
      <p:sp>
        <p:nvSpPr>
          <p:cNvPr id="11282" name="TextovéPole 23"/>
          <p:cNvSpPr txBox="1">
            <a:spLocks noChangeArrowheads="1"/>
          </p:cNvSpPr>
          <p:nvPr/>
        </p:nvSpPr>
        <p:spPr bwMode="auto">
          <a:xfrm>
            <a:off x="250825" y="4292600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19" name="Ovál 18"/>
          <p:cNvSpPr/>
          <p:nvPr/>
        </p:nvSpPr>
        <p:spPr>
          <a:xfrm>
            <a:off x="179388" y="424656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284" name="TextovéPole 25"/>
          <p:cNvSpPr txBox="1">
            <a:spLocks noChangeArrowheads="1"/>
          </p:cNvSpPr>
          <p:nvPr/>
        </p:nvSpPr>
        <p:spPr bwMode="auto">
          <a:xfrm>
            <a:off x="611188" y="4292600"/>
            <a:ext cx="410527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eaLnBrk="1" hangingPunct="1"/>
            <a:r>
              <a:rPr lang="cs-CZ" altLang="cs-CZ" sz="1600" b="1">
                <a:latin typeface="Segoe UI Light" pitchFamily="34" charset="0"/>
              </a:rPr>
              <a:t>Vyznačte střednou úsečku:</a:t>
            </a:r>
          </a:p>
        </p:txBody>
      </p:sp>
      <p:sp>
        <p:nvSpPr>
          <p:cNvPr id="21" name="Ovál 20"/>
          <p:cNvSpPr/>
          <p:nvPr/>
        </p:nvSpPr>
        <p:spPr>
          <a:xfrm>
            <a:off x="2236788" y="4906963"/>
            <a:ext cx="1452562" cy="145097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rot="2700000" flipV="1">
            <a:off x="3170238" y="5210175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18900000" flipV="1">
            <a:off x="3171032" y="5209381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88" name="TextovéPole 3"/>
          <p:cNvSpPr txBox="1">
            <a:spLocks noChangeArrowheads="1"/>
          </p:cNvSpPr>
          <p:nvPr/>
        </p:nvSpPr>
        <p:spPr bwMode="auto">
          <a:xfrm>
            <a:off x="2936875" y="5638800"/>
            <a:ext cx="450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2</a:t>
            </a:r>
          </a:p>
        </p:txBody>
      </p:sp>
      <p:cxnSp>
        <p:nvCxnSpPr>
          <p:cNvPr id="25" name="Přímá spojnice 24"/>
          <p:cNvCxnSpPr/>
          <p:nvPr/>
        </p:nvCxnSpPr>
        <p:spPr>
          <a:xfrm rot="2700000" flipV="1">
            <a:off x="2967038" y="5565775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18900000" flipV="1">
            <a:off x="2967832" y="5566568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91" name="TextovéPole 3"/>
          <p:cNvSpPr txBox="1">
            <a:spLocks noChangeArrowheads="1"/>
          </p:cNvSpPr>
          <p:nvPr/>
        </p:nvSpPr>
        <p:spPr bwMode="auto">
          <a:xfrm>
            <a:off x="3146425" y="5227638"/>
            <a:ext cx="450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1</a:t>
            </a:r>
          </a:p>
        </p:txBody>
      </p:sp>
      <p:sp>
        <p:nvSpPr>
          <p:cNvPr id="28" name="Ovál 27"/>
          <p:cNvSpPr/>
          <p:nvPr/>
        </p:nvSpPr>
        <p:spPr>
          <a:xfrm>
            <a:off x="2835275" y="4943475"/>
            <a:ext cx="642938" cy="64452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2962275" y="5265738"/>
            <a:ext cx="195263" cy="373062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5424488" y="4906963"/>
            <a:ext cx="1450975" cy="1450975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95" name="TextovéPole 3"/>
          <p:cNvSpPr txBox="1">
            <a:spLocks noChangeArrowheads="1"/>
          </p:cNvSpPr>
          <p:nvPr/>
        </p:nvSpPr>
        <p:spPr bwMode="auto">
          <a:xfrm>
            <a:off x="6122988" y="5638800"/>
            <a:ext cx="45243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400">
                <a:latin typeface="Segoe UI Light" pitchFamily="34" charset="0"/>
              </a:rPr>
              <a:t>S</a:t>
            </a:r>
            <a:r>
              <a:rPr lang="cs-CZ" altLang="cs-CZ" sz="1400" baseline="-25000">
                <a:latin typeface="Segoe UI Light" pitchFamily="34" charset="0"/>
              </a:rPr>
              <a:t>2</a:t>
            </a:r>
          </a:p>
        </p:txBody>
      </p:sp>
      <p:cxnSp>
        <p:nvCxnSpPr>
          <p:cNvPr id="32" name="Přímá spojnice 31"/>
          <p:cNvCxnSpPr/>
          <p:nvPr/>
        </p:nvCxnSpPr>
        <p:spPr>
          <a:xfrm rot="2700000" flipV="1">
            <a:off x="6154738" y="5567363"/>
            <a:ext cx="0" cy="144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18900000" flipV="1">
            <a:off x="6153944" y="5566569"/>
            <a:ext cx="0" cy="144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5610225" y="5137150"/>
            <a:ext cx="412750" cy="411163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99" name="TextovéPole 3"/>
          <p:cNvSpPr txBox="1">
            <a:spLocks noChangeArrowheads="1"/>
          </p:cNvSpPr>
          <p:nvPr/>
        </p:nvSpPr>
        <p:spPr bwMode="auto">
          <a:xfrm>
            <a:off x="5648325" y="5324475"/>
            <a:ext cx="450850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1" hangingPunct="1"/>
            <a:r>
              <a:rPr lang="cs-CZ" altLang="cs-CZ" sz="1200">
                <a:latin typeface="Segoe UI Light" pitchFamily="34" charset="0"/>
              </a:rPr>
              <a:t>S</a:t>
            </a:r>
            <a:r>
              <a:rPr lang="cs-CZ" altLang="cs-CZ" sz="1200" baseline="-25000">
                <a:latin typeface="Segoe UI Light" pitchFamily="34" charset="0"/>
              </a:rPr>
              <a:t>1</a:t>
            </a:r>
            <a:endParaRPr lang="cs-CZ" altLang="cs-CZ" sz="1400" baseline="-25000">
              <a:latin typeface="Segoe UI Light" pitchFamily="34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rot="2700000" flipV="1">
            <a:off x="5816600" y="5272088"/>
            <a:ext cx="0" cy="14446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18900000" flipV="1">
            <a:off x="5817394" y="5271294"/>
            <a:ext cx="0" cy="14446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5816600" y="5343525"/>
            <a:ext cx="338138" cy="288925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1"/>
          <p:cNvSpPr txBox="1">
            <a:spLocks noChangeArrowheads="1"/>
          </p:cNvSpPr>
          <p:nvPr/>
        </p:nvSpPr>
        <p:spPr bwMode="auto">
          <a:xfrm>
            <a:off x="2093913" y="200025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eaLnBrk="1" hangingPunct="1"/>
            <a:r>
              <a:rPr lang="cs-CZ" altLang="cs-CZ" b="1">
                <a:latin typeface="Segoe UI Light" pitchFamily="34" charset="0"/>
              </a:rPr>
              <a:t>Matematika pro 5.ročník (J. Justová); nakladatelství Alter</a:t>
            </a:r>
          </a:p>
          <a:p>
            <a:pPr eaLnBrk="1" hangingPunct="1"/>
            <a:endParaRPr lang="cs-CZ" altLang="cs-CZ" b="1">
              <a:latin typeface="Segoe UI Light" pitchFamily="34" charset="0"/>
            </a:endParaRPr>
          </a:p>
          <a:p>
            <a:pPr eaLnBrk="1" hangingPunct="1"/>
            <a:r>
              <a:rPr lang="cs-CZ" altLang="cs-CZ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pPr eaLnBrk="1" hangingPunct="1"/>
            <a:endParaRPr lang="cs-CZ" altLang="cs-CZ" b="1">
              <a:latin typeface="Segoe U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331</Words>
  <Application>Microsoft Office PowerPoint</Application>
  <PresentationFormat>Předvádění na obrazovce (4:3)</PresentationFormat>
  <Paragraphs>86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Calibri</vt:lpstr>
      <vt:lpstr>Arial</vt:lpstr>
      <vt:lpstr>Segoe UI Light</vt:lpstr>
      <vt:lpstr>Segoe UI Symbol</vt:lpstr>
      <vt:lpstr>Times New Roman</vt:lpstr>
      <vt:lpstr>Segoe UI Semibold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19</cp:revision>
  <dcterms:created xsi:type="dcterms:W3CDTF">2013-04-23T07:03:21Z</dcterms:created>
  <dcterms:modified xsi:type="dcterms:W3CDTF">2014-11-28T10:08:44Z</dcterms:modified>
</cp:coreProperties>
</file>