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5"/>
  </p:notesMasterIdLst>
  <p:handoutMasterIdLst>
    <p:handoutMasterId r:id="rId16"/>
  </p:handoutMasterIdLst>
  <p:sldIdLst>
    <p:sldId id="272" r:id="rId3"/>
    <p:sldId id="273" r:id="rId4"/>
    <p:sldId id="287" r:id="rId5"/>
    <p:sldId id="288" r:id="rId6"/>
    <p:sldId id="289" r:id="rId7"/>
    <p:sldId id="290" r:id="rId8"/>
    <p:sldId id="291" r:id="rId9"/>
    <p:sldId id="282" r:id="rId10"/>
    <p:sldId id="283" r:id="rId11"/>
    <p:sldId id="284" r:id="rId12"/>
    <p:sldId id="285" r:id="rId13"/>
    <p:sldId id="28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97" autoAdjust="0"/>
    <p:restoredTop sz="94660"/>
  </p:normalViewPr>
  <p:slideViewPr>
    <p:cSldViewPr snapToGrid="0">
      <p:cViewPr varScale="1">
        <p:scale>
          <a:sx n="80" d="100"/>
          <a:sy n="80" d="100"/>
        </p:scale>
        <p:origin x="-78" y="-63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2.12.2014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2.12.2014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382882087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159342245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15843784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923056159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057080828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842011030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59003960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435946658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71734621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 spd="slow">
    <p:wedge/>
  </p:transition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lipartsalbum.com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6000" b="0" i="0" dirty="0" smtClean="0">
                <a:solidFill>
                  <a:srgbClr val="624D38">
                    <a:lumMod val="75000"/>
                  </a:srgbClr>
                </a:solidFill>
                <a:latin typeface="Century Gothic"/>
                <a:ea typeface="+mj-ea"/>
                <a:cs typeface="+mj-cs"/>
              </a:rPr>
              <a:t>Velikost nářadí </a:t>
            </a:r>
            <a:endParaRPr lang="cs-CZ" sz="60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71542604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větší?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1027" name="Picture 3" descr="C:\Users\Karel\AppData\Local\Microsoft\Windows\INetCache\IE\A604VYA3\MC900437099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6363" y="1778725"/>
            <a:ext cx="3048000" cy="3048000"/>
          </a:xfrm>
          <a:prstGeom prst="rect">
            <a:avLst/>
          </a:prstGeom>
          <a:noFill/>
        </p:spPr>
      </p:pic>
      <p:pic>
        <p:nvPicPr>
          <p:cNvPr id="1028" name="Picture 4" descr="C:\Users\Karel\AppData\Local\Microsoft\Windows\INetCache\IE\9EN8UJA7\MC90044174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8637" y="1863104"/>
            <a:ext cx="3753394" cy="29594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912552867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 tmFilter="0, 0; .2, .5; .8, .5; 1, 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1000" autoRev="1" fill="hold"/>
                                        <p:tgtEl>
                                          <p:spTgt spid="10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62743" y="451975"/>
            <a:ext cx="9509760" cy="1088136"/>
          </a:xfrm>
        </p:spPr>
        <p:txBody>
          <a:bodyPr/>
          <a:lstStyle/>
          <a:p>
            <a:r>
              <a:rPr lang="cs-CZ" dirty="0" smtClean="0"/>
              <a:t>Porovnej velikost. </a:t>
            </a:r>
            <a:r>
              <a:rPr lang="cs-CZ" dirty="0" smtClean="0"/>
              <a:t>(větší</a:t>
            </a:r>
            <a:r>
              <a:rPr lang="cs-CZ" dirty="0" smtClean="0"/>
              <a:t>, menší, stejný)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2050" name="Picture 2" descr="C:\Users\Karel\AppData\Local\Microsoft\Windows\INetCache\IE\9EN8UJA7\MC90039117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23017" y="2416629"/>
            <a:ext cx="1539945" cy="1535342"/>
          </a:xfrm>
          <a:prstGeom prst="rect">
            <a:avLst/>
          </a:prstGeom>
          <a:noFill/>
        </p:spPr>
      </p:pic>
      <p:pic>
        <p:nvPicPr>
          <p:cNvPr id="2051" name="Picture 3" descr="C:\Users\Karel\AppData\Local\Microsoft\Windows\INetCache\IE\9EN8UJA7\MC90039117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55474" y="3101971"/>
            <a:ext cx="918058" cy="915314"/>
          </a:xfrm>
          <a:prstGeom prst="rect">
            <a:avLst/>
          </a:prstGeom>
          <a:noFill/>
        </p:spPr>
      </p:pic>
      <p:pic>
        <p:nvPicPr>
          <p:cNvPr id="2052" name="Picture 4" descr="C:\Users\Karel\AppData\Local\Microsoft\Windows\INetCache\IE\9EN8UJA7\MC90039117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7850" y="2370003"/>
            <a:ext cx="1612915" cy="1608094"/>
          </a:xfrm>
          <a:prstGeom prst="rect">
            <a:avLst/>
          </a:prstGeom>
          <a:noFill/>
        </p:spPr>
      </p:pic>
      <p:pic>
        <p:nvPicPr>
          <p:cNvPr id="2053" name="Picture 5" descr="C:\Users\Karel\AppData\Local\Microsoft\Windows\INetCache\IE\9EN8UJA7\MC90039117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8754" y="2369964"/>
            <a:ext cx="1599852" cy="1595070"/>
          </a:xfrm>
          <a:prstGeom prst="rect">
            <a:avLst/>
          </a:prstGeom>
          <a:noFill/>
        </p:spPr>
      </p:pic>
      <p:pic>
        <p:nvPicPr>
          <p:cNvPr id="2054" name="Picture 6" descr="C:\Users\Karel\AppData\Local\Microsoft\Windows\INetCache\IE\9EN8UJA7\MC90039117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33313" y="2382637"/>
            <a:ext cx="1469224" cy="146483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Porovnej velikost. </a:t>
            </a:r>
            <a:r>
              <a:rPr lang="cs-CZ" dirty="0" smtClean="0"/>
              <a:t>(větší</a:t>
            </a:r>
            <a:r>
              <a:rPr lang="cs-CZ" dirty="0" smtClean="0"/>
              <a:t>, menší, stejný)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3074" name="Picture 2" descr="C:\Users\Karel\AppData\Local\Microsoft\Windows\INetCache\IE\9EN8UJA7\MC90039117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4743" y="3101971"/>
            <a:ext cx="918058" cy="915314"/>
          </a:xfrm>
          <a:prstGeom prst="rect">
            <a:avLst/>
          </a:prstGeom>
          <a:noFill/>
        </p:spPr>
      </p:pic>
      <p:pic>
        <p:nvPicPr>
          <p:cNvPr id="3075" name="Picture 3" descr="C:\Users\Karel\AppData\Local\Microsoft\Windows\INetCache\IE\9EN8UJA7\MC90039117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8297" y="2214070"/>
            <a:ext cx="1887234" cy="1881593"/>
          </a:xfrm>
          <a:prstGeom prst="rect">
            <a:avLst/>
          </a:prstGeom>
          <a:noFill/>
        </p:spPr>
      </p:pic>
      <p:pic>
        <p:nvPicPr>
          <p:cNvPr id="3076" name="Picture 4" descr="C:\Users\Karel\AppData\Local\Microsoft\Windows\INetCache\IE\9EN8UJA7\MC90039117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70274" y="2984406"/>
            <a:ext cx="918058" cy="915314"/>
          </a:xfrm>
          <a:prstGeom prst="rect">
            <a:avLst/>
          </a:prstGeom>
          <a:noFill/>
        </p:spPr>
      </p:pic>
      <p:pic>
        <p:nvPicPr>
          <p:cNvPr id="3077" name="Picture 5" descr="C:\Users\Karel\AppData\Local\Microsoft\Windows\INetCache\IE\9EN8UJA7\MC90039117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7188" y="2233748"/>
            <a:ext cx="1788884" cy="1783537"/>
          </a:xfrm>
          <a:prstGeom prst="rect">
            <a:avLst/>
          </a:prstGeom>
          <a:noFill/>
        </p:spPr>
      </p:pic>
      <p:pic>
        <p:nvPicPr>
          <p:cNvPr id="3078" name="Picture 6" descr="C:\Users\Karel\AppData\Local\Microsoft\Windows\INetCache\IE\9EN8UJA7\MC90039117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67152" y="2129246"/>
            <a:ext cx="1828189" cy="18227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Který klíč je největší?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4100" name="Picture 4" descr="C:\Users\Karel\AppData\Local\Microsoft\Windows\INetCache\IE\A604VYA3\MC90038402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52398" y="1946366"/>
            <a:ext cx="3111431" cy="2250273"/>
          </a:xfrm>
          <a:prstGeom prst="rect">
            <a:avLst/>
          </a:prstGeom>
          <a:noFill/>
        </p:spPr>
      </p:pic>
      <p:pic>
        <p:nvPicPr>
          <p:cNvPr id="4101" name="Picture 5" descr="C:\Users\Karel\AppData\Local\Microsoft\Windows\INetCache\IE\A604VYA3\MC90038402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70813" y="2448717"/>
            <a:ext cx="2390503" cy="1728877"/>
          </a:xfrm>
          <a:prstGeom prst="rect">
            <a:avLst/>
          </a:prstGeom>
          <a:noFill/>
        </p:spPr>
      </p:pic>
      <p:pic>
        <p:nvPicPr>
          <p:cNvPr id="4102" name="Picture 6" descr="C:\Users\Karel\AppData\Local\Microsoft\Windows\INetCache\IE\9EN8UJA7\MC90038402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3215" y="2560296"/>
            <a:ext cx="1869948" cy="135239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1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Který šroubek je širší, který užší?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6146" name="Picture 2" descr="http://www.clipartsalbum.com/cliparts/schroeven/822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8793" y="1953588"/>
            <a:ext cx="2418442" cy="3096658"/>
          </a:xfrm>
          <a:prstGeom prst="rect">
            <a:avLst/>
          </a:prstGeom>
          <a:noFill/>
        </p:spPr>
      </p:pic>
      <p:pic>
        <p:nvPicPr>
          <p:cNvPr id="6148" name="Picture 4" descr="http://www.clipartsalbum.com/cliparts/schroeven/822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63617" y="1651878"/>
            <a:ext cx="1317589" cy="349576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Který obrázek do řady nepatří?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5122" name="Picture 2" descr="C:\Users\Karel\AppData\Local\Microsoft\Windows\INetCache\IE\ZWM87Y4H\MC90044128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166" y="2619104"/>
            <a:ext cx="1620000" cy="1620000"/>
          </a:xfrm>
          <a:prstGeom prst="rect">
            <a:avLst/>
          </a:prstGeom>
          <a:noFill/>
        </p:spPr>
      </p:pic>
      <p:pic>
        <p:nvPicPr>
          <p:cNvPr id="5123" name="Picture 3" descr="C:\Users\Karel\AppData\Local\Microsoft\Windows\INetCache\IE\ZWM87Y4H\MC90044128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040" y="2606040"/>
            <a:ext cx="1620000" cy="1620000"/>
          </a:xfrm>
          <a:prstGeom prst="rect">
            <a:avLst/>
          </a:prstGeom>
          <a:noFill/>
        </p:spPr>
      </p:pic>
      <p:pic>
        <p:nvPicPr>
          <p:cNvPr id="5124" name="Picture 4" descr="C:\Users\Karel\AppData\Local\Microsoft\Windows\INetCache\IE\ZWM87Y4H\MC90044128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9349" y="2566851"/>
            <a:ext cx="1620000" cy="1620000"/>
          </a:xfrm>
          <a:prstGeom prst="rect">
            <a:avLst/>
          </a:prstGeom>
          <a:noFill/>
        </p:spPr>
      </p:pic>
      <p:pic>
        <p:nvPicPr>
          <p:cNvPr id="5125" name="Picture 5" descr="C:\Users\Karel\AppData\Local\Microsoft\Windows\INetCache\IE\ZWM87Y4H\MC90044128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45530" y="2592978"/>
            <a:ext cx="1620000" cy="1620000"/>
          </a:xfrm>
          <a:prstGeom prst="rect">
            <a:avLst/>
          </a:prstGeom>
          <a:noFill/>
        </p:spPr>
      </p:pic>
      <p:pic>
        <p:nvPicPr>
          <p:cNvPr id="5126" name="Picture 6" descr="C:\Users\Karel\AppData\Local\Microsoft\Windows\INetCache\IE\ZWM87Y4H\MC90003034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478560" y="2381882"/>
            <a:ext cx="1289605" cy="1620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/>
              <a:t/>
            </a:r>
            <a:br>
              <a:rPr lang="cs-CZ" dirty="0"/>
            </a:br>
            <a:r>
              <a:rPr lang="cs-CZ" dirty="0"/>
              <a:t>•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Oblast:  Dítě a jeho psychika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• 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Podoblast:  Orientační schopnosti</a:t>
            </a:r>
          </a:p>
          <a:p>
            <a:pPr marL="4572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     Integrovaný blok: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Vím, kdo jsem a kam patřím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cs-CZ" dirty="0">
                <a:latin typeface="Arial" pitchFamily="34" charset="0"/>
                <a:cs typeface="Arial" pitchFamily="34" charset="0"/>
              </a:rPr>
              <a:t> 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Téma:  </a:t>
            </a:r>
            <a:r>
              <a:rPr lang="cs-CZ" b="1" i="1" dirty="0" smtClean="0">
                <a:latin typeface="Arial" pitchFamily="34" charset="0"/>
                <a:cs typeface="Arial" pitchFamily="34" charset="0"/>
              </a:rPr>
              <a:t>Ten dělá to a ten zas tohle</a:t>
            </a:r>
            <a:endParaRPr lang="cs-CZ" b="1" i="1" dirty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• 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Dosažené konkretizované výstupy: Rozlišovat a používat základní prostorové pojmy; orientovat se v prostoru podle slovních pokynů; porovnávat velikost objektů.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Téma pro polytechnickou výchovu</a:t>
            </a:r>
            <a:endParaRPr lang="cs-CZ" b="1" dirty="0"/>
          </a:p>
        </p:txBody>
      </p:sp>
    </p:spTree>
    <p:extLst>
      <p:ext uri="{BB962C8B-B14F-4D97-AF65-F5344CB8AC3E}">
        <p14:creationId xmlns="" xmlns:p14="http://schemas.microsoft.com/office/powerpoint/2010/main" val="3776505843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Použité pomůcky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Kufřík KUMUČ,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obrázky nářadí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Prezentace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Počítač a dotyková obrazovka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80654088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59921" y="1982904"/>
            <a:ext cx="10781608" cy="2445406"/>
          </a:xfrm>
        </p:spPr>
        <p:txBody>
          <a:bodyPr>
            <a:normAutofit fontScale="92500" lnSpcReduction="20000"/>
          </a:bodyPr>
          <a:lstStyle/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Děti porovnávají velikosti, větší, menší, stejné – využíváme možnost odletu předmětů v prezentaci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Na interaktivní tabuli 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- porovnávají velikost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- porovnávají šířku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- porovnávají objekty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Využíváme možnost označování v prezentaci 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Obrázky nářadí řadit podle velikosti, podle instrukcí zařadit za, vedle, před…</a:t>
            </a:r>
          </a:p>
          <a:p>
            <a:pPr marL="502920" indent="-457200">
              <a:buFont typeface="+mj-lt"/>
              <a:buAutoNum type="arabicPeriod"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502920" indent="-45720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4914" y="705712"/>
            <a:ext cx="10972800" cy="752057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Metodický postup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sz="2700" dirty="0"/>
          </a:p>
        </p:txBody>
      </p:sp>
    </p:spTree>
    <p:extLst>
      <p:ext uri="{BB962C8B-B14F-4D97-AF65-F5344CB8AC3E}">
        <p14:creationId xmlns="" xmlns:p14="http://schemas.microsoft.com/office/powerpoint/2010/main" val="1601244893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Použité zdroje</a:t>
            </a:r>
            <a:endParaRPr lang="cs-CZ" b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958983" y="2024473"/>
            <a:ext cx="9769481" cy="2639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Kliparty - office.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microsoft.com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  <a:hlinkClick r:id="rId2"/>
              </a:rPr>
              <a:t>http://www.</a:t>
            </a:r>
            <a:r>
              <a:rPr lang="cs-CZ" sz="1400" dirty="0" err="1" smtClean="0">
                <a:latin typeface="Arial" pitchFamily="34" charset="0"/>
                <a:cs typeface="Arial" pitchFamily="34" charset="0"/>
                <a:hlinkClick r:id="rId2"/>
              </a:rPr>
              <a:t>clipartsalbum.com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– Public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Domain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7128233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12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4" name="Skupina 4"/>
          <p:cNvGrpSpPr/>
          <p:nvPr/>
        </p:nvGrpSpPr>
        <p:grpSpPr>
          <a:xfrm>
            <a:off x="1921043" y="1118399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9" y="160794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15604236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0</TotalTime>
  <Words>299</Words>
  <Application>Microsoft Office PowerPoint</Application>
  <PresentationFormat>Vlastní</PresentationFormat>
  <Paragraphs>62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Sheer Green 16x9</vt:lpstr>
      <vt:lpstr>Velikost nářadí </vt:lpstr>
      <vt:lpstr>Co je větší?</vt:lpstr>
      <vt:lpstr>Porovnej velikost. (větší, menší, stejný)</vt:lpstr>
      <vt:lpstr>Porovnej velikost. (větší, menší, stejný)</vt:lpstr>
      <vt:lpstr>Který klíč je největší?</vt:lpstr>
      <vt:lpstr>Který šroubek je širší, který užší?</vt:lpstr>
      <vt:lpstr>Který obrázek do řady nepatří?</vt:lpstr>
      <vt:lpstr>Téma pro polytechnickou výchovu</vt:lpstr>
      <vt:lpstr>Použité pomůcky</vt:lpstr>
      <vt:lpstr>Metodický postup </vt:lpstr>
      <vt:lpstr>Použité zdroje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2014-12-02T12:24:24Z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