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3"/>
  </p:notesMasterIdLst>
  <p:sldIdLst>
    <p:sldId id="262" r:id="rId3"/>
    <p:sldId id="256" r:id="rId4"/>
    <p:sldId id="257" r:id="rId5"/>
    <p:sldId id="258" r:id="rId6"/>
    <p:sldId id="259" r:id="rId7"/>
    <p:sldId id="261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434" autoAdjust="0"/>
  </p:normalViewPr>
  <p:slideViewPr>
    <p:cSldViewPr>
      <p:cViewPr varScale="1">
        <p:scale>
          <a:sx n="72" d="100"/>
          <a:sy n="72" d="100"/>
        </p:scale>
        <p:origin x="1104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A85B08-9B1A-4AE4-A6FD-DEE075689311}" type="datetimeFigureOut">
              <a:rPr lang="cs-CZ" smtClean="0"/>
              <a:t>29. 11. 2014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D63C7D-5473-49C8-BFC3-625D90E822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10416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D63C7D-5473-49C8-BFC3-625D90E8228F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1827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D63C7D-5473-49C8-BFC3-625D90E8228F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1827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29. 11. 2014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29. 11. 2014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29. 11. 2014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29. 11. 2014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29. 11. 2014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29. 11. 2014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29. 11. 2014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29. 11. 2014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29. 11. 2014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29. 11. 2014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29. 11. 2014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515C7-3748-4F0F-AF0B-1BD4096165F8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B56788-95AE-4333-9AFC-367CF48D8DF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6248" y="4793914"/>
            <a:ext cx="459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5543" y="3633357"/>
            <a:ext cx="1970537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968160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83D08E-7F6E-45D8-8206-3DBFE626660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4B5EEA-FAD2-4693-9664-6EE0B0CECD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18607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6248" y="4793914"/>
            <a:ext cx="459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8092" y="3587633"/>
            <a:ext cx="1970537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9869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797356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032235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058049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5654" y="5196699"/>
            <a:ext cx="378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1085" y="5"/>
            <a:ext cx="1970537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414045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798359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649" y="5207149"/>
            <a:ext cx="378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1085" y="5"/>
            <a:ext cx="1970537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592887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36918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68541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2" y="0"/>
            <a:ext cx="9141619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350" dirty="0">
                <a:solidFill>
                  <a:prstClr val="white"/>
                </a:solidFill>
              </a:endParaRPr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350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534924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350" dirty="0">
                <a:solidFill>
                  <a:prstClr val="white"/>
                </a:solidFill>
              </a:endParaRPr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350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8607573" y="0"/>
            <a:ext cx="560165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350" dirty="0">
                <a:solidFill>
                  <a:prstClr val="white"/>
                </a:solidFill>
              </a:endParaRPr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350" dirty="0">
                <a:solidFill>
                  <a:prstClr val="white"/>
                </a:solidFill>
              </a:endParaRPr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2" y="6144768"/>
            <a:ext cx="9141619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350" dirty="0">
                <a:solidFill>
                  <a:prstClr val="white"/>
                </a:solidFill>
              </a:endParaRPr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1350" dirty="0">
                <a:solidFill>
                  <a:prstClr val="white"/>
                </a:solidFill>
              </a:endParaRPr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550" y="805073"/>
            <a:ext cx="7200900" cy="1904337"/>
          </a:xfrm>
        </p:spPr>
        <p:txBody>
          <a:bodyPr anchor="b">
            <a:noAutofit/>
          </a:bodyPr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550" y="2755129"/>
            <a:ext cx="72009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cap="all" baseline="0"/>
            </a:lvl1pPr>
            <a:lvl2pPr marL="342900" indent="0" algn="ctr">
              <a:buNone/>
              <a:defRPr sz="2100"/>
            </a:lvl2pPr>
            <a:lvl3pPr marL="685800" indent="0" algn="ctr">
              <a:buNone/>
              <a:defRPr sz="1800"/>
            </a:lvl3pPr>
            <a:lvl4pPr marL="1028700" indent="0" algn="ctr">
              <a:buNone/>
              <a:defRPr sz="1500"/>
            </a:lvl4pPr>
            <a:lvl5pPr marL="1371600" indent="0" algn="ctr">
              <a:buNone/>
              <a:defRPr sz="1500"/>
            </a:lvl5pPr>
            <a:lvl6pPr marL="1714500" indent="0" algn="ctr">
              <a:buNone/>
              <a:defRPr sz="1500"/>
            </a:lvl6pPr>
            <a:lvl7pPr marL="2057400" indent="0" algn="ctr">
              <a:buNone/>
              <a:defRPr sz="1500"/>
            </a:lvl7pPr>
            <a:lvl8pPr marL="2400300" indent="0" algn="ctr">
              <a:buNone/>
              <a:defRPr sz="1500"/>
            </a:lvl8pPr>
            <a:lvl9pPr marL="2743200" indent="0" algn="ctr">
              <a:buNone/>
              <a:defRPr sz="15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6248" y="4793914"/>
            <a:ext cx="459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85543" y="3633357"/>
            <a:ext cx="1970537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102079" y="6291470"/>
            <a:ext cx="5369814" cy="237744"/>
          </a:xfrm>
        </p:spPr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1467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29. 11. 2014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83D08E-7F6E-45D8-8206-3DBFE626660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29. 11. 2014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B5EEA-FAD2-4693-9664-6EE0B0CECD8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5654" y="5196699"/>
            <a:ext cx="378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1085" y="5"/>
            <a:ext cx="1970537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750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ransition spd="med">
    <p:fade/>
  </p:transition>
  <p:timing>
    <p:tnLst>
      <p:par>
        <p:cTn id="1" dur="indefinite" restart="never" nodeType="tmRoot"/>
      </p:par>
    </p:tnLst>
  </p:timing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gi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gif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gif"/><Relationship Id="rId5" Type="http://schemas.openxmlformats.org/officeDocument/2006/relationships/image" Target="../media/image10.wmf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909" y="3482825"/>
            <a:ext cx="6161809" cy="816102"/>
          </a:xfrm>
        </p:spPr>
        <p:txBody>
          <a:bodyPr/>
          <a:lstStyle/>
          <a:p>
            <a:r>
              <a:rPr lang="cs-CZ" b="1" dirty="0" smtClean="0"/>
              <a:t>Práce s pohádkou</a:t>
            </a:r>
            <a:endParaRPr lang="cs-CZ" b="1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2165783"/>
            <a:ext cx="8352928" cy="8710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750"/>
              </a:spcAft>
            </a:pPr>
            <a:r>
              <a:rPr lang="cs-CZ" sz="4400" dirty="0"/>
              <a:t>Jak pejsek s kočičkou dělali dort</a:t>
            </a:r>
            <a:endParaRPr lang="cs-CZ" sz="4050" b="1" dirty="0">
              <a:solidFill>
                <a:srgbClr val="FF000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816312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Jak pejsek s kočičkou dělali dort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Práce s pohádkou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5245" y="31845"/>
            <a:ext cx="2441466" cy="1164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9459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nepatří do </a:t>
            </a:r>
            <a:r>
              <a:rPr lang="cs-CZ" dirty="0" smtClean="0"/>
              <a:t>dortu?</a:t>
            </a:r>
            <a:endParaRPr lang="cs-CZ" dirty="0"/>
          </a:p>
        </p:txBody>
      </p:sp>
      <p:pic>
        <p:nvPicPr>
          <p:cNvPr id="1027" name="Picture 3" descr="C:\Users\MŠ1\AppData\Local\Microsoft\Windows\INetCache\IE\87TIQL64\MC9000582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714123"/>
            <a:ext cx="3307533" cy="3429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Š1\AppData\Local\Microsoft\Windows\INetCache\IE\RK0JHNIT\MC9004119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429000"/>
            <a:ext cx="2463943" cy="2337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MŠ1\AppData\Local\Microsoft\Windows\INetCache\IE\RK0JHNIT\MC9003357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293096"/>
            <a:ext cx="2160240" cy="1258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5245" y="31845"/>
            <a:ext cx="2441466" cy="1164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5433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nepatří do </a:t>
            </a:r>
            <a:r>
              <a:rPr lang="cs-CZ" dirty="0" smtClean="0"/>
              <a:t>dortu?</a:t>
            </a:r>
            <a:endParaRPr lang="cs-CZ" dirty="0"/>
          </a:p>
        </p:txBody>
      </p:sp>
      <p:pic>
        <p:nvPicPr>
          <p:cNvPr id="1027" name="Picture 3" descr="C:\Users\MŠ1\AppData\Local\Microsoft\Windows\INetCache\IE\87TIQL64\MC9000582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9439" y="1827961"/>
            <a:ext cx="3307533" cy="3429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Š1\AppData\Local\Microsoft\Windows\INetCache\IE\1GGSAG83\MP90044835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4083" y="3811199"/>
            <a:ext cx="1880472" cy="1253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MŠ1\AppData\Local\Microsoft\Windows\INetCache\IE\1GGSAG83\MC9003914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382" y="4365104"/>
            <a:ext cx="1826057" cy="1273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MŠ1\AppData\Local\Microsoft\Windows\INetCache\IE\1GGSAG83\MC9003914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976" y="2950771"/>
            <a:ext cx="1826057" cy="1273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5245" y="31845"/>
            <a:ext cx="2441466" cy="1164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4829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nepatří do </a:t>
            </a:r>
            <a:r>
              <a:rPr lang="cs-CZ" dirty="0" smtClean="0"/>
              <a:t>dortu?</a:t>
            </a:r>
            <a:endParaRPr lang="cs-CZ" dirty="0"/>
          </a:p>
        </p:txBody>
      </p:sp>
      <p:pic>
        <p:nvPicPr>
          <p:cNvPr id="1027" name="Picture 3" descr="C:\Users\MŠ1\AppData\Local\Microsoft\Windows\INetCache\IE\87TIQL64\MC9000582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9439" y="1827961"/>
            <a:ext cx="3307533" cy="3429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MŠ1\AppData\Local\Microsoft\Windows\INetCache\IE\D5CYF8ZM\MC90044177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5699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Š1\AppData\Local\Microsoft\Windows\INetCache\IE\87TIQL64\MC9004130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2639" y="4221088"/>
            <a:ext cx="3288502" cy="1593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5245" y="31845"/>
            <a:ext cx="2441466" cy="1164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090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Téma pro polytechnickou výchovu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>•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Oblast: Dítě a společnost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3429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Podoblast: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Kultura, umění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3429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Integrovaný blok: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Já, ty, my a vnímání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429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•</a:t>
            </a:r>
            <a:r>
              <a:rPr lang="cs-CZ" dirty="0">
                <a:latin typeface="Arial" pitchFamily="34" charset="0"/>
                <a:cs typeface="Arial" pitchFamily="34" charset="0"/>
              </a:rPr>
              <a:t>     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Téma: Polytechnika v dětské literatuře – Jak si pejsek s kočičkou dělali k svátku dort</a:t>
            </a: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3429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•      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Dosažené konkretizované výstupy: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/>
              <a:t>Cíl: seznámit děti s pracovními činnostmi lidí pomocí pohádkových postav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5245" y="31845"/>
            <a:ext cx="2441466" cy="1164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194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pomůcky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Text pohádky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Prezentace určená k interaktivnímu řešení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Počítač a dotyková obrazovka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Vnitřní pískoviště - bábovičky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5245" y="31845"/>
            <a:ext cx="2441466" cy="1164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90681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4766" y="1063229"/>
            <a:ext cx="8229600" cy="85725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025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6463" y="2150088"/>
            <a:ext cx="8086206" cy="3077995"/>
          </a:xfrm>
        </p:spPr>
        <p:txBody>
          <a:bodyPr>
            <a:normAutofit/>
          </a:bodyPr>
          <a:lstStyle/>
          <a:p>
            <a:pPr marL="3429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Motivace:</a:t>
            </a:r>
          </a:p>
          <a:p>
            <a:pPr marL="37719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Poslech pohádky</a:t>
            </a:r>
          </a:p>
          <a:p>
            <a:pPr marL="37719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Rozhovor o pohádce, kladení jednoduchých otázek </a:t>
            </a:r>
          </a:p>
          <a:p>
            <a:pPr marL="3429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Vlastní práce:</a:t>
            </a:r>
          </a:p>
          <a:p>
            <a:pPr marL="37719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Práce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 interaktivní prezentací</a:t>
            </a:r>
          </a:p>
          <a:p>
            <a:pPr marL="377190">
              <a:buFont typeface="+mj-lt"/>
              <a:buAutoNum type="arabicPeriod"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Může následovat praktická činnost dětí – práce na vnitřním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pískovišti – děláme bábovičky – pečeme dort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7719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377190">
              <a:buFont typeface="+mj-lt"/>
              <a:buAutoNum type="arabicPeriod"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5245" y="31845"/>
            <a:ext cx="2441466" cy="1164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41964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719238" y="2331106"/>
            <a:ext cx="7327111" cy="12046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1">
              <a:lnSpc>
                <a:spcPct val="115000"/>
              </a:lnSpc>
              <a:spcAft>
                <a:spcPts val="750"/>
              </a:spcAft>
            </a:pPr>
            <a:r>
              <a:rPr lang="cs-CZ" sz="900" dirty="0">
                <a:latin typeface="Arial" pitchFamily="34" charset="0"/>
                <a:cs typeface="Arial" pitchFamily="34" charset="0"/>
              </a:rPr>
              <a:t>Kliparty - office.</a:t>
            </a:r>
            <a:r>
              <a:rPr lang="cs-CZ" sz="900" dirty="0" err="1">
                <a:latin typeface="Arial" pitchFamily="34" charset="0"/>
                <a:cs typeface="Arial" pitchFamily="34" charset="0"/>
              </a:rPr>
              <a:t>microsoft.com</a:t>
            </a:r>
            <a:endParaRPr lang="cs-CZ" sz="900" dirty="0">
              <a:latin typeface="Arial" pitchFamily="34" charset="0"/>
              <a:cs typeface="Arial" pitchFamily="34" charset="0"/>
            </a:endParaRPr>
          </a:p>
          <a:p>
            <a:pPr lvl="1">
              <a:lnSpc>
                <a:spcPct val="115000"/>
              </a:lnSpc>
              <a:spcAft>
                <a:spcPts val="750"/>
              </a:spcAft>
            </a:pPr>
            <a:endParaRPr lang="cs-CZ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15000"/>
              </a:lnSpc>
              <a:spcAft>
                <a:spcPts val="750"/>
              </a:spcAft>
            </a:pPr>
            <a:endParaRPr lang="cs-CZ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5245" y="31845"/>
            <a:ext cx="2441466" cy="1164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12459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4" name="Skupina 4"/>
          <p:cNvGrpSpPr/>
          <p:nvPr/>
        </p:nvGrpSpPr>
        <p:grpSpPr>
          <a:xfrm>
            <a:off x="1403648" y="2058885"/>
            <a:ext cx="5635427" cy="3050002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8077" tIns="162436" rIns="178077" bIns="162436" numCol="1" spcCol="1270" anchor="ctr" anchorCtr="0">
              <a:noAutofit/>
            </a:bodyPr>
            <a:lstStyle/>
            <a:p>
              <a:pPr algn="ctr" defTabSz="333375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2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8077" tIns="162436" rIns="178077" bIns="162436" numCol="1" spcCol="1270" anchor="ctr" anchorCtr="0">
              <a:noAutofit/>
            </a:bodyPr>
            <a:lstStyle/>
            <a:p>
              <a:pPr algn="ctr" defTabSz="333375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2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333375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2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8077" tIns="162436" rIns="178077" bIns="162436" numCol="1" spcCol="1270" anchor="ctr" anchorCtr="0">
              <a:noAutofit/>
            </a:bodyPr>
            <a:lstStyle/>
            <a:p>
              <a:pPr algn="ctr" defTabSz="333375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200" b="1" dirty="0">
                  <a:solidFill>
                    <a:schemeClr val="tx1"/>
                  </a:solidFill>
                </a:rPr>
                <a:t>Chápat </a:t>
              </a:r>
              <a:r>
                <a:rPr lang="cs-CZ" sz="1200" b="1" dirty="0">
                  <a:solidFill>
                    <a:schemeClr val="tx1"/>
                  </a:solidFill>
                </a:rPr>
                <a:t>p</a:t>
              </a:r>
              <a:r>
                <a:rPr lang="cs-CZ" sz="1200" b="1" dirty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2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8077" tIns="162436" rIns="178077" bIns="162436" numCol="1" spcCol="1270" anchor="ctr" anchorCtr="0">
              <a:noAutofit/>
            </a:bodyPr>
            <a:lstStyle/>
            <a:p>
              <a:pPr algn="ctr" defTabSz="333375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2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8077" tIns="162436" rIns="178077" bIns="162436" numCol="1" spcCol="1270" anchor="ctr" anchorCtr="0">
              <a:noAutofit/>
            </a:bodyPr>
            <a:lstStyle/>
            <a:p>
              <a:pPr algn="ctr" defTabSz="333375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2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78077" tIns="162436" rIns="178077" bIns="162436" numCol="1" spcCol="1270" anchor="ctr" anchorCtr="0">
              <a:noAutofit/>
            </a:bodyPr>
            <a:lstStyle/>
            <a:p>
              <a:pPr algn="ctr" defTabSz="333375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2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333375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2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827584" y="977846"/>
            <a:ext cx="648071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" b="1" dirty="0">
                <a:solidFill>
                  <a:srgbClr val="0070C0"/>
                </a:solidFill>
              </a:rPr>
              <a:t>          Cíle </a:t>
            </a:r>
            <a:r>
              <a:rPr lang="cs-CZ" sz="2100" b="1" dirty="0">
                <a:solidFill>
                  <a:srgbClr val="0070C0"/>
                </a:solidFill>
              </a:rPr>
              <a:t>polytechnické </a:t>
            </a:r>
            <a:r>
              <a:rPr lang="cs-CZ" sz="2100" b="1" dirty="0" smtClean="0">
                <a:solidFill>
                  <a:srgbClr val="0070C0"/>
                </a:solidFill>
              </a:rPr>
              <a:t>výchovy                       </a:t>
            </a:r>
            <a:endParaRPr lang="cs-CZ" sz="2100" b="1" dirty="0">
              <a:solidFill>
                <a:srgbClr val="0070C0"/>
              </a:solidFill>
            </a:endParaRPr>
          </a:p>
          <a:p>
            <a:r>
              <a:rPr lang="cs-CZ" sz="2100" b="1" dirty="0">
                <a:solidFill>
                  <a:srgbClr val="0070C0"/>
                </a:solidFill>
              </a:rPr>
              <a:t>               </a:t>
            </a:r>
            <a:endParaRPr lang="cs-CZ" sz="2100" b="1" dirty="0">
              <a:solidFill>
                <a:srgbClr val="0070C0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5245" y="31845"/>
            <a:ext cx="2441466" cy="1164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7128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Motiv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Motiv 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tiv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45</TotalTime>
  <Words>231</Words>
  <Application>Microsoft Office PowerPoint</Application>
  <PresentationFormat>Předvádění na obrazovce (4:3)</PresentationFormat>
  <Paragraphs>53</Paragraphs>
  <Slides>10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20" baseType="lpstr">
      <vt:lpstr>Arial</vt:lpstr>
      <vt:lpstr>Calibri</vt:lpstr>
      <vt:lpstr>Calibri Light</vt:lpstr>
      <vt:lpstr>Courier New</vt:lpstr>
      <vt:lpstr>Times New Roman</vt:lpstr>
      <vt:lpstr>Trebuchet MS</vt:lpstr>
      <vt:lpstr>Verdana</vt:lpstr>
      <vt:lpstr>Wingdings 2</vt:lpstr>
      <vt:lpstr>Summer</vt:lpstr>
      <vt:lpstr>Office Theme</vt:lpstr>
      <vt:lpstr>Práce s pohádkou</vt:lpstr>
      <vt:lpstr>Jak pejsek s kočičkou dělali dort</vt:lpstr>
      <vt:lpstr>Co nepatří do dortu?</vt:lpstr>
      <vt:lpstr>Co nepatří do dortu?</vt:lpstr>
      <vt:lpstr>Co nepatří do dortu?</vt:lpstr>
      <vt:lpstr>Téma pro polytechnickou výchovu</vt:lpstr>
      <vt:lpstr>Použité pomůcky</vt:lpstr>
      <vt:lpstr>Metodický postup </vt:lpstr>
      <vt:lpstr>Použité zdroje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Jak pejsek s kočičkou dělali dort</dc:title>
  <dc:creator>MŠ1</dc:creator>
  <cp:lastModifiedBy>Materinky Dumy</cp:lastModifiedBy>
  <cp:revision>21</cp:revision>
  <dcterms:created xsi:type="dcterms:W3CDTF">2014-11-27T08:14:10Z</dcterms:created>
  <dcterms:modified xsi:type="dcterms:W3CDTF">2014-11-29T16:56:24Z</dcterms:modified>
</cp:coreProperties>
</file>