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3" r:id="rId4"/>
    <p:sldId id="267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91680" y="1700808"/>
          <a:ext cx="5859165" cy="5027834"/>
        </p:xfrm>
        <a:graphic>
          <a:graphicData uri="http://schemas.openxmlformats.org/drawingml/2006/table">
            <a:tbl>
              <a:tblPr/>
              <a:tblGrid>
                <a:gridCol w="2167373"/>
                <a:gridCol w="3691792"/>
              </a:tblGrid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Divizna velkokvětá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Nové učivo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údaje, pozná rostlinu v přírodě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Divizna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26.11.2014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4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691680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76672"/>
            <a:ext cx="57565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DIVIZNA VELKOKVĚTÁ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1772816"/>
            <a:ext cx="2105448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 Bylina</a:t>
            </a:r>
          </a:p>
          <a:p>
            <a:pPr>
              <a:buFontTx/>
              <a:buChar char="-"/>
            </a:pP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Kvetoucí</a:t>
            </a:r>
          </a:p>
          <a:p>
            <a:pPr>
              <a:buFontTx/>
              <a:buChar char="-"/>
            </a:pP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Dvouletá</a:t>
            </a:r>
          </a:p>
          <a:p>
            <a:pPr>
              <a:buFontTx/>
              <a:buChar char="-"/>
            </a:pP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Planá 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323528" y="658145"/>
            <a:ext cx="8866530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  </a:t>
            </a:r>
            <a:r>
              <a:rPr kumimoji="0" lang="cs-CZ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Stavba těla: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a) kořeny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b) dlouhý stonek = lodyha,vyrůstá 2. rok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c) listy – jednoduché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d) květy – tvoří květenství žlutých květů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e) plody se semeny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889248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</a:t>
            </a:r>
            <a:r>
              <a:rPr lang="cs-CZ" sz="3200" b="1" u="sng" dirty="0" smtClean="0">
                <a:solidFill>
                  <a:srgbClr val="00B0F0"/>
                </a:solidFill>
              </a:rPr>
              <a:t>Průběh života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/>
              <a:t>– rostlina dvouletá. </a:t>
            </a:r>
          </a:p>
          <a:p>
            <a:r>
              <a:rPr lang="cs-CZ" sz="3200" dirty="0" smtClean="0"/>
              <a:t>V 1. roce ze semene vyroste růžice přízemních listů. </a:t>
            </a:r>
          </a:p>
          <a:p>
            <a:r>
              <a:rPr lang="cs-CZ" sz="3200" dirty="0" smtClean="0"/>
              <a:t>Ve 2. roce vyroste stonek, listy, rostlina vykvete, </a:t>
            </a:r>
          </a:p>
          <a:p>
            <a:r>
              <a:rPr lang="cs-CZ" sz="3200" dirty="0" smtClean="0"/>
              <a:t>má plody se semeny. </a:t>
            </a:r>
          </a:p>
          <a:p>
            <a:r>
              <a:rPr lang="cs-CZ" sz="3200" dirty="0" smtClean="0"/>
              <a:t>V zimě uhyne, přezimují semena.</a:t>
            </a:r>
          </a:p>
          <a:p>
            <a:endParaRPr lang="cs-CZ" sz="3200" dirty="0" smtClean="0"/>
          </a:p>
          <a:p>
            <a:r>
              <a:rPr lang="cs-CZ" sz="3200" b="1" u="sng" dirty="0" smtClean="0">
                <a:solidFill>
                  <a:srgbClr val="00B0F0"/>
                </a:solidFill>
              </a:rPr>
              <a:t>Výskyt </a:t>
            </a:r>
            <a:r>
              <a:rPr lang="cs-CZ" sz="3200" dirty="0" smtClean="0"/>
              <a:t>– roste volně v přírodě na suchých místech.</a:t>
            </a:r>
          </a:p>
          <a:p>
            <a:endParaRPr lang="cs-CZ" sz="3200" dirty="0" smtClean="0"/>
          </a:p>
          <a:p>
            <a:r>
              <a:rPr lang="cs-CZ" sz="3200" b="1" u="sng" dirty="0" smtClean="0">
                <a:solidFill>
                  <a:srgbClr val="00B0F0"/>
                </a:solidFill>
              </a:rPr>
              <a:t>Význam</a:t>
            </a:r>
            <a:r>
              <a:rPr lang="cs-CZ" sz="3200" dirty="0" smtClean="0"/>
              <a:t> – je léčivá rostlina. </a:t>
            </a:r>
          </a:p>
          <a:p>
            <a:r>
              <a:rPr lang="cs-CZ" sz="3200" dirty="0" smtClean="0"/>
              <a:t>Květy se suší a slouží k přípravě čaje proti kašli.</a:t>
            </a:r>
          </a:p>
          <a:p>
            <a:r>
              <a:rPr lang="cs-CZ" sz="3200" dirty="0" smtClean="0"/>
              <a:t>    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thumb/c/c8/Verbascum_densiflorum_S2.jpg/640px-Verbascum_densiflorum_S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412776"/>
            <a:ext cx="4752528" cy="51845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99792" y="260648"/>
            <a:ext cx="4192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Divizna ve volné přírodě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http://upload.wikimedia.org/wikipedia/commons/thumb/7/76/Verbascum.densiflorum.1.jpg/640px-Verbascum.densiflorum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844824"/>
            <a:ext cx="4536504" cy="42484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43808" y="620688"/>
            <a:ext cx="31295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Květenství divizny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56792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http://upload.wikimedia.org/wikipedia/commons/thumb/7/76/Verbascum.densiflorum.1.jpg/640px-Verbascum.densiflorum.1.jpg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2852936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http://upload.wikimedia.org/wikipedia/commons/thumb/c/c8/Verbascum_densiflorum_S2.jpg/640px-Verbascum_densiflorum_S2.jpg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69269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144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4</cp:revision>
  <dcterms:created xsi:type="dcterms:W3CDTF">2014-01-19T16:14:51Z</dcterms:created>
  <dcterms:modified xsi:type="dcterms:W3CDTF">2014-11-30T09:29:13Z</dcterms:modified>
</cp:coreProperties>
</file>