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-90" y="-5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7DF67-3AC7-4C93-BCEB-E9A32EB24BE6}" type="datetimeFigureOut">
              <a:rPr lang="cs-CZ" smtClean="0"/>
              <a:pPr/>
              <a:t>30.11.2014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DBB357-972B-401E-ABA3-47AC324F4D5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723803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7DF67-3AC7-4C93-BCEB-E9A32EB24BE6}" type="datetimeFigureOut">
              <a:rPr lang="cs-CZ" smtClean="0"/>
              <a:pPr/>
              <a:t>30.11.2014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DBB357-972B-401E-ABA3-47AC324F4D5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71864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7DF67-3AC7-4C93-BCEB-E9A32EB24BE6}" type="datetimeFigureOut">
              <a:rPr lang="cs-CZ" smtClean="0"/>
              <a:pPr/>
              <a:t>30.11.2014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DBB357-972B-401E-ABA3-47AC324F4D5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703032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7DF67-3AC7-4C93-BCEB-E9A32EB24BE6}" type="datetimeFigureOut">
              <a:rPr lang="cs-CZ" smtClean="0"/>
              <a:pPr/>
              <a:t>30.11.2014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DBB357-972B-401E-ABA3-47AC324F4D5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268112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7DF67-3AC7-4C93-BCEB-E9A32EB24BE6}" type="datetimeFigureOut">
              <a:rPr lang="cs-CZ" smtClean="0"/>
              <a:pPr/>
              <a:t>30.11.2014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DBB357-972B-401E-ABA3-47AC324F4D5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623346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7DF67-3AC7-4C93-BCEB-E9A32EB24BE6}" type="datetimeFigureOut">
              <a:rPr lang="cs-CZ" smtClean="0"/>
              <a:pPr/>
              <a:t>30.11.2014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DBB357-972B-401E-ABA3-47AC324F4D5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64295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7DF67-3AC7-4C93-BCEB-E9A32EB24BE6}" type="datetimeFigureOut">
              <a:rPr lang="cs-CZ" smtClean="0"/>
              <a:pPr/>
              <a:t>30.11.2014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DBB357-972B-401E-ABA3-47AC324F4D5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13511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7DF67-3AC7-4C93-BCEB-E9A32EB24BE6}" type="datetimeFigureOut">
              <a:rPr lang="cs-CZ" smtClean="0"/>
              <a:pPr/>
              <a:t>30.11.2014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DBB357-972B-401E-ABA3-47AC324F4D5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282474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7DF67-3AC7-4C93-BCEB-E9A32EB24BE6}" type="datetimeFigureOut">
              <a:rPr lang="cs-CZ" smtClean="0"/>
              <a:pPr/>
              <a:t>30.11.2014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DBB357-972B-401E-ABA3-47AC324F4D5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769942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7DF67-3AC7-4C93-BCEB-E9A32EB24BE6}" type="datetimeFigureOut">
              <a:rPr lang="cs-CZ" smtClean="0"/>
              <a:pPr/>
              <a:t>30.11.2014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DBB357-972B-401E-ABA3-47AC324F4D5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319994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F7DF67-3AC7-4C93-BCEB-E9A32EB24BE6}" type="datetimeFigureOut">
              <a:rPr lang="cs-CZ" smtClean="0"/>
              <a:pPr/>
              <a:t>30.11.2014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DBB357-972B-401E-ABA3-47AC324F4D5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722546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F7DF67-3AC7-4C93-BCEB-E9A32EB24BE6}" type="datetimeFigureOut">
              <a:rPr lang="cs-CZ" smtClean="0"/>
              <a:pPr/>
              <a:t>30.11.2014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DBB357-972B-401E-ABA3-47AC324F4D5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064928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25839" y="257124"/>
            <a:ext cx="4528145" cy="924561"/>
          </a:xfrm>
          <a:prstGeom prst="rect">
            <a:avLst/>
          </a:prstGeom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336711542"/>
              </p:ext>
            </p:extLst>
          </p:nvPr>
        </p:nvGraphicFramePr>
        <p:xfrm>
          <a:off x="3474720" y="1825625"/>
          <a:ext cx="6105377" cy="4896884"/>
        </p:xfrm>
        <a:graphic>
          <a:graphicData uri="http://schemas.openxmlformats.org/drawingml/2006/table">
            <a:tbl>
              <a:tblPr/>
              <a:tblGrid>
                <a:gridCol w="2243017"/>
                <a:gridCol w="3862360"/>
              </a:tblGrid>
              <a:tr h="202876">
                <a:tc>
                  <a:txBody>
                    <a:bodyPr/>
                    <a:lstStyle/>
                    <a:p>
                      <a:pPr rtl="0"/>
                      <a:r>
                        <a:rPr lang="cs-CZ" sz="1400" b="1" dirty="0">
                          <a:effectLst/>
                          <a:latin typeface="Times New Roman, serif"/>
                        </a:rPr>
                        <a:t>Název</a:t>
                      </a:r>
                      <a:endParaRPr lang="cs-CZ" sz="1400" dirty="0">
                        <a:effectLst/>
                      </a:endParaRPr>
                    </a:p>
                  </a:txBody>
                  <a:tcPr marL="17489" marR="17489" marT="17489" marB="1748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cs-CZ" sz="1400">
                          <a:effectLst/>
                          <a:latin typeface="Times New Roman, serif"/>
                        </a:rPr>
                        <a:t>Obilniny</a:t>
                      </a:r>
                      <a:endParaRPr lang="cs-CZ" sz="1400">
                        <a:effectLst/>
                      </a:endParaRPr>
                    </a:p>
                  </a:txBody>
                  <a:tcPr marL="17489" marR="17489" marT="17489" marB="1748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538670">
                <a:tc>
                  <a:txBody>
                    <a:bodyPr/>
                    <a:lstStyle/>
                    <a:p>
                      <a:pPr rtl="0"/>
                      <a:r>
                        <a:rPr lang="cs-CZ" sz="1400" b="1">
                          <a:effectLst/>
                          <a:latin typeface="Times New Roman, serif"/>
                        </a:rPr>
                        <a:t>Anotace</a:t>
                      </a:r>
                      <a:endParaRPr lang="cs-CZ" sz="1400">
                        <a:effectLst/>
                      </a:endParaRPr>
                    </a:p>
                    <a:p>
                      <a:pPr rtl="0"/>
                      <a:r>
                        <a:rPr lang="cs-CZ" sz="1400">
                          <a:effectLst/>
                        </a:rPr>
                        <a:t/>
                      </a:r>
                      <a:br>
                        <a:rPr lang="cs-CZ" sz="1400">
                          <a:effectLst/>
                        </a:rPr>
                      </a:br>
                      <a:endParaRPr lang="cs-CZ" sz="1400">
                        <a:effectLst/>
                      </a:endParaRPr>
                    </a:p>
                  </a:txBody>
                  <a:tcPr marL="17489" marR="17489" marT="17489" marB="1748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cs-CZ" sz="1400">
                          <a:effectLst/>
                          <a:latin typeface="Times New Roman, serif"/>
                        </a:rPr>
                        <a:t>Nová látka</a:t>
                      </a:r>
                      <a:endParaRPr lang="cs-CZ" sz="1400">
                        <a:effectLst/>
                      </a:endParaRPr>
                    </a:p>
                  </a:txBody>
                  <a:tcPr marL="17489" marR="17489" marT="17489" marB="1748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202876">
                <a:tc>
                  <a:txBody>
                    <a:bodyPr/>
                    <a:lstStyle/>
                    <a:p>
                      <a:pPr rtl="0"/>
                      <a:r>
                        <a:rPr lang="cs-CZ" sz="1400" b="1">
                          <a:effectLst/>
                          <a:latin typeface="Times New Roman, serif"/>
                        </a:rPr>
                        <a:t>Autor</a:t>
                      </a:r>
                      <a:endParaRPr lang="cs-CZ" sz="1400">
                        <a:effectLst/>
                      </a:endParaRPr>
                    </a:p>
                  </a:txBody>
                  <a:tcPr marL="17489" marR="17489" marT="17489" marB="1748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cs-CZ" sz="1400">
                          <a:effectLst/>
                          <a:latin typeface="Times New Roman, serif"/>
                        </a:rPr>
                        <a:t>Mgr. Zuzana Šmerdová</a:t>
                      </a:r>
                      <a:endParaRPr lang="cs-CZ" sz="1400">
                        <a:effectLst/>
                      </a:endParaRPr>
                    </a:p>
                  </a:txBody>
                  <a:tcPr marL="17489" marR="17489" marT="17489" marB="1748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370773">
                <a:tc>
                  <a:txBody>
                    <a:bodyPr/>
                    <a:lstStyle/>
                    <a:p>
                      <a:pPr rtl="0"/>
                      <a:r>
                        <a:rPr lang="cs-CZ" sz="1400" b="1">
                          <a:effectLst/>
                          <a:latin typeface="Times New Roman, serif"/>
                        </a:rPr>
                        <a:t>Očekávaný výstup</a:t>
                      </a:r>
                      <a:endParaRPr lang="cs-CZ" sz="1400">
                        <a:effectLst/>
                      </a:endParaRPr>
                    </a:p>
                  </a:txBody>
                  <a:tcPr marL="17489" marR="17489" marT="17489" marB="1748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cs-CZ" sz="1400" dirty="0">
                          <a:effectLst/>
                          <a:latin typeface="Times New Roman, serif"/>
                        </a:rPr>
                        <a:t>Žák rozpozná druhy obilnin</a:t>
                      </a:r>
                      <a:endParaRPr lang="cs-CZ" sz="1400" dirty="0">
                        <a:effectLst/>
                      </a:endParaRPr>
                    </a:p>
                  </a:txBody>
                  <a:tcPr marL="17489" marR="17489" marT="17489" marB="1748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538670">
                <a:tc>
                  <a:txBody>
                    <a:bodyPr/>
                    <a:lstStyle/>
                    <a:p>
                      <a:pPr rtl="0"/>
                      <a:r>
                        <a:rPr lang="cs-CZ" sz="1400" b="1">
                          <a:effectLst/>
                          <a:latin typeface="Times New Roman, serif"/>
                        </a:rPr>
                        <a:t>Speciální vzdělávací potřeby</a:t>
                      </a:r>
                      <a:endParaRPr lang="cs-CZ" sz="1400">
                        <a:effectLst/>
                      </a:endParaRPr>
                    </a:p>
                  </a:txBody>
                  <a:tcPr marL="17489" marR="17489" marT="17489" marB="1748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cs-CZ" sz="1400" dirty="0">
                          <a:effectLst/>
                          <a:latin typeface="Times New Roman, serif"/>
                        </a:rPr>
                        <a:t>Ne</a:t>
                      </a:r>
                      <a:endParaRPr lang="cs-CZ" sz="1400" dirty="0">
                        <a:effectLst/>
                      </a:endParaRPr>
                    </a:p>
                  </a:txBody>
                  <a:tcPr marL="17489" marR="17489" marT="17489" marB="1748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370773">
                <a:tc>
                  <a:txBody>
                    <a:bodyPr/>
                    <a:lstStyle/>
                    <a:p>
                      <a:pPr rtl="0"/>
                      <a:r>
                        <a:rPr lang="cs-CZ" sz="1400" b="1">
                          <a:effectLst/>
                          <a:latin typeface="Times New Roman, serif"/>
                        </a:rPr>
                        <a:t>Klíčová slova, pojmy</a:t>
                      </a:r>
                      <a:endParaRPr lang="cs-CZ" sz="1400">
                        <a:effectLst/>
                      </a:endParaRPr>
                    </a:p>
                  </a:txBody>
                  <a:tcPr marL="17489" marR="17489" marT="17489" marB="1748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cs-CZ" sz="1400">
                          <a:effectLst/>
                          <a:latin typeface="Times New Roman, serif"/>
                        </a:rPr>
                        <a:t>Ječmen, žito,...</a:t>
                      </a:r>
                      <a:endParaRPr lang="cs-CZ" sz="1400">
                        <a:effectLst/>
                      </a:endParaRPr>
                    </a:p>
                  </a:txBody>
                  <a:tcPr marL="17489" marR="17489" marT="17489" marB="1748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202876">
                <a:tc>
                  <a:txBody>
                    <a:bodyPr/>
                    <a:lstStyle/>
                    <a:p>
                      <a:pPr rtl="0"/>
                      <a:r>
                        <a:rPr lang="cs-CZ" sz="1400" b="1">
                          <a:effectLst/>
                          <a:latin typeface="Times New Roman, serif"/>
                        </a:rPr>
                        <a:t>Vzdělávací oblast</a:t>
                      </a:r>
                      <a:endParaRPr lang="cs-CZ" sz="1400">
                        <a:effectLst/>
                      </a:endParaRPr>
                    </a:p>
                  </a:txBody>
                  <a:tcPr marL="17489" marR="17489" marT="17489" marB="1748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cs-CZ" sz="1400">
                          <a:effectLst/>
                          <a:latin typeface="Times New Roman, serif"/>
                        </a:rPr>
                        <a:t>Člověk a jeho svět</a:t>
                      </a:r>
                      <a:endParaRPr lang="cs-CZ" sz="1400">
                        <a:effectLst/>
                      </a:endParaRPr>
                    </a:p>
                  </a:txBody>
                  <a:tcPr marL="17489" marR="17489" marT="17489" marB="1748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370773">
                <a:tc>
                  <a:txBody>
                    <a:bodyPr/>
                    <a:lstStyle/>
                    <a:p>
                      <a:pPr rtl="0"/>
                      <a:r>
                        <a:rPr lang="cs-CZ" sz="1400" b="1">
                          <a:effectLst/>
                          <a:latin typeface="Times New Roman, serif"/>
                        </a:rPr>
                        <a:t>Druh učebního materiálu</a:t>
                      </a:r>
                      <a:endParaRPr lang="cs-CZ" sz="1400">
                        <a:effectLst/>
                      </a:endParaRPr>
                    </a:p>
                  </a:txBody>
                  <a:tcPr marL="17489" marR="17489" marT="17489" marB="1748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cs-CZ" sz="1400">
                          <a:effectLst/>
                          <a:latin typeface="Times New Roman, serif"/>
                        </a:rPr>
                        <a:t>DUM</a:t>
                      </a:r>
                      <a:endParaRPr lang="cs-CZ" sz="1400">
                        <a:effectLst/>
                      </a:endParaRPr>
                    </a:p>
                  </a:txBody>
                  <a:tcPr marL="17489" marR="17489" marT="17489" marB="1748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202876">
                <a:tc>
                  <a:txBody>
                    <a:bodyPr/>
                    <a:lstStyle/>
                    <a:p>
                      <a:pPr rtl="0"/>
                      <a:r>
                        <a:rPr lang="cs-CZ" sz="1400" b="1">
                          <a:effectLst/>
                          <a:latin typeface="Times New Roman, serif"/>
                        </a:rPr>
                        <a:t>Cílová skupina</a:t>
                      </a:r>
                      <a:endParaRPr lang="cs-CZ" sz="1400">
                        <a:effectLst/>
                      </a:endParaRPr>
                    </a:p>
                  </a:txBody>
                  <a:tcPr marL="17489" marR="17489" marT="17489" marB="1748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cs-CZ" sz="1400">
                          <a:effectLst/>
                          <a:latin typeface="Times New Roman, serif"/>
                        </a:rPr>
                        <a:t>Žáci</a:t>
                      </a:r>
                      <a:endParaRPr lang="cs-CZ" sz="1400">
                        <a:effectLst/>
                      </a:endParaRPr>
                    </a:p>
                  </a:txBody>
                  <a:tcPr marL="17489" marR="17489" marT="17489" marB="1748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370773">
                <a:tc>
                  <a:txBody>
                    <a:bodyPr/>
                    <a:lstStyle/>
                    <a:p>
                      <a:pPr rtl="0"/>
                      <a:r>
                        <a:rPr lang="cs-CZ" sz="1400" b="1">
                          <a:effectLst/>
                          <a:latin typeface="Times New Roman, serif"/>
                        </a:rPr>
                        <a:t>Stupeň a typ vzdělávání</a:t>
                      </a:r>
                      <a:endParaRPr lang="cs-CZ" sz="1400">
                        <a:effectLst/>
                      </a:endParaRPr>
                    </a:p>
                  </a:txBody>
                  <a:tcPr marL="17489" marR="17489" marT="17489" marB="1748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cs-CZ" sz="1400">
                          <a:effectLst/>
                          <a:latin typeface="Times New Roman, serif"/>
                        </a:rPr>
                        <a:t>I. stupeň, základní vzdělávání</a:t>
                      </a:r>
                      <a:endParaRPr lang="cs-CZ" sz="1400">
                        <a:effectLst/>
                      </a:endParaRPr>
                    </a:p>
                  </a:txBody>
                  <a:tcPr marL="17489" marR="17489" marT="17489" marB="1748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370773">
                <a:tc>
                  <a:txBody>
                    <a:bodyPr/>
                    <a:lstStyle/>
                    <a:p>
                      <a:pPr rtl="0"/>
                      <a:r>
                        <a:rPr lang="cs-CZ" sz="1400" b="1">
                          <a:effectLst/>
                          <a:latin typeface="Times New Roman, serif"/>
                        </a:rPr>
                        <a:t>Ověřeno dne</a:t>
                      </a:r>
                      <a:endParaRPr lang="cs-CZ" sz="1400">
                        <a:effectLst/>
                      </a:endParaRPr>
                    </a:p>
                  </a:txBody>
                  <a:tcPr marL="17489" marR="17489" marT="17489" marB="1748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cs-CZ" sz="1400" smtClean="0">
                          <a:effectLst/>
                        </a:rPr>
                        <a:t>5.11.2014</a:t>
                      </a:r>
                      <a:r>
                        <a:rPr lang="cs-CZ" sz="1400">
                          <a:effectLst/>
                        </a:rPr>
                        <a:t/>
                      </a:r>
                      <a:br>
                        <a:rPr lang="cs-CZ" sz="1400">
                          <a:effectLst/>
                        </a:rPr>
                      </a:br>
                      <a:endParaRPr lang="cs-CZ" sz="1400">
                        <a:effectLst/>
                      </a:endParaRPr>
                    </a:p>
                  </a:txBody>
                  <a:tcPr marL="17489" marR="17489" marT="17489" marB="1748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202876">
                <a:tc>
                  <a:txBody>
                    <a:bodyPr/>
                    <a:lstStyle/>
                    <a:p>
                      <a:pPr rtl="0"/>
                      <a:r>
                        <a:rPr lang="cs-CZ" sz="1400" b="1">
                          <a:effectLst/>
                          <a:latin typeface="Times New Roman, serif"/>
                        </a:rPr>
                        <a:t>Třída</a:t>
                      </a:r>
                      <a:endParaRPr lang="cs-CZ" sz="1400">
                        <a:effectLst/>
                      </a:endParaRPr>
                    </a:p>
                  </a:txBody>
                  <a:tcPr marL="17489" marR="17489" marT="17489" marB="1748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cs-CZ" sz="1400">
                          <a:effectLst/>
                          <a:latin typeface="Times New Roman, serif"/>
                        </a:rPr>
                        <a:t>4. ročník</a:t>
                      </a:r>
                      <a:endParaRPr lang="cs-CZ" sz="1400">
                        <a:effectLst/>
                      </a:endParaRPr>
                    </a:p>
                  </a:txBody>
                  <a:tcPr marL="17489" marR="17489" marT="17489" marB="1748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202876">
                <a:tc>
                  <a:txBody>
                    <a:bodyPr/>
                    <a:lstStyle/>
                    <a:p>
                      <a:pPr rtl="0"/>
                      <a:r>
                        <a:rPr lang="cs-CZ" sz="1400" b="1">
                          <a:effectLst/>
                          <a:latin typeface="Times New Roman, serif"/>
                        </a:rPr>
                        <a:t>Předmět</a:t>
                      </a:r>
                      <a:endParaRPr lang="cs-CZ" sz="1400">
                        <a:effectLst/>
                      </a:endParaRPr>
                    </a:p>
                  </a:txBody>
                  <a:tcPr marL="17489" marR="17489" marT="17489" marB="1748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cs-CZ" sz="1400">
                          <a:effectLst/>
                          <a:latin typeface="Times New Roman, serif"/>
                        </a:rPr>
                        <a:t>Přírodověda</a:t>
                      </a:r>
                      <a:endParaRPr lang="cs-CZ" sz="1400">
                        <a:effectLst/>
                      </a:endParaRPr>
                    </a:p>
                  </a:txBody>
                  <a:tcPr marL="17489" marR="17489" marT="17489" marB="1748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202876">
                <a:tc>
                  <a:txBody>
                    <a:bodyPr/>
                    <a:lstStyle/>
                    <a:p>
                      <a:pPr rtl="0"/>
                      <a:r>
                        <a:rPr lang="cs-CZ" sz="1400" b="1">
                          <a:effectLst/>
                          <a:latin typeface="Times New Roman, serif"/>
                        </a:rPr>
                        <a:t>Učitel</a:t>
                      </a:r>
                      <a:endParaRPr lang="cs-CZ" sz="1400">
                        <a:effectLst/>
                      </a:endParaRPr>
                    </a:p>
                  </a:txBody>
                  <a:tcPr marL="17489" marR="17489" marT="17489" marB="1748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cs-CZ" sz="1400" dirty="0">
                          <a:effectLst/>
                          <a:latin typeface="Times New Roman, serif"/>
                        </a:rPr>
                        <a:t>Mgr. Zuzana Šmerdová</a:t>
                      </a:r>
                      <a:endParaRPr lang="cs-CZ" sz="1400" dirty="0">
                        <a:effectLst/>
                      </a:endParaRPr>
                    </a:p>
                  </a:txBody>
                  <a:tcPr marL="17489" marR="17489" marT="17489" marB="17489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3388116" y="150206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</a:rPr>
              <a:t>VZDĚLÁVACÍ MATERIÁL kód: </a:t>
            </a:r>
            <a:endParaRPr kumimoji="0" lang="cs-CZ" alt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cs-CZ" alt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cs-CZ" alt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00585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446164" y="86915"/>
            <a:ext cx="328487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solidFill>
                  <a:srgbClr val="00B0F0"/>
                </a:solidFill>
              </a:rPr>
              <a:t>OBILNINY</a:t>
            </a:r>
            <a:endParaRPr lang="cs-CZ" sz="8000" b="1" dirty="0">
              <a:solidFill>
                <a:srgbClr val="00B0F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62441" y="1102578"/>
            <a:ext cx="11037893" cy="57554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sz="2800" b="1" dirty="0" smtClean="0"/>
              <a:t>Kulturní ( užitkové ) rostliny</a:t>
            </a:r>
          </a:p>
          <a:p>
            <a:endParaRPr lang="cs-CZ" sz="2800" b="1" dirty="0" smtClean="0"/>
          </a:p>
          <a:p>
            <a:pPr marL="285750" indent="-285750">
              <a:buFontTx/>
              <a:buChar char="-"/>
            </a:pPr>
            <a:r>
              <a:rPr lang="cs-CZ" sz="2800" b="1" dirty="0" smtClean="0"/>
              <a:t>Klas – obilky - žně</a:t>
            </a:r>
          </a:p>
          <a:p>
            <a:pPr marL="285750" indent="-285750">
              <a:buFontTx/>
              <a:buChar char="-"/>
            </a:pPr>
            <a:endParaRPr lang="cs-CZ" sz="2800" b="1" dirty="0" smtClean="0"/>
          </a:p>
          <a:p>
            <a:pPr marL="285750" indent="-285750">
              <a:buFontTx/>
              <a:buChar char="-"/>
            </a:pPr>
            <a:r>
              <a:rPr lang="cs-CZ" sz="2800" b="1" dirty="0" smtClean="0"/>
              <a:t>Pěstujeme je pro užitek – potrava člověka a hospodářských zvířat</a:t>
            </a:r>
          </a:p>
          <a:p>
            <a:pPr marL="285750" indent="-285750">
              <a:buFontTx/>
              <a:buChar char="-"/>
            </a:pPr>
            <a:endParaRPr lang="cs-CZ" sz="2800" b="1" dirty="0" smtClean="0"/>
          </a:p>
          <a:p>
            <a:pPr marL="285750" indent="-285750">
              <a:buFontTx/>
              <a:buChar char="-"/>
            </a:pPr>
            <a:r>
              <a:rPr lang="cs-CZ" sz="2800" b="1" dirty="0" smtClean="0"/>
              <a:t>Zbytky stébel = </a:t>
            </a:r>
            <a:r>
              <a:rPr lang="cs-CZ" sz="2800" b="1" dirty="0" smtClean="0">
                <a:solidFill>
                  <a:srgbClr val="00B0F0"/>
                </a:solidFill>
              </a:rPr>
              <a:t>sláma</a:t>
            </a:r>
            <a:r>
              <a:rPr lang="cs-CZ" sz="2800" b="1" dirty="0" smtClean="0"/>
              <a:t>, používá se jako podestýlka hospodářských zvířat</a:t>
            </a:r>
          </a:p>
          <a:p>
            <a:pPr marL="285750" indent="-285750">
              <a:buFontTx/>
              <a:buChar char="-"/>
            </a:pPr>
            <a:endParaRPr lang="cs-CZ" sz="2800" b="1" dirty="0" smtClean="0"/>
          </a:p>
          <a:p>
            <a:pPr marL="285750" indent="-285750">
              <a:buFontTx/>
              <a:buChar char="-"/>
            </a:pPr>
            <a:r>
              <a:rPr lang="cs-CZ" sz="2800" b="1" dirty="0" smtClean="0"/>
              <a:t>Příbuzné obilnin jsou </a:t>
            </a:r>
            <a:r>
              <a:rPr lang="cs-CZ" sz="3200" b="1" dirty="0" smtClean="0">
                <a:solidFill>
                  <a:srgbClr val="00B0F0"/>
                </a:solidFill>
              </a:rPr>
              <a:t>TRÁVY</a:t>
            </a:r>
          </a:p>
          <a:p>
            <a:pPr marL="285750" indent="-285750">
              <a:buFontTx/>
              <a:buChar char="-"/>
            </a:pPr>
            <a:endParaRPr lang="cs-CZ" sz="2800" b="1" dirty="0" smtClean="0"/>
          </a:p>
          <a:p>
            <a:pPr marL="285750" indent="-285750">
              <a:buFontTx/>
              <a:buChar char="-"/>
            </a:pPr>
            <a:r>
              <a:rPr lang="cs-CZ" sz="2800" b="1" dirty="0" smtClean="0"/>
              <a:t>Trávy jsou plané rostliny, slouží také jako krmivo hospodářských zvířat</a:t>
            </a:r>
          </a:p>
          <a:p>
            <a:pPr marL="285750" indent="-285750">
              <a:buFontTx/>
              <a:buChar char="-"/>
            </a:pPr>
            <a:endParaRPr lang="cs-CZ" sz="2800" b="1" dirty="0" smtClean="0"/>
          </a:p>
          <a:p>
            <a:pPr marL="285750" indent="-285750">
              <a:buFontTx/>
              <a:buChar char="-"/>
            </a:pPr>
            <a:r>
              <a:rPr lang="cs-CZ" sz="2800" b="1" dirty="0" smtClean="0"/>
              <a:t>Sušením trávy vzniká </a:t>
            </a:r>
            <a:r>
              <a:rPr lang="cs-CZ" sz="2800" b="1" dirty="0" smtClean="0">
                <a:solidFill>
                  <a:srgbClr val="00B0F0"/>
                </a:solidFill>
              </a:rPr>
              <a:t>seno</a:t>
            </a:r>
            <a:endParaRPr lang="cs-CZ" sz="28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876906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28468" y="542761"/>
            <a:ext cx="453226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00B0F0"/>
                </a:solidFill>
              </a:rPr>
              <a:t>Pšenice obecná ( setá )</a:t>
            </a:r>
            <a:endParaRPr lang="cs-CZ" sz="3600" b="1" dirty="0">
              <a:solidFill>
                <a:srgbClr val="00B0F0"/>
              </a:solidFill>
            </a:endParaRPr>
          </a:p>
        </p:txBody>
      </p:sp>
      <p:pic>
        <p:nvPicPr>
          <p:cNvPr id="2050" name="Picture 2" descr="http://upload.wikimedia.org/wikipedia/commons/thumb/7/73/Illustration_Triticum_aestivum1.jpg/640px-Illustration_Triticum_aestivum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61715" y="633046"/>
            <a:ext cx="3992107" cy="5777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856096" y="1651379"/>
            <a:ext cx="1776577" cy="42473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sz="3600" dirty="0" smtClean="0"/>
              <a:t>Pole</a:t>
            </a:r>
          </a:p>
          <a:p>
            <a:pPr marL="285750" indent="-285750">
              <a:buFontTx/>
              <a:buChar char="-"/>
            </a:pPr>
            <a:endParaRPr lang="cs-CZ" sz="3600" dirty="0" smtClean="0"/>
          </a:p>
          <a:p>
            <a:pPr marL="285750" indent="-285750">
              <a:buFontTx/>
              <a:buChar char="-"/>
            </a:pPr>
            <a:r>
              <a:rPr lang="cs-CZ" sz="3600" dirty="0" smtClean="0"/>
              <a:t>Stéblo</a:t>
            </a:r>
          </a:p>
          <a:p>
            <a:pPr marL="285750" indent="-285750">
              <a:buFontTx/>
              <a:buChar char="-"/>
            </a:pPr>
            <a:endParaRPr lang="cs-CZ" sz="3600" dirty="0" smtClean="0"/>
          </a:p>
          <a:p>
            <a:pPr marL="285750" indent="-285750">
              <a:buFontTx/>
              <a:buChar char="-"/>
            </a:pPr>
            <a:r>
              <a:rPr lang="cs-CZ" sz="3600" dirty="0" smtClean="0"/>
              <a:t>Mouka</a:t>
            </a:r>
          </a:p>
          <a:p>
            <a:pPr marL="285750" indent="-285750">
              <a:buFontTx/>
              <a:buChar char="-"/>
            </a:pPr>
            <a:endParaRPr lang="cs-CZ" sz="3600" dirty="0" smtClean="0"/>
          </a:p>
          <a:p>
            <a:pPr marL="285750" indent="-285750">
              <a:buFontTx/>
              <a:buChar char="-"/>
            </a:pPr>
            <a:r>
              <a:rPr lang="cs-CZ" sz="3600" dirty="0" smtClean="0"/>
              <a:t>Sláma</a:t>
            </a:r>
          </a:p>
          <a:p>
            <a:pPr marL="285750" indent="-285750">
              <a:buFontTx/>
              <a:buChar char="-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592362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2387" y="586855"/>
            <a:ext cx="492320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00B050"/>
                </a:solidFill>
              </a:rPr>
              <a:t>Ječmen dvouřadý ( setý )</a:t>
            </a:r>
            <a:endParaRPr lang="cs-CZ" sz="3600" b="1" dirty="0">
              <a:solidFill>
                <a:srgbClr val="00B050"/>
              </a:solidFill>
            </a:endParaRPr>
          </a:p>
        </p:txBody>
      </p:sp>
      <p:pic>
        <p:nvPicPr>
          <p:cNvPr id="3074" name="Picture 2" descr="http://upload.wikimedia.org/wikipedia/commons/thumb/8/81/Illustration_Hordeum_vulgare1.jpg/640px-Illustration_Hordeum_vulgare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55641" y="346081"/>
            <a:ext cx="3698543" cy="6300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392072" y="1965278"/>
            <a:ext cx="3834448" cy="31393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sz="3600" dirty="0" smtClean="0"/>
              <a:t>Pole</a:t>
            </a:r>
          </a:p>
          <a:p>
            <a:pPr marL="285750" indent="-285750">
              <a:buFontTx/>
              <a:buChar char="-"/>
            </a:pPr>
            <a:endParaRPr lang="cs-CZ" sz="3600" dirty="0" smtClean="0"/>
          </a:p>
          <a:p>
            <a:pPr marL="285750" indent="-285750">
              <a:buFontTx/>
              <a:buChar char="-"/>
            </a:pPr>
            <a:r>
              <a:rPr lang="cs-CZ" sz="3600" dirty="0" smtClean="0"/>
              <a:t>Stéblo</a:t>
            </a:r>
          </a:p>
          <a:p>
            <a:endParaRPr lang="cs-CZ" sz="3600" dirty="0" smtClean="0"/>
          </a:p>
          <a:p>
            <a:pPr marL="285750" indent="-285750">
              <a:buFontTx/>
              <a:buChar char="-"/>
            </a:pPr>
            <a:r>
              <a:rPr lang="cs-CZ" sz="3600" dirty="0" smtClean="0"/>
              <a:t>Slad k výrobě piva</a:t>
            </a:r>
          </a:p>
          <a:p>
            <a:pPr marL="285750" indent="-285750">
              <a:buFontTx/>
              <a:buChar char="-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975193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37731" y="709684"/>
            <a:ext cx="182889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Žito seté</a:t>
            </a:r>
            <a:endParaRPr lang="cs-CZ" sz="3600" b="1" dirty="0">
              <a:solidFill>
                <a:srgbClr val="FF0000"/>
              </a:solidFill>
            </a:endParaRPr>
          </a:p>
        </p:txBody>
      </p:sp>
      <p:pic>
        <p:nvPicPr>
          <p:cNvPr id="4100" name="Picture 4" descr="http://upload.wikimedia.org/wikipedia/commons/thumb/0/03/Wild_rye.jpg/1024px-Wild_ry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07490" y="3289005"/>
            <a:ext cx="3438955" cy="2396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Dozrávající ove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02286" y="3603009"/>
            <a:ext cx="3201774" cy="2123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7424382" y="709683"/>
            <a:ext cx="20238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chemeClr val="accent4">
                    <a:lumMod val="75000"/>
                  </a:schemeClr>
                </a:solidFill>
              </a:rPr>
              <a:t>Oves setý</a:t>
            </a:r>
            <a:endParaRPr lang="cs-CZ" sz="36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7424382" y="1951630"/>
            <a:ext cx="220945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- </a:t>
            </a:r>
            <a:r>
              <a:rPr lang="cs-CZ" sz="2400" dirty="0" smtClean="0"/>
              <a:t>Ovesné vločky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637731" y="1787857"/>
            <a:ext cx="23825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 </a:t>
            </a:r>
            <a:r>
              <a:rPr lang="cs-CZ" sz="2400" dirty="0" smtClean="0"/>
              <a:t>Chlebová mouka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20036429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upload.wikimedia.org/wikipedia/commons/2/27/Oryza_sativa_-_K%C3%B6hler%E2%80%93s_Medizinal-Pflanzen-23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50877" y="1618525"/>
            <a:ext cx="4065090" cy="5000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://upload.wikimedia.org/wikipedia/commons/e/e3/Zea_mays_-_K%C3%B6hler%E2%80%93s_Medizinal-Pflanzen-28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88136" y="1618525"/>
            <a:ext cx="3843219" cy="4896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102127" y="345574"/>
            <a:ext cx="19625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Rýže setá</a:t>
            </a:r>
            <a:endParaRPr lang="cs-CZ" sz="36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7219666" y="359220"/>
            <a:ext cx="275049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Kukuřice setá</a:t>
            </a:r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xmlns="" val="7117750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09517" y="668614"/>
            <a:ext cx="849800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http://upload.wikimedia.org/wikipedia/commons/thumb/7/73/Illustration_Triticum_aestivum1.jpg/640px-Illustration_Triticum_aestivum1.jpg</a:t>
            </a:r>
          </a:p>
        </p:txBody>
      </p:sp>
      <p:sp>
        <p:nvSpPr>
          <p:cNvPr id="3" name="Obdélník 2"/>
          <p:cNvSpPr/>
          <p:nvPr/>
        </p:nvSpPr>
        <p:spPr>
          <a:xfrm>
            <a:off x="509517" y="1673747"/>
            <a:ext cx="827964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http://upload.wikimedia.org/wikipedia/commons/thumb/8/81/Illustration_Hordeum_vulgare1.jpg/640px-Illustration_Hordeum_vulgare1.jpg</a:t>
            </a:r>
          </a:p>
        </p:txBody>
      </p:sp>
      <p:sp>
        <p:nvSpPr>
          <p:cNvPr id="4" name="Obdélník 3"/>
          <p:cNvSpPr/>
          <p:nvPr/>
        </p:nvSpPr>
        <p:spPr>
          <a:xfrm>
            <a:off x="509517" y="2589663"/>
            <a:ext cx="79657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http://upload.wikimedia.org/wikipedia/commons/thumb/0/03/Wild_rye.jpg/1024px-Wild_rye.jpg</a:t>
            </a:r>
          </a:p>
        </p:txBody>
      </p:sp>
      <p:sp>
        <p:nvSpPr>
          <p:cNvPr id="5" name="Obdélník 4"/>
          <p:cNvSpPr/>
          <p:nvPr/>
        </p:nvSpPr>
        <p:spPr>
          <a:xfrm>
            <a:off x="454926" y="3505579"/>
            <a:ext cx="780197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http://upload.wikimedia.org/wikipedia/commons/thumb/4/4d/Avena-sativa.jpg/800px-Avena-sativa.jpg</a:t>
            </a:r>
          </a:p>
        </p:txBody>
      </p:sp>
      <p:sp>
        <p:nvSpPr>
          <p:cNvPr id="6" name="Obdélník 5"/>
          <p:cNvSpPr/>
          <p:nvPr/>
        </p:nvSpPr>
        <p:spPr>
          <a:xfrm>
            <a:off x="454926" y="4421495"/>
            <a:ext cx="926228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http://upload.wikimedia.org/wikipedia/commons/2/27/Oryza_sativa_-_K%C3%B6hler%E2%80%93s_Medizinal-Pflanzen-232.jpg</a:t>
            </a:r>
          </a:p>
        </p:txBody>
      </p:sp>
      <p:sp>
        <p:nvSpPr>
          <p:cNvPr id="7" name="Obdélník 6"/>
          <p:cNvSpPr/>
          <p:nvPr/>
        </p:nvSpPr>
        <p:spPr>
          <a:xfrm>
            <a:off x="454926" y="5221238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http://upload.wikimedia.org/wikipedia/commons/e/e3/Zea_mays_-_K%C3%B6hler%E2%80%93s_Medizinal-Pflanzen-283.jpg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509517" y="209098"/>
            <a:ext cx="16209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Použité zdroje 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84727557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179</Words>
  <Application>Microsoft Office PowerPoint</Application>
  <PresentationFormat>Vlastní</PresentationFormat>
  <Paragraphs>72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MMU</dc:creator>
  <cp:lastModifiedBy>Dum</cp:lastModifiedBy>
  <cp:revision>7</cp:revision>
  <dcterms:created xsi:type="dcterms:W3CDTF">2014-05-27T05:40:13Z</dcterms:created>
  <dcterms:modified xsi:type="dcterms:W3CDTF">2014-11-30T11:22:59Z</dcterms:modified>
</cp:coreProperties>
</file>