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-90" y="-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4250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6542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402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9324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084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5643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326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225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2336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2117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6410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90BCF-A0CE-4432-90DB-168E494F8EC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47C09-FB18-4436-8B70-72AA4EA839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87926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99835" y="0"/>
            <a:ext cx="4707973" cy="903143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93798919"/>
              </p:ext>
            </p:extLst>
          </p:nvPr>
        </p:nvGraphicFramePr>
        <p:xfrm>
          <a:off x="2497541" y="1722916"/>
          <a:ext cx="6537278" cy="5041150"/>
        </p:xfrm>
        <a:graphic>
          <a:graphicData uri="http://schemas.openxmlformats.org/drawingml/2006/table">
            <a:tbl>
              <a:tblPr/>
              <a:tblGrid>
                <a:gridCol w="2419940"/>
                <a:gridCol w="4117338"/>
              </a:tblGrid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Lilek rajče 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9178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Nová látka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Žák zná základní údaje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2374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582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Rajče, bobule,..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582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1582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1188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Ověřeno </a:t>
                      </a:r>
                      <a:r>
                        <a:rPr lang="cs-CZ" sz="1600" b="1" dirty="0" smtClean="0">
                          <a:effectLst/>
                          <a:latin typeface="Times New Roman, serif"/>
                        </a:rPr>
                        <a:t>dne                     </a:t>
                      </a:r>
                      <a:r>
                        <a:rPr lang="cs-CZ" sz="1600" b="0" dirty="0" smtClean="0">
                          <a:effectLst/>
                          <a:latin typeface="Times New Roman, serif"/>
                        </a:rPr>
                        <a:t>12.11.2014</a:t>
                      </a:r>
                      <a:endParaRPr lang="cs-CZ" sz="1600" b="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3059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397705" y="1183522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8282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4770" y="136477"/>
            <a:ext cx="3582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LILEK RAJČE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5260" y="2159756"/>
            <a:ext cx="3184478" cy="351771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41493" y="2033516"/>
            <a:ext cx="212224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/>
              <a:t>Bylina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Jednoletá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Kulturní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059087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18865" y="510233"/>
            <a:ext cx="915764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cs-CZ" sz="2800" b="1" u="sng" dirty="0">
                <a:solidFill>
                  <a:srgbClr val="FF0000"/>
                </a:solidFill>
              </a:rPr>
              <a:t>Stavba těla: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kořeny</a:t>
            </a:r>
          </a:p>
          <a:p>
            <a:r>
              <a:rPr lang="cs-CZ" sz="2800" dirty="0"/>
              <a:t>stonek – lodyha</a:t>
            </a:r>
          </a:p>
          <a:p>
            <a:r>
              <a:rPr lang="cs-CZ" sz="2800" dirty="0"/>
              <a:t>listy – složené</a:t>
            </a:r>
          </a:p>
          <a:p>
            <a:r>
              <a:rPr lang="cs-CZ" sz="2800" dirty="0"/>
              <a:t>květy- žluté</a:t>
            </a:r>
          </a:p>
          <a:p>
            <a:r>
              <a:rPr lang="cs-CZ" sz="2800" dirty="0"/>
              <a:t>plody – bobule (červené nebo žluté</a:t>
            </a:r>
            <a:r>
              <a:rPr lang="cs-CZ" sz="2800" dirty="0" smtClean="0"/>
              <a:t>)</a:t>
            </a:r>
          </a:p>
          <a:p>
            <a:endParaRPr lang="cs-CZ" sz="2800" dirty="0"/>
          </a:p>
          <a:p>
            <a:pPr>
              <a:buFont typeface="+mj-lt"/>
              <a:buAutoNum type="arabicPeriod" startAt="2"/>
            </a:pPr>
            <a:r>
              <a:rPr lang="cs-CZ" sz="2800" b="1" u="sng" dirty="0">
                <a:solidFill>
                  <a:srgbClr val="FF0000"/>
                </a:solidFill>
              </a:rPr>
              <a:t>Výskyt: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/>
              <a:t>pěstuje se na zahrádkách a na </a:t>
            </a:r>
            <a:r>
              <a:rPr lang="cs-CZ" sz="2800" dirty="0" smtClean="0"/>
              <a:t>polích</a:t>
            </a:r>
          </a:p>
          <a:p>
            <a:pPr>
              <a:buFont typeface="+mj-lt"/>
              <a:buAutoNum type="arabicPeriod" startAt="2"/>
            </a:pPr>
            <a:endParaRPr lang="cs-CZ" sz="2800" dirty="0"/>
          </a:p>
          <a:p>
            <a:pPr>
              <a:buFont typeface="+mj-lt"/>
              <a:buAutoNum type="arabicPeriod" startAt="2"/>
            </a:pPr>
            <a:r>
              <a:rPr lang="cs-CZ" sz="2800" b="1" u="sng" dirty="0">
                <a:solidFill>
                  <a:srgbClr val="FF0000"/>
                </a:solidFill>
              </a:rPr>
              <a:t>Význam</a:t>
            </a:r>
            <a:r>
              <a:rPr lang="cs-CZ" sz="2800" dirty="0">
                <a:solidFill>
                  <a:srgbClr val="FF0000"/>
                </a:solidFill>
              </a:rPr>
              <a:t>: </a:t>
            </a:r>
            <a:r>
              <a:rPr lang="cs-CZ" sz="2800" dirty="0"/>
              <a:t>je kulturní rostlina – zelenina. </a:t>
            </a:r>
            <a:endParaRPr lang="cs-CZ" sz="2800" dirty="0" smtClean="0"/>
          </a:p>
          <a:p>
            <a:r>
              <a:rPr lang="cs-CZ" sz="2800" dirty="0" smtClean="0"/>
              <a:t>Obsahuje </a:t>
            </a:r>
            <a:r>
              <a:rPr lang="cs-CZ" sz="2800" dirty="0"/>
              <a:t>vitamín C.</a:t>
            </a:r>
          </a:p>
          <a:p>
            <a:r>
              <a:rPr lang="cs-CZ" sz="2800" dirty="0"/>
              <a:t>Jí se syrové i různě upravené. </a:t>
            </a:r>
            <a:endParaRPr lang="cs-CZ" sz="2800" dirty="0" smtClean="0"/>
          </a:p>
          <a:p>
            <a:r>
              <a:rPr lang="cs-CZ" sz="2800" dirty="0" smtClean="0"/>
              <a:t>Vyrábí </a:t>
            </a:r>
            <a:r>
              <a:rPr lang="cs-CZ" sz="2800" dirty="0"/>
              <a:t>se z něho kečup</a:t>
            </a:r>
            <a:r>
              <a:rPr lang="cs-CZ" sz="2800" dirty="0" smtClean="0"/>
              <a:t>,</a:t>
            </a:r>
            <a:r>
              <a:rPr lang="cs-CZ" sz="2800" dirty="0"/>
              <a:t> rajský protlak.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059672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2130" y="1078172"/>
            <a:ext cx="7422107" cy="54742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63320" y="191069"/>
            <a:ext cx="16736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Rostlina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5164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74709" y="1078173"/>
            <a:ext cx="7490347" cy="545398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21110" y="245660"/>
            <a:ext cx="898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Květ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9842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34017" y="941695"/>
            <a:ext cx="7190096" cy="574990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04513" y="19106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Plod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02493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9051" y="1528762"/>
            <a:ext cx="7942997" cy="488568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033" y="354842"/>
            <a:ext cx="4544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Rajčat máme různé druhy 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52697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8698" y="168646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http://www.neoseeds.cz/_data/s_563/shop/big_rajce-truhlikove-cervene-2czlute-2coranzove-3x20s.jpg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8698" y="38213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698" y="2713799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http://upload.wikimedia.org/wikipedia/commons/thumb/4/43/Row_of_tomatoes_-_front_view.jpg/800px-Row_of_tomatoes_-_front_view.jpg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8698" y="374113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http://upload.wikimedia.org/wikipedia/commons/thumb/e/e4/Tomato_flowers.jpeg/800px-Tomato_flowers.jpeg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8698" y="497557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http://upload.wikimedia.org/wikipedia/commons/thumb/8/89/Tomato_je.jpg/800px-Tomato_je.jpg</a:t>
            </a:r>
          </a:p>
        </p:txBody>
      </p:sp>
    </p:spTree>
    <p:extLst>
      <p:ext uri="{BB962C8B-B14F-4D97-AF65-F5344CB8AC3E}">
        <p14:creationId xmlns="" xmlns:p14="http://schemas.microsoft.com/office/powerpoint/2010/main" val="27438842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156</Words>
  <Application>Microsoft Office PowerPoint</Application>
  <PresentationFormat>Vlastní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MMU</dc:creator>
  <cp:lastModifiedBy>Dum</cp:lastModifiedBy>
  <cp:revision>6</cp:revision>
  <dcterms:created xsi:type="dcterms:W3CDTF">2014-09-12T12:50:51Z</dcterms:created>
  <dcterms:modified xsi:type="dcterms:W3CDTF">2014-11-30T11:21:28Z</dcterms:modified>
</cp:coreProperties>
</file>