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334BB-3D61-47C5-A89B-F235455B1859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4199"/>
            <a:ext cx="4760053" cy="792088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1609629"/>
              </p:ext>
            </p:extLst>
          </p:nvPr>
        </p:nvGraphicFramePr>
        <p:xfrm>
          <a:off x="1331640" y="1600199"/>
          <a:ext cx="6120679" cy="5097679"/>
        </p:xfrm>
        <a:graphic>
          <a:graphicData uri="http://schemas.openxmlformats.org/drawingml/2006/table">
            <a:tbl>
              <a:tblPr/>
              <a:tblGrid>
                <a:gridCol w="2265725"/>
                <a:gridCol w="3854954"/>
              </a:tblGrid>
              <a:tr h="205726">
                <a:tc>
                  <a:txBody>
                    <a:bodyPr/>
                    <a:lstStyle/>
                    <a:p>
                      <a:pPr rtl="0"/>
                      <a:r>
                        <a:rPr lang="cs-CZ" sz="1600" b="1" dirty="0">
                          <a:effectLst/>
                          <a:latin typeface="Times New Roman, serif"/>
                        </a:rPr>
                        <a:t>Název</a:t>
                      </a:r>
                      <a:endParaRPr lang="cs-CZ" sz="16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Borovice lesní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17177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Anotace</a:t>
                      </a:r>
                      <a:endParaRPr lang="cs-CZ" sz="1600">
                        <a:effectLst/>
                      </a:endParaRPr>
                    </a:p>
                    <a:p>
                      <a:pPr rtl="0"/>
                      <a:r>
                        <a:rPr lang="cs-CZ" sz="1600">
                          <a:effectLst/>
                        </a:rPr>
                        <a:t/>
                      </a:r>
                      <a:br>
                        <a:rPr lang="cs-CZ" sz="1600">
                          <a:effectLst/>
                        </a:rPr>
                      </a:b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Nové učivo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05726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Autor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11451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Očekávaný výstup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Žák zná základní údaje o borovici lesní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17177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Speciální vzdělávací potřeby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Ne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11451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Klíčová slova, pojmy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Borovice, jehličnan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05726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Vzdělávací oblast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Člověk a jeho svět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11451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Druh učebního materiálu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DUM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05726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Cílová skupina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Žáci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11451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Stupeň a typ vzdělávání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I. stupeň, základní vzdělávání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05726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Ověřeno dne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29.1.2014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05726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Třída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4. ročník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05726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Předmět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Přírodověda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05726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Učitel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6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1259632" y="1052736"/>
            <a:ext cx="34933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, serif"/>
              </a:rPr>
              <a:t>VZDĚLÁVACÍ MATERIÁL kód: 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5860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5" y="332656"/>
            <a:ext cx="43988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BOROVICE LESNÍ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93569" y="1772816"/>
            <a:ext cx="3603166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600" b="1" dirty="0" smtClean="0"/>
              <a:t>Dřevina</a:t>
            </a:r>
          </a:p>
          <a:p>
            <a:pPr marL="285750" indent="-285750">
              <a:buFontTx/>
              <a:buChar char="-"/>
            </a:pPr>
            <a:endParaRPr lang="cs-CZ" sz="3600" b="1" dirty="0"/>
          </a:p>
          <a:p>
            <a:pPr marL="285750" indent="-285750">
              <a:buFontTx/>
              <a:buChar char="-"/>
            </a:pPr>
            <a:r>
              <a:rPr lang="cs-CZ" sz="3600" b="1" dirty="0" smtClean="0"/>
              <a:t>Jehličnatý strom</a:t>
            </a:r>
          </a:p>
          <a:p>
            <a:pPr marL="285750" indent="-285750">
              <a:buFontTx/>
              <a:buChar char="-"/>
            </a:pPr>
            <a:endParaRPr lang="cs-CZ" sz="3600" b="1" dirty="0"/>
          </a:p>
          <a:p>
            <a:pPr marL="285750" indent="-285750">
              <a:buFontTx/>
              <a:buChar char="-"/>
            </a:pPr>
            <a:r>
              <a:rPr lang="cs-CZ" sz="3600" b="1" dirty="0" smtClean="0"/>
              <a:t>Vytrvalý</a:t>
            </a:r>
          </a:p>
          <a:p>
            <a:pPr marL="285750" indent="-285750">
              <a:buFontTx/>
              <a:buChar char="-"/>
            </a:pPr>
            <a:endParaRPr lang="cs-CZ" sz="3600" b="1" dirty="0"/>
          </a:p>
          <a:p>
            <a:pPr marL="285750" indent="-285750">
              <a:buFontTx/>
              <a:buChar char="-"/>
            </a:pPr>
            <a:r>
              <a:rPr lang="cs-CZ" sz="3600" b="1" dirty="0" smtClean="0"/>
              <a:t>Kvetoucí</a:t>
            </a:r>
          </a:p>
          <a:p>
            <a:pPr marL="285750" indent="-285750">
              <a:buFontTx/>
              <a:buChar char="-"/>
            </a:pPr>
            <a:endParaRPr lang="cs-CZ" sz="3600" b="1" dirty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8513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836712"/>
            <a:ext cx="813690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/>
              <a:t>Stavba těla</a:t>
            </a:r>
            <a:r>
              <a:rPr lang="cs-CZ" sz="2800" b="1" u="sng" dirty="0" smtClean="0"/>
              <a:t>:</a:t>
            </a:r>
          </a:p>
          <a:p>
            <a:endParaRPr lang="cs-CZ" sz="2800" dirty="0" smtClean="0"/>
          </a:p>
          <a:p>
            <a:r>
              <a:rPr lang="cs-CZ" sz="2800" dirty="0" smtClean="0"/>
              <a:t>a)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kořen</a:t>
            </a:r>
            <a:r>
              <a:rPr lang="cs-CZ" sz="2800" b="1" dirty="0" smtClean="0"/>
              <a:t> </a:t>
            </a:r>
            <a:r>
              <a:rPr lang="cs-CZ" sz="2800" dirty="0"/>
              <a:t>- je </a:t>
            </a:r>
            <a:r>
              <a:rPr lang="cs-CZ" sz="2800" dirty="0" smtClean="0"/>
              <a:t>dlouhý a </a:t>
            </a:r>
            <a:r>
              <a:rPr lang="cs-CZ" sz="2800" dirty="0"/>
              <a:t>pevný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    Vítr </a:t>
            </a:r>
            <a:r>
              <a:rPr lang="cs-CZ" sz="2800" dirty="0"/>
              <a:t>ji nevyvrátí, spíš se zlomí kmen. </a:t>
            </a:r>
            <a:r>
              <a:rPr lang="cs-CZ" sz="2800" dirty="0" smtClean="0"/>
              <a:t>   </a:t>
            </a:r>
          </a:p>
          <a:p>
            <a:r>
              <a:rPr lang="cs-CZ" sz="2800" dirty="0" smtClean="0"/>
              <a:t>    Může růst na </a:t>
            </a:r>
            <a:r>
              <a:rPr lang="cs-CZ" sz="2800" dirty="0"/>
              <a:t>suchých písčitých půdách nebo </a:t>
            </a:r>
          </a:p>
          <a:p>
            <a:r>
              <a:rPr lang="cs-CZ" sz="2800" dirty="0" smtClean="0"/>
              <a:t>    na skalnatých místech.</a:t>
            </a:r>
            <a:endParaRPr lang="cs-CZ" sz="2800" dirty="0"/>
          </a:p>
          <a:p>
            <a:r>
              <a:rPr lang="cs-CZ" sz="2800" dirty="0" smtClean="0"/>
              <a:t>b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) </a:t>
            </a:r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kmen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/>
              <a:t>– v dolní části má šedohnědou kůru,  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horní část </a:t>
            </a:r>
            <a:r>
              <a:rPr lang="cs-CZ" sz="2800" dirty="0"/>
              <a:t>a větve mají </a:t>
            </a:r>
            <a:r>
              <a:rPr lang="cs-CZ" sz="2800" dirty="0" smtClean="0"/>
              <a:t>kůru rezavě </a:t>
            </a:r>
            <a:r>
              <a:rPr lang="cs-CZ" sz="2800" dirty="0"/>
              <a:t>hnědou</a:t>
            </a:r>
            <a:r>
              <a:rPr lang="cs-CZ" sz="2800" dirty="0" smtClean="0"/>
              <a:t>.</a:t>
            </a:r>
            <a:endParaRPr lang="cs-CZ" sz="2800" dirty="0"/>
          </a:p>
          <a:p>
            <a:r>
              <a:rPr lang="cs-CZ" sz="2800" dirty="0" smtClean="0"/>
              <a:t>c</a:t>
            </a:r>
            <a:r>
              <a:rPr lang="cs-CZ" sz="2800" dirty="0"/>
              <a:t>) </a:t>
            </a:r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větve</a:t>
            </a:r>
            <a:r>
              <a:rPr lang="cs-CZ" sz="2800" dirty="0"/>
              <a:t> – tvoří nepravidelnou korunu</a:t>
            </a:r>
          </a:p>
          <a:p>
            <a:r>
              <a:rPr lang="cs-CZ" sz="2800" dirty="0"/>
              <a:t>d) </a:t>
            </a:r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jehlice</a:t>
            </a:r>
            <a:r>
              <a:rPr lang="cs-CZ" sz="2800" dirty="0"/>
              <a:t> – rostou ve svazcích po dvou</a:t>
            </a:r>
          </a:p>
          <a:p>
            <a:r>
              <a:rPr lang="cs-CZ" sz="2800" dirty="0"/>
              <a:t>e) </a:t>
            </a:r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šišky</a:t>
            </a:r>
            <a:r>
              <a:rPr lang="cs-CZ" sz="2800" dirty="0"/>
              <a:t> – jsou tvrdé, krátké, mají křídlatá semena</a:t>
            </a:r>
            <a:endParaRPr lang="cs-CZ" sz="2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161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340768"/>
            <a:ext cx="7122368" cy="516175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475604" y="260648"/>
            <a:ext cx="2258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Borovice lesní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6196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1556792"/>
            <a:ext cx="6075040" cy="464629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131840" y="476672"/>
            <a:ext cx="22429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Šišky a jehlice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7099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268760"/>
            <a:ext cx="68407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 smtClean="0"/>
              <a:t>Význam</a:t>
            </a:r>
            <a:r>
              <a:rPr lang="cs-CZ" sz="3200" b="1" u="sng" dirty="0"/>
              <a:t>:</a:t>
            </a:r>
          </a:p>
          <a:p>
            <a:r>
              <a:rPr lang="cs-CZ" sz="3200" b="1" dirty="0"/>
              <a:t>a) výroba nábytku</a:t>
            </a:r>
          </a:p>
          <a:p>
            <a:r>
              <a:rPr lang="cs-CZ" sz="3200" b="1" dirty="0"/>
              <a:t>b) k </a:t>
            </a:r>
            <a:r>
              <a:rPr lang="cs-CZ" sz="3200" b="1" dirty="0" smtClean="0"/>
              <a:t>topení</a:t>
            </a:r>
          </a:p>
          <a:p>
            <a:endParaRPr lang="cs-CZ" sz="3200" b="1" dirty="0"/>
          </a:p>
          <a:p>
            <a:r>
              <a:rPr lang="cs-CZ" sz="3200" b="1" u="sng" dirty="0" smtClean="0"/>
              <a:t>Výskyt</a:t>
            </a:r>
            <a:r>
              <a:rPr lang="cs-CZ" sz="3200" b="1" dirty="0" smtClean="0"/>
              <a:t> :</a:t>
            </a:r>
          </a:p>
          <a:p>
            <a:pPr marL="457200" indent="-457200">
              <a:buFontTx/>
              <a:buChar char="-"/>
            </a:pPr>
            <a:r>
              <a:rPr lang="cs-CZ" sz="3200" b="1" dirty="0" smtClean="0"/>
              <a:t>v</a:t>
            </a:r>
            <a:r>
              <a:rPr lang="cs-CZ" sz="3200" b="1" dirty="0"/>
              <a:t> lesích. </a:t>
            </a:r>
            <a:endParaRPr lang="cs-CZ" sz="3200" b="1" dirty="0" smtClean="0"/>
          </a:p>
          <a:p>
            <a:pPr marL="457200" indent="-457200">
              <a:buFontTx/>
              <a:buChar char="-"/>
            </a:pPr>
            <a:r>
              <a:rPr lang="cs-CZ" sz="3200" b="1" dirty="0" smtClean="0"/>
              <a:t>Lesy</a:t>
            </a:r>
            <a:r>
              <a:rPr lang="cs-CZ" sz="3200" b="1" dirty="0"/>
              <a:t>, kde rostou jen borovice =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bory</a:t>
            </a:r>
            <a:r>
              <a:rPr lang="cs-CZ" sz="32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015278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340768"/>
            <a:ext cx="53823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http://www.vanocni-stromky-rezane.cz/common/images/photogallery/9/19.jpg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07881" y="692696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20349" y="2348880"/>
            <a:ext cx="7686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http://www.lesopark.pribram.eu/images/lanovka/velke/borovice-lesni.jpg</a:t>
            </a:r>
          </a:p>
        </p:txBody>
      </p:sp>
    </p:spTree>
    <p:extLst>
      <p:ext uri="{BB962C8B-B14F-4D97-AF65-F5344CB8AC3E}">
        <p14:creationId xmlns:p14="http://schemas.microsoft.com/office/powerpoint/2010/main" xmlns="" val="12337696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</TotalTime>
  <Words>142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Suzz</cp:lastModifiedBy>
  <cp:revision>9</cp:revision>
  <dcterms:created xsi:type="dcterms:W3CDTF">2013-09-08T11:38:51Z</dcterms:created>
  <dcterms:modified xsi:type="dcterms:W3CDTF">2014-11-30T09:18:01Z</dcterms:modified>
</cp:coreProperties>
</file>