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1082" y="1"/>
            <a:ext cx="3969327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979712" y="1415766"/>
          <a:ext cx="5174672" cy="5242648"/>
        </p:xfrm>
        <a:graphic>
          <a:graphicData uri="http://schemas.openxmlformats.org/drawingml/2006/table">
            <a:tbl>
              <a:tblPr/>
              <a:tblGrid>
                <a:gridCol w="1914171"/>
                <a:gridCol w="3260501"/>
              </a:tblGrid>
              <a:tr h="3296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719" marR="35719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Jedinec a druh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719" marR="35719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96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719" marR="35719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Výuka nové látky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719" marR="35719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96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719" marR="35719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719" marR="35719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128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719" marR="35719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Žák chápe pojem jedinec a druh, jméno rodové a druhové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719" marR="35719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128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719" marR="35719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719" marR="35719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96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719" marR="35719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Jedinec, druh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719" marR="35719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96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719" marR="35719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Člověk a jeho svět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719" marR="35719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128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719" marR="35719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719" marR="35719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96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719" marR="35719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719" marR="35719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96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719" marR="35719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719" marR="35719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96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719" marR="35719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10.9.2014</a:t>
                      </a:r>
                      <a:endParaRPr lang="cs-CZ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35719" marR="35719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96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719" marR="35719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719" marR="35719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96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719" marR="35719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Přírodověda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719" marR="35719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764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719" marR="35719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719" marR="35719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1901537" y="1044529"/>
            <a:ext cx="286661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00585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19746" y="512618"/>
            <a:ext cx="525015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Jedinec a druh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5800" y="2161309"/>
            <a:ext cx="8076698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Jedinec</a:t>
            </a:r>
            <a:r>
              <a:rPr lang="cs-CZ" sz="3200" dirty="0" smtClean="0"/>
              <a:t> je každý živý organismus.</a:t>
            </a:r>
          </a:p>
          <a:p>
            <a:endParaRPr lang="cs-CZ" sz="3200" dirty="0" smtClean="0"/>
          </a:p>
          <a:p>
            <a:r>
              <a:rPr lang="cs-CZ" sz="3200" b="1" dirty="0" smtClean="0">
                <a:solidFill>
                  <a:srgbClr val="FF0000"/>
                </a:solidFill>
              </a:rPr>
              <a:t>Druh</a:t>
            </a:r>
            <a:r>
              <a:rPr lang="cs-CZ" sz="3200" dirty="0" smtClean="0"/>
              <a:t> tvoří jedinci.</a:t>
            </a:r>
          </a:p>
          <a:p>
            <a:endParaRPr lang="cs-CZ" sz="3200" dirty="0" smtClean="0"/>
          </a:p>
          <a:p>
            <a:r>
              <a:rPr lang="cs-CZ" sz="3200" u="sng" dirty="0" smtClean="0"/>
              <a:t>Tito jedinci mají </a:t>
            </a:r>
            <a:r>
              <a:rPr lang="cs-CZ" sz="3200" dirty="0" smtClean="0"/>
              <a:t>- stejnou základní stavbu těla</a:t>
            </a:r>
          </a:p>
          <a:p>
            <a:r>
              <a:rPr lang="cs-CZ" sz="3200" dirty="0" smtClean="0"/>
              <a:t>                              - stejný způsob života</a:t>
            </a:r>
          </a:p>
          <a:p>
            <a:r>
              <a:rPr lang="cs-CZ" sz="3200" dirty="0" smtClean="0"/>
              <a:t>                              - mohou se spolu rozmnožovat</a:t>
            </a:r>
            <a:endParaRPr lang="cs-CZ" sz="3200" dirty="0"/>
          </a:p>
        </p:txBody>
      </p:sp>
    </p:spTree>
    <p:extLst>
      <p:ext uri="{BB962C8B-B14F-4D97-AF65-F5344CB8AC3E}">
        <p14:creationId xmlns="" xmlns:p14="http://schemas.microsoft.com/office/powerpoint/2010/main" val="28876906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8118" y="1298863"/>
            <a:ext cx="2044628" cy="2441864"/>
          </a:xfrm>
          <a:prstGeom prst="rect">
            <a:avLst/>
          </a:prstGeom>
          <a:noFill/>
        </p:spPr>
      </p:pic>
      <p:pic>
        <p:nvPicPr>
          <p:cNvPr id="2056" name="Picture 8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80763" y="3449782"/>
            <a:ext cx="1784855" cy="2576945"/>
          </a:xfrm>
          <a:prstGeom prst="rect">
            <a:avLst/>
          </a:prstGeom>
          <a:noFill/>
        </p:spPr>
      </p:pic>
      <p:pic>
        <p:nvPicPr>
          <p:cNvPr id="2058" name="Picture 10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827" y="997527"/>
            <a:ext cx="1805636" cy="236912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859974" y="886691"/>
            <a:ext cx="864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jedinec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247873" y="3244334"/>
            <a:ext cx="8643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jedinec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024718" y="902916"/>
            <a:ext cx="8643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jedinec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09554" y="263236"/>
            <a:ext cx="14558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DRUH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592362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8246" y="637310"/>
            <a:ext cx="760830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Jméno rodové a jméno druhové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09255" y="1634837"/>
            <a:ext cx="2290307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002060"/>
                </a:solidFill>
              </a:rPr>
              <a:t>Jméno rodové</a:t>
            </a:r>
          </a:p>
          <a:p>
            <a:endParaRPr lang="cs-CZ" sz="2800" dirty="0" smtClean="0">
              <a:solidFill>
                <a:srgbClr val="002060"/>
              </a:solidFill>
            </a:endParaRPr>
          </a:p>
          <a:p>
            <a:r>
              <a:rPr lang="cs-CZ" sz="2800" dirty="0" smtClean="0">
                <a:solidFill>
                  <a:srgbClr val="002060"/>
                </a:solidFill>
              </a:rPr>
              <a:t>Muchomůrka</a:t>
            </a:r>
          </a:p>
          <a:p>
            <a:endParaRPr lang="cs-CZ" sz="2800" dirty="0" smtClean="0">
              <a:solidFill>
                <a:srgbClr val="002060"/>
              </a:solidFill>
            </a:endParaRPr>
          </a:p>
          <a:p>
            <a:r>
              <a:rPr lang="cs-CZ" sz="2800" dirty="0" smtClean="0">
                <a:solidFill>
                  <a:srgbClr val="002060"/>
                </a:solidFill>
              </a:rPr>
              <a:t>Muchomůrka</a:t>
            </a:r>
          </a:p>
          <a:p>
            <a:endParaRPr lang="cs-CZ" sz="2800" dirty="0" smtClean="0">
              <a:solidFill>
                <a:srgbClr val="002060"/>
              </a:solidFill>
            </a:endParaRPr>
          </a:p>
          <a:p>
            <a:r>
              <a:rPr lang="cs-CZ" sz="2800" dirty="0" smtClean="0">
                <a:solidFill>
                  <a:srgbClr val="002060"/>
                </a:solidFill>
              </a:rPr>
              <a:t>Muchomůrka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31874" y="1648691"/>
            <a:ext cx="2487027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00B050"/>
                </a:solidFill>
              </a:rPr>
              <a:t>Jméno druhové</a:t>
            </a:r>
          </a:p>
          <a:p>
            <a:endParaRPr lang="cs-CZ" sz="2800" dirty="0" smtClean="0">
              <a:solidFill>
                <a:srgbClr val="00B050"/>
              </a:solidFill>
            </a:endParaRPr>
          </a:p>
          <a:p>
            <a:r>
              <a:rPr lang="cs-CZ" sz="2800" dirty="0" smtClean="0">
                <a:solidFill>
                  <a:srgbClr val="00B050"/>
                </a:solidFill>
              </a:rPr>
              <a:t>Červená</a:t>
            </a:r>
          </a:p>
          <a:p>
            <a:endParaRPr lang="cs-CZ" sz="2800" dirty="0" smtClean="0">
              <a:solidFill>
                <a:srgbClr val="00B050"/>
              </a:solidFill>
            </a:endParaRPr>
          </a:p>
          <a:p>
            <a:r>
              <a:rPr lang="cs-CZ" sz="2800" dirty="0" smtClean="0">
                <a:solidFill>
                  <a:srgbClr val="00B050"/>
                </a:solidFill>
              </a:rPr>
              <a:t>Zelená</a:t>
            </a:r>
          </a:p>
          <a:p>
            <a:endParaRPr lang="cs-CZ" sz="2800" dirty="0" smtClean="0">
              <a:solidFill>
                <a:srgbClr val="00B050"/>
              </a:solidFill>
            </a:endParaRPr>
          </a:p>
          <a:p>
            <a:r>
              <a:rPr lang="cs-CZ" sz="2800" dirty="0" smtClean="0">
                <a:solidFill>
                  <a:srgbClr val="00B050"/>
                </a:solidFill>
              </a:rPr>
              <a:t>Tygrovaná</a:t>
            </a:r>
            <a:endParaRPr lang="cs-CZ" sz="2800" dirty="0">
              <a:solidFill>
                <a:srgbClr val="00B050"/>
              </a:solidFill>
            </a:endParaRPr>
          </a:p>
        </p:txBody>
      </p:sp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87436" y="3754583"/>
            <a:ext cx="1787237" cy="272588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975193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9710" y="415636"/>
            <a:ext cx="837197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Jméno rodové a druhové je podobné, jako u lidí jméno 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                                                             </a:t>
            </a:r>
            <a:r>
              <a:rPr lang="cs-CZ" sz="2800" b="1" dirty="0" smtClean="0">
                <a:solidFill>
                  <a:srgbClr val="FF0000"/>
                </a:solidFill>
              </a:rPr>
              <a:t>a </a:t>
            </a:r>
            <a:r>
              <a:rPr lang="cs-CZ" sz="2800" b="1" dirty="0" smtClean="0">
                <a:solidFill>
                  <a:srgbClr val="FF0000"/>
                </a:solidFill>
              </a:rPr>
              <a:t>příjmení.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27363" y="1773382"/>
            <a:ext cx="2593274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Jakub Novák</a:t>
            </a:r>
          </a:p>
          <a:p>
            <a:endParaRPr lang="cs-CZ" sz="2800" b="1" dirty="0" smtClean="0">
              <a:solidFill>
                <a:srgbClr val="0070C0"/>
              </a:solidFill>
            </a:endParaRPr>
          </a:p>
          <a:p>
            <a:endParaRPr lang="cs-CZ" sz="2800" b="1" dirty="0" smtClean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Jakub Petrželka</a:t>
            </a:r>
          </a:p>
          <a:p>
            <a:endParaRPr lang="cs-CZ" sz="2800" b="1" dirty="0" smtClean="0">
              <a:solidFill>
                <a:srgbClr val="0070C0"/>
              </a:solidFill>
            </a:endParaRPr>
          </a:p>
          <a:p>
            <a:endParaRPr lang="cs-CZ" sz="2800" b="1" dirty="0" smtClean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Jakub Holubička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00200" y="5805056"/>
            <a:ext cx="20627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 každý je jiný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Veselý obličej 4"/>
          <p:cNvSpPr/>
          <p:nvPr/>
        </p:nvSpPr>
        <p:spPr>
          <a:xfrm>
            <a:off x="3449781" y="5611091"/>
            <a:ext cx="571500" cy="706582"/>
          </a:xfrm>
          <a:prstGeom prst="smileyFac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18434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88481" y="1188027"/>
            <a:ext cx="1371600" cy="1828800"/>
          </a:xfrm>
          <a:prstGeom prst="rect">
            <a:avLst/>
          </a:prstGeom>
          <a:noFill/>
        </p:spPr>
      </p:pic>
      <p:pic>
        <p:nvPicPr>
          <p:cNvPr id="18436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56373" y="2157845"/>
            <a:ext cx="1371600" cy="1828800"/>
          </a:xfrm>
          <a:prstGeom prst="rect">
            <a:avLst/>
          </a:prstGeom>
          <a:noFill/>
        </p:spPr>
      </p:pic>
      <p:pic>
        <p:nvPicPr>
          <p:cNvPr id="18438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35390" y="3335482"/>
            <a:ext cx="1371600" cy="1828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7200" y="625917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 smtClean="0"/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158</Words>
  <Application>Microsoft Office PowerPoint</Application>
  <PresentationFormat>Předvádění na obrazovce (4:3)</PresentationFormat>
  <Paragraphs>69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Suzz</dc:creator>
  <cp:lastModifiedBy>Dum</cp:lastModifiedBy>
  <cp:revision>3</cp:revision>
  <dcterms:created xsi:type="dcterms:W3CDTF">2013-10-30T15:15:05Z</dcterms:created>
  <dcterms:modified xsi:type="dcterms:W3CDTF">2014-11-30T11:08:12Z</dcterms:modified>
</cp:coreProperties>
</file>