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6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0"/>
            <a:ext cx="4006011" cy="93610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60197019"/>
              </p:ext>
            </p:extLst>
          </p:nvPr>
        </p:nvGraphicFramePr>
        <p:xfrm>
          <a:off x="2084373" y="1595812"/>
          <a:ext cx="5760640" cy="5145556"/>
        </p:xfrm>
        <a:graphic>
          <a:graphicData uri="http://schemas.openxmlformats.org/drawingml/2006/table">
            <a:tbl>
              <a:tblPr/>
              <a:tblGrid>
                <a:gridCol w="2116364"/>
                <a:gridCol w="3644276"/>
              </a:tblGrid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Naše vlast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028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Základní údaje o ČR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zná sousední státy ČR, základní informace o ČR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028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Prezident, Praha, vlajka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3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Ověřeno </a:t>
                      </a:r>
                      <a:r>
                        <a:rPr lang="cs-CZ" sz="1400" b="1" dirty="0" smtClean="0">
                          <a:effectLst/>
                          <a:latin typeface="Times New Roman, serif"/>
                        </a:rPr>
                        <a:t>dne</a:t>
                      </a:r>
                      <a:r>
                        <a:rPr lang="cs-CZ" sz="1400" b="1" baseline="0" dirty="0" smtClean="0">
                          <a:effectLst/>
                          <a:latin typeface="Times New Roman, serif"/>
                        </a:rPr>
                        <a:t>           </a:t>
                      </a:r>
                      <a:r>
                        <a:rPr lang="cs-CZ" sz="1400" b="0" baseline="0" dirty="0" smtClean="0">
                          <a:effectLst/>
                          <a:latin typeface="Times New Roman, serif"/>
                        </a:rPr>
                        <a:t>19.11.2014   </a:t>
                      </a:r>
                      <a:r>
                        <a:rPr lang="cs-CZ" sz="1400" b="1" baseline="0" dirty="0" smtClean="0">
                          <a:effectLst/>
                          <a:latin typeface="Times New Roman, serif"/>
                        </a:rPr>
                        <a:t>       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Třída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3. ročník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Prvouka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8191" marR="18191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1907704" y="1268760"/>
            <a:ext cx="3096344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VZDĚLÁVACÍ MATERIÁL kód: </a:t>
            </a:r>
            <a:endParaRPr kumimoji="0" lang="cs-CZ" alt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260648"/>
            <a:ext cx="25699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Naše vlast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28800"/>
            <a:ext cx="643721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Naše vlast se nazývá </a:t>
            </a:r>
            <a:r>
              <a:rPr lang="cs-CZ" sz="3200" b="1" dirty="0" smtClean="0">
                <a:solidFill>
                  <a:srgbClr val="FF0000"/>
                </a:solidFill>
              </a:rPr>
              <a:t>Česká republika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Leží ve středu Evropy.</a:t>
            </a:r>
          </a:p>
          <a:p>
            <a:endParaRPr lang="cs-CZ" sz="3200" dirty="0"/>
          </a:p>
          <a:p>
            <a:r>
              <a:rPr lang="cs-CZ" sz="3200" dirty="0" smtClean="0"/>
              <a:t>Hlavní město – </a:t>
            </a:r>
            <a:r>
              <a:rPr lang="cs-CZ" sz="3200" b="1" dirty="0" smtClean="0">
                <a:solidFill>
                  <a:srgbClr val="FF0000"/>
                </a:solidFill>
              </a:rPr>
              <a:t>Praha</a:t>
            </a:r>
          </a:p>
          <a:p>
            <a:endParaRPr lang="cs-CZ" sz="3200" dirty="0"/>
          </a:p>
          <a:p>
            <a:r>
              <a:rPr lang="cs-CZ" sz="3200" dirty="0" smtClean="0"/>
              <a:t>Prezident ČR – </a:t>
            </a:r>
            <a:r>
              <a:rPr lang="cs-CZ" sz="3200" b="1" dirty="0" smtClean="0">
                <a:solidFill>
                  <a:srgbClr val="FF0000"/>
                </a:solidFill>
              </a:rPr>
              <a:t>Miloš Zeman</a:t>
            </a:r>
          </a:p>
          <a:p>
            <a:endParaRPr lang="cs-CZ" sz="3200" dirty="0"/>
          </a:p>
          <a:p>
            <a:r>
              <a:rPr lang="cs-CZ" sz="3200" dirty="0" smtClean="0"/>
              <a:t>Sídlem prezidenta je Pražský hrad.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6891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vlast.cz/soubory/nahrane/uzem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60095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332656"/>
            <a:ext cx="3943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Historická území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16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4800" y="332656"/>
            <a:ext cx="4254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Státní symboly ČR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http://upload.wikimedia.org/wikipedia/commons/thumb/e/ed/Coat_of_arms_of_the_Czech_Republic.svg/640px-Coat_of_arms_of_the_Czech_Republic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30254"/>
            <a:ext cx="1800200" cy="229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2/20/Small_coat_of_arms_of_the_Czech_Republic.svg/640px-Small_coat_of_arms_of_the_Czech_Republic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0135" y="3193862"/>
            <a:ext cx="1099633" cy="159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c/cb/Flag_of_the_Czech_Republic.svg/900px-Flag_of_the_Czech_Republic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74270"/>
            <a:ext cx="2808312" cy="171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8251" y="1916832"/>
            <a:ext cx="7477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Státní znak – velký a malý                    Státní vlajka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0779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f/fc/Flag_of_the_president_of_the_Czech_Republic.svg/526px-Flag_of_the_president_of_the_Czech_Republic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73437"/>
            <a:ext cx="2592288" cy="30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b/bf/Seal_of_the_Czech_Republic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1944216" cy="197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1340768"/>
            <a:ext cx="6435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Vlajka prezidenta                      Státní pečeť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08317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a/ad/Skroup-Anthe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698477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50489" y="404664"/>
            <a:ext cx="48397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Státní hymna – Kde domov můj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7815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692696"/>
            <a:ext cx="5760639" cy="540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2690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brumlik.estranky.cz/img/original/500/stredni-evropa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80728"/>
            <a:ext cx="540060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116632"/>
            <a:ext cx="3575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Sousední státy ČR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013176"/>
            <a:ext cx="818320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1. Německo              </a:t>
            </a:r>
            <a:r>
              <a:rPr lang="cs-CZ" sz="2800" b="1" dirty="0" smtClean="0">
                <a:solidFill>
                  <a:srgbClr val="FF0000"/>
                </a:solidFill>
              </a:rPr>
              <a:t>2. Polsko             </a:t>
            </a:r>
            <a:r>
              <a:rPr lang="cs-CZ" sz="2800" b="1" dirty="0" smtClean="0">
                <a:solidFill>
                  <a:srgbClr val="00B0F0"/>
                </a:solidFill>
              </a:rPr>
              <a:t>3. Česká republika</a:t>
            </a:r>
          </a:p>
          <a:p>
            <a:pPr marL="342900" indent="-342900">
              <a:buAutoNum type="arabicPeriod"/>
            </a:pPr>
            <a:endParaRPr lang="cs-CZ" sz="2800" b="1" dirty="0"/>
          </a:p>
          <a:p>
            <a:r>
              <a:rPr lang="cs-CZ" sz="2800" b="1" dirty="0" smtClean="0">
                <a:solidFill>
                  <a:srgbClr val="7030A0"/>
                </a:solidFill>
              </a:rPr>
              <a:t>4. Rakousko              </a:t>
            </a:r>
            <a:r>
              <a:rPr lang="cs-CZ" sz="2800" b="1" dirty="0" smtClean="0">
                <a:solidFill>
                  <a:srgbClr val="00B050"/>
                </a:solidFill>
              </a:rPr>
              <a:t>5. Slovensko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170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36712"/>
            <a:ext cx="42062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http://vlast.cz/soubory/nahrane/uzemi.jpg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8283" y="1412776"/>
            <a:ext cx="7758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http://upload.wikimedia.org/wikipedia/commons/thumb/e/ed/Coat_of_arms_of_the_Czech_Republic.svg/640px-Coat_of_arms_of_the_Czech_Republic.svg.png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588283" y="2420888"/>
            <a:ext cx="808817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http://upload.wikimedia.org/wikipedia/commons/thumb/2/20/Small_coat_of_arms_of_the_Czech_Republic.svg/640px-Small_coat_of_arms_of_the_Czech_Republic.svg.png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4636" y="3645024"/>
            <a:ext cx="78422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http://upload.wikimedia.org/wikipedia/commons/thumb/c/cb/Flag_of_the_Czech_Republic.svg/900px-Flag_of_the_Czech_Republic.svg.png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8283" y="4725144"/>
            <a:ext cx="73381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http://upload.wikimedia.org/wikipedia/commons/thumb/f/fc/Flag_of_the_president_of_the_Czech_Republic.svg/526px-Flag_of_the_president_of_the_Czech_Republic.svg.png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6333" y="218257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87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http://upload.wikimedia.org/wikipedia/commons/b/bf/Seal_of_the_Czech_Republic.png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http://upload.wikimedia.org/wikipedia/commons/a/ad/Skroup-Anthem.jpg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2348880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http://www.brumlik.estranky.cz/img/original/500/stredni-evropaa.jpg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2540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179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12</cp:revision>
  <dcterms:created xsi:type="dcterms:W3CDTF">2013-08-12T14:43:25Z</dcterms:created>
  <dcterms:modified xsi:type="dcterms:W3CDTF">2014-11-30T08:55:03Z</dcterms:modified>
</cp:coreProperties>
</file>