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61" r:id="rId4"/>
    <p:sldId id="262" r:id="rId5"/>
    <p:sldId id="263" r:id="rId6"/>
    <p:sldId id="264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79713" y="0"/>
            <a:ext cx="4608512" cy="888867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1979712" y="1052736"/>
            <a:ext cx="342920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latin typeface="Times New Roman, serif"/>
              </a:rPr>
              <a:t>VZDĚLÁVACÍ MATERIÁL kód:</a:t>
            </a:r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117261493"/>
              </p:ext>
            </p:extLst>
          </p:nvPr>
        </p:nvGraphicFramePr>
        <p:xfrm>
          <a:off x="1907704" y="1556792"/>
          <a:ext cx="6704242" cy="4892785"/>
        </p:xfrm>
        <a:graphic>
          <a:graphicData uri="http://schemas.openxmlformats.org/drawingml/2006/table">
            <a:tbl>
              <a:tblPr/>
              <a:tblGrid>
                <a:gridCol w="2477399"/>
                <a:gridCol w="4226843"/>
              </a:tblGrid>
              <a:tr h="0">
                <a:tc>
                  <a:txBody>
                    <a:bodyPr/>
                    <a:lstStyle/>
                    <a:p>
                      <a:pPr rtl="0"/>
                      <a:r>
                        <a:rPr lang="cs-CZ" sz="1400" b="1" dirty="0">
                          <a:effectLst/>
                          <a:latin typeface="Times New Roman, serif"/>
                        </a:rPr>
                        <a:t>Název</a:t>
                      </a:r>
                      <a:endParaRPr lang="cs-CZ" sz="1400" dirty="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Přírodniny a lidské výrobky</a:t>
                      </a:r>
                      <a:endParaRPr lang="cs-CZ" sz="14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567566">
                <a:tc>
                  <a:txBody>
                    <a:bodyPr/>
                    <a:lstStyle/>
                    <a:p>
                      <a:pPr rtl="0"/>
                      <a:r>
                        <a:rPr lang="cs-CZ" sz="1400" b="1" dirty="0">
                          <a:effectLst/>
                          <a:latin typeface="Times New Roman, serif"/>
                        </a:rPr>
                        <a:t>Anotace</a:t>
                      </a:r>
                      <a:endParaRPr lang="cs-CZ" sz="1400" dirty="0">
                        <a:effectLst/>
                      </a:endParaRPr>
                    </a:p>
                    <a:p>
                      <a:pPr rtl="0"/>
                      <a:r>
                        <a:rPr lang="cs-CZ" sz="1400" dirty="0">
                          <a:effectLst/>
                        </a:rPr>
                        <a:t/>
                      </a:r>
                      <a:br>
                        <a:rPr lang="cs-CZ" sz="1400" dirty="0">
                          <a:effectLst/>
                        </a:rPr>
                      </a:br>
                      <a:endParaRPr lang="cs-CZ" sz="1400" dirty="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Nová látka</a:t>
                      </a:r>
                      <a:endParaRPr lang="cs-CZ" sz="14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189189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Autor</a:t>
                      </a:r>
                      <a:endParaRPr lang="cs-CZ" sz="14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Mgr. Zuzana Šmerdová</a:t>
                      </a:r>
                      <a:endParaRPr lang="cs-CZ" sz="14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378377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Očekávaný výstup</a:t>
                      </a:r>
                      <a:endParaRPr lang="cs-CZ" sz="14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 dirty="0">
                          <a:effectLst/>
                          <a:latin typeface="Times New Roman, serif"/>
                        </a:rPr>
                        <a:t>Žák pozná živé a neživé přírodnin, výrobky</a:t>
                      </a:r>
                      <a:endParaRPr lang="cs-CZ" sz="1400" dirty="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567566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Speciální vzdělávací potřeby</a:t>
                      </a:r>
                      <a:endParaRPr lang="cs-CZ" sz="14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Ne</a:t>
                      </a:r>
                      <a:endParaRPr lang="cs-CZ" sz="14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378377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Klíčová slova, pojmy</a:t>
                      </a:r>
                      <a:endParaRPr lang="cs-CZ" sz="14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 dirty="0" smtClean="0">
                          <a:effectLst/>
                          <a:latin typeface="Times New Roman, serif"/>
                        </a:rPr>
                        <a:t>Přírodnina, surovina, výrobek</a:t>
                      </a:r>
                      <a:endParaRPr lang="cs-CZ" sz="1400" dirty="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189189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Vzdělávací oblast</a:t>
                      </a:r>
                      <a:endParaRPr lang="cs-CZ" sz="14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Člověk a jeho svět</a:t>
                      </a:r>
                      <a:endParaRPr lang="cs-CZ" sz="14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378377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Druh učebního materiálu</a:t>
                      </a:r>
                      <a:endParaRPr lang="cs-CZ" sz="14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DUM</a:t>
                      </a:r>
                      <a:endParaRPr lang="cs-CZ" sz="14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189189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Cílová skupina</a:t>
                      </a:r>
                      <a:endParaRPr lang="cs-CZ" sz="14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Žáci</a:t>
                      </a:r>
                      <a:endParaRPr lang="cs-CZ" sz="14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378377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Stupeň a typ vzdělávání</a:t>
                      </a:r>
                      <a:endParaRPr lang="cs-CZ" sz="14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 dirty="0">
                          <a:effectLst/>
                          <a:latin typeface="Times New Roman, serif"/>
                        </a:rPr>
                        <a:t>I. stupeň, základní vzdělávání</a:t>
                      </a:r>
                      <a:endParaRPr lang="cs-CZ" sz="1400" dirty="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378377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Ověřeno dne</a:t>
                      </a:r>
                      <a:endParaRPr lang="cs-CZ" sz="14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 dirty="0" smtClean="0">
                          <a:effectLst/>
                        </a:rPr>
                        <a:t>6.12.2013</a:t>
                      </a:r>
                      <a:r>
                        <a:rPr lang="cs-CZ" sz="1600" dirty="0">
                          <a:effectLst/>
                        </a:rPr>
                        <a:t/>
                      </a:r>
                      <a:br>
                        <a:rPr lang="cs-CZ" sz="1600" dirty="0">
                          <a:effectLst/>
                        </a:rPr>
                      </a:br>
                      <a:endParaRPr lang="cs-CZ" sz="1600" dirty="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189189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Třída</a:t>
                      </a:r>
                      <a:endParaRPr lang="cs-CZ" sz="14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3. ročník</a:t>
                      </a:r>
                      <a:endParaRPr lang="cs-CZ" sz="14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403791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Předmět</a:t>
                      </a:r>
                      <a:endParaRPr lang="cs-CZ" sz="14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Prvouka</a:t>
                      </a:r>
                      <a:endParaRPr lang="cs-CZ" sz="14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189189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Učitel</a:t>
                      </a:r>
                      <a:endParaRPr lang="cs-CZ" sz="14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 dirty="0">
                          <a:effectLst/>
                          <a:latin typeface="Times New Roman, serif"/>
                        </a:rPr>
                        <a:t>Mgr. Zuzana Šmerdová</a:t>
                      </a:r>
                      <a:endParaRPr lang="cs-CZ" sz="1400" dirty="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908720"/>
            <a:ext cx="9365962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Svět kolem nás je tvořen :</a:t>
            </a:r>
          </a:p>
          <a:p>
            <a:endParaRPr lang="cs-CZ" sz="4800" b="1" dirty="0">
              <a:solidFill>
                <a:srgbClr val="0070C0"/>
              </a:solidFill>
            </a:endParaRPr>
          </a:p>
          <a:p>
            <a:pPr marL="342900" indent="-342900">
              <a:buAutoNum type="arabicPeriod"/>
            </a:pPr>
            <a:r>
              <a:rPr lang="cs-CZ" sz="4800" b="1" dirty="0" smtClean="0">
                <a:solidFill>
                  <a:srgbClr val="0070C0"/>
                </a:solidFill>
              </a:rPr>
              <a:t>Přírodninami – části přírody</a:t>
            </a:r>
          </a:p>
          <a:p>
            <a:pPr marL="342900" indent="-342900">
              <a:buAutoNum type="arabicPeriod"/>
            </a:pPr>
            <a:endParaRPr lang="cs-CZ" sz="4800" b="1" dirty="0">
              <a:solidFill>
                <a:srgbClr val="FF0000"/>
              </a:solidFill>
            </a:endParaRPr>
          </a:p>
          <a:p>
            <a:pPr marL="342900" indent="-342900">
              <a:buAutoNum type="arabicPeriod"/>
            </a:pPr>
            <a:r>
              <a:rPr lang="cs-CZ" sz="4800" b="1" dirty="0" smtClean="0">
                <a:solidFill>
                  <a:srgbClr val="FF0000"/>
                </a:solidFill>
              </a:rPr>
              <a:t>Lidskými výrobky – vytvořil člověk</a:t>
            </a:r>
          </a:p>
        </p:txBody>
      </p:sp>
    </p:spTree>
    <p:extLst>
      <p:ext uri="{BB962C8B-B14F-4D97-AF65-F5344CB8AC3E}">
        <p14:creationId xmlns:p14="http://schemas.microsoft.com/office/powerpoint/2010/main" xmlns="" val="20540721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53436" y="395784"/>
            <a:ext cx="252229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F0"/>
                </a:solidFill>
              </a:rPr>
              <a:t> Přírodniny</a:t>
            </a:r>
            <a:endParaRPr lang="cs-CZ" sz="4000" b="1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5801" y="1487605"/>
            <a:ext cx="30510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1. Živé přírodniny : 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699297" y="1596788"/>
            <a:ext cx="1924245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Rostliny</a:t>
            </a:r>
          </a:p>
          <a:p>
            <a:endParaRPr lang="cs-CZ" sz="2800" b="1" dirty="0" smtClean="0"/>
          </a:p>
          <a:p>
            <a:endParaRPr lang="cs-CZ" sz="2800" b="1" dirty="0" smtClean="0"/>
          </a:p>
          <a:p>
            <a:endParaRPr lang="cs-CZ" sz="2800" b="1" dirty="0"/>
          </a:p>
          <a:p>
            <a:r>
              <a:rPr lang="cs-CZ" sz="2800" b="1" dirty="0" smtClean="0"/>
              <a:t>Živočichové</a:t>
            </a:r>
          </a:p>
          <a:p>
            <a:endParaRPr lang="cs-CZ" sz="2800" b="1" dirty="0" smtClean="0"/>
          </a:p>
          <a:p>
            <a:endParaRPr lang="cs-CZ" sz="2800" b="1" dirty="0"/>
          </a:p>
          <a:p>
            <a:endParaRPr lang="cs-CZ" sz="2800" b="1" dirty="0"/>
          </a:p>
          <a:p>
            <a:r>
              <a:rPr lang="cs-CZ" sz="2800" b="1" dirty="0" smtClean="0"/>
              <a:t>Houby</a:t>
            </a:r>
            <a:endParaRPr lang="cs-CZ" sz="2800" b="1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974307" y="1103670"/>
            <a:ext cx="1371600" cy="18288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663121" y="2394760"/>
            <a:ext cx="1371600" cy="18288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491317" y="4336841"/>
            <a:ext cx="1371600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98393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89663" y="300250"/>
            <a:ext cx="43092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Vlastnosti živých přírodnin :</a:t>
            </a:r>
            <a:endParaRPr lang="cs-CZ" sz="2800" b="1" dirty="0">
              <a:solidFill>
                <a:srgbClr val="00B0F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048985" y="2555544"/>
            <a:ext cx="2313296" cy="2412242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994827" y="1521531"/>
            <a:ext cx="2280817" cy="38164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 </a:t>
            </a:r>
            <a:r>
              <a:rPr lang="cs-CZ" sz="3200" dirty="0" smtClean="0"/>
              <a:t>        Potrava</a:t>
            </a:r>
          </a:p>
          <a:p>
            <a:endParaRPr lang="cs-CZ" sz="3200" dirty="0" smtClean="0"/>
          </a:p>
          <a:p>
            <a:endParaRPr lang="cs-CZ" sz="3200" dirty="0"/>
          </a:p>
          <a:p>
            <a:r>
              <a:rPr lang="cs-CZ" sz="3200" dirty="0" smtClean="0"/>
              <a:t>  Tekutiny</a:t>
            </a:r>
          </a:p>
          <a:p>
            <a:r>
              <a:rPr lang="cs-CZ" sz="3200" dirty="0" smtClean="0"/>
              <a:t> </a:t>
            </a:r>
          </a:p>
          <a:p>
            <a:endParaRPr lang="cs-CZ" sz="3200" dirty="0"/>
          </a:p>
          <a:p>
            <a:r>
              <a:rPr lang="cs-CZ" sz="3200" dirty="0" smtClean="0"/>
              <a:t>       Kyslík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821605" y="1514512"/>
            <a:ext cx="2955489" cy="38164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Pohyb</a:t>
            </a:r>
          </a:p>
          <a:p>
            <a:endParaRPr lang="cs-CZ" sz="3200" dirty="0" smtClean="0"/>
          </a:p>
          <a:p>
            <a:endParaRPr lang="cs-CZ" sz="3200" dirty="0"/>
          </a:p>
          <a:p>
            <a:r>
              <a:rPr lang="cs-CZ" sz="3200" dirty="0" smtClean="0"/>
              <a:t>    Rozmnožování</a:t>
            </a:r>
          </a:p>
          <a:p>
            <a:endParaRPr lang="cs-CZ" sz="3200" dirty="0" smtClean="0"/>
          </a:p>
          <a:p>
            <a:endParaRPr lang="cs-CZ" sz="3200" dirty="0"/>
          </a:p>
          <a:p>
            <a:r>
              <a:rPr lang="cs-CZ" sz="3200" dirty="0" smtClean="0"/>
              <a:t>            Růst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084055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36980" y="518616"/>
            <a:ext cx="4026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2. Neživé přírodniny</a:t>
            </a:r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889612" y="1514903"/>
            <a:ext cx="1884427" cy="49552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3200" b="1" dirty="0" smtClean="0"/>
              <a:t>Voda</a:t>
            </a:r>
          </a:p>
          <a:p>
            <a:pPr marL="342900" indent="-342900">
              <a:buAutoNum type="arabicPeriod"/>
            </a:pPr>
            <a:endParaRPr lang="cs-CZ" sz="3200" b="1" dirty="0"/>
          </a:p>
          <a:p>
            <a:pPr marL="342900" indent="-342900">
              <a:buAutoNum type="arabicPeriod"/>
            </a:pPr>
            <a:r>
              <a:rPr lang="cs-CZ" sz="3200" b="1" dirty="0" smtClean="0"/>
              <a:t>Vzduch</a:t>
            </a:r>
          </a:p>
          <a:p>
            <a:pPr marL="342900" indent="-342900">
              <a:buAutoNum type="arabicPeriod"/>
            </a:pPr>
            <a:endParaRPr lang="cs-CZ" sz="3200" b="1" dirty="0"/>
          </a:p>
          <a:p>
            <a:pPr marL="342900" indent="-342900">
              <a:buAutoNum type="arabicPeriod"/>
            </a:pPr>
            <a:r>
              <a:rPr lang="cs-CZ" sz="3200" b="1" dirty="0" smtClean="0"/>
              <a:t>Půda</a:t>
            </a:r>
          </a:p>
          <a:p>
            <a:pPr marL="342900" indent="-342900">
              <a:buAutoNum type="arabicPeriod"/>
            </a:pPr>
            <a:endParaRPr lang="cs-CZ" sz="3200" b="1" dirty="0"/>
          </a:p>
          <a:p>
            <a:pPr marL="342900" indent="-342900">
              <a:buAutoNum type="arabicPeriod"/>
            </a:pPr>
            <a:r>
              <a:rPr lang="cs-CZ" sz="3200" b="1" dirty="0" smtClean="0"/>
              <a:t>Horniny</a:t>
            </a:r>
          </a:p>
          <a:p>
            <a:pPr marL="342900" indent="-342900">
              <a:buAutoNum type="arabicPeriod"/>
            </a:pPr>
            <a:endParaRPr lang="cs-CZ" sz="3200" b="1" dirty="0"/>
          </a:p>
          <a:p>
            <a:pPr marL="342900" indent="-342900">
              <a:buAutoNum type="arabicPeriod"/>
            </a:pPr>
            <a:r>
              <a:rPr lang="cs-CZ" sz="3200" b="1" dirty="0" smtClean="0"/>
              <a:t>Nerosty</a:t>
            </a:r>
          </a:p>
          <a:p>
            <a:pPr marL="342900" indent="-342900">
              <a:buAutoNum type="arabicPeriod"/>
            </a:pPr>
            <a:endParaRPr lang="cs-CZ" sz="28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820770" y="1299950"/>
            <a:ext cx="1371600" cy="18288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709382" y="2552132"/>
            <a:ext cx="1662392" cy="246000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076666" y="4466230"/>
            <a:ext cx="1371600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02657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10938" y="395785"/>
            <a:ext cx="530831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 přírodnin získává člověk </a:t>
            </a:r>
            <a:r>
              <a:rPr lang="cs-CZ" sz="2800" b="1" dirty="0" smtClean="0">
                <a:solidFill>
                  <a:srgbClr val="FF0000"/>
                </a:solidFill>
              </a:rPr>
              <a:t>suroviny.</a:t>
            </a:r>
          </a:p>
          <a:p>
            <a:r>
              <a:rPr lang="cs-CZ" sz="2800" dirty="0" smtClean="0"/>
              <a:t>Ze surovin vyrábí </a:t>
            </a:r>
            <a:r>
              <a:rPr lang="cs-CZ" sz="2800" b="1" dirty="0" smtClean="0">
                <a:solidFill>
                  <a:srgbClr val="FF0000"/>
                </a:solidFill>
              </a:rPr>
              <a:t>výrobky</a:t>
            </a:r>
            <a:r>
              <a:rPr lang="cs-CZ" sz="2800" dirty="0" smtClean="0">
                <a:solidFill>
                  <a:srgbClr val="FF0000"/>
                </a:solidFill>
              </a:rPr>
              <a:t>.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88962" y="1906349"/>
            <a:ext cx="8198893" cy="61247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přírodnina                              </a:t>
            </a:r>
            <a:r>
              <a:rPr lang="cs-CZ" sz="2800" dirty="0" smtClean="0">
                <a:solidFill>
                  <a:srgbClr val="FF0000"/>
                </a:solidFill>
              </a:rPr>
              <a:t>surovina                       výrobek </a:t>
            </a:r>
          </a:p>
          <a:p>
            <a:endParaRPr lang="cs-CZ" sz="2800" dirty="0"/>
          </a:p>
          <a:p>
            <a:r>
              <a:rPr lang="cs-CZ" sz="2800" dirty="0"/>
              <a:t>strom (ž.)    </a:t>
            </a:r>
            <a:r>
              <a:rPr lang="cs-CZ" sz="2800" dirty="0" smtClean="0"/>
              <a:t>                             </a:t>
            </a:r>
            <a:r>
              <a:rPr lang="cs-CZ" sz="2800" dirty="0"/>
              <a:t>dřevo                           nábytek, papír, </a:t>
            </a:r>
            <a:r>
              <a:rPr lang="cs-CZ" sz="2800" dirty="0" smtClean="0"/>
              <a:t>tužky</a:t>
            </a:r>
          </a:p>
          <a:p>
            <a:endParaRPr lang="cs-CZ" sz="2800" dirty="0"/>
          </a:p>
          <a:p>
            <a:r>
              <a:rPr lang="cs-CZ" sz="2800" dirty="0"/>
              <a:t>kráva (</a:t>
            </a:r>
            <a:r>
              <a:rPr lang="cs-CZ" sz="2800" dirty="0" smtClean="0"/>
              <a:t>ž.)                                  </a:t>
            </a:r>
            <a:r>
              <a:rPr lang="cs-CZ" sz="2800" dirty="0"/>
              <a:t>maso, mléko               </a:t>
            </a:r>
            <a:r>
              <a:rPr lang="cs-CZ" sz="2800" dirty="0" smtClean="0"/>
              <a:t>salám</a:t>
            </a:r>
            <a:r>
              <a:rPr lang="cs-CZ" sz="2800" dirty="0"/>
              <a:t>, jogurt, </a:t>
            </a:r>
            <a:r>
              <a:rPr lang="cs-CZ" sz="2800" dirty="0" smtClean="0"/>
              <a:t>sýr</a:t>
            </a:r>
          </a:p>
          <a:p>
            <a:endParaRPr lang="cs-CZ" sz="2800" dirty="0"/>
          </a:p>
          <a:p>
            <a:r>
              <a:rPr lang="cs-CZ" sz="2800" dirty="0" smtClean="0"/>
              <a:t>hornina(n.)-</a:t>
            </a:r>
            <a:r>
              <a:rPr lang="cs-CZ" sz="2800" dirty="0"/>
              <a:t>pískovec         </a:t>
            </a:r>
            <a:r>
              <a:rPr lang="cs-CZ" sz="2800" dirty="0" smtClean="0"/>
              <a:t>    písek                             sklo</a:t>
            </a:r>
            <a:r>
              <a:rPr lang="cs-CZ" sz="2800" dirty="0"/>
              <a:t>, </a:t>
            </a:r>
            <a:r>
              <a:rPr lang="cs-CZ" sz="2800" dirty="0" smtClean="0"/>
              <a:t>sklenice</a:t>
            </a:r>
          </a:p>
          <a:p>
            <a:endParaRPr lang="cs-CZ" sz="2800" dirty="0" smtClean="0"/>
          </a:p>
          <a:p>
            <a:r>
              <a:rPr lang="cs-CZ" sz="2800" dirty="0" smtClean="0"/>
              <a:t>obilí </a:t>
            </a:r>
            <a:r>
              <a:rPr lang="cs-CZ" sz="2800" dirty="0"/>
              <a:t>(ž.)                                   mouka                         </a:t>
            </a:r>
            <a:r>
              <a:rPr lang="cs-CZ" sz="2800" dirty="0" smtClean="0"/>
              <a:t>  pečivo(chléb</a:t>
            </a:r>
            <a:r>
              <a:rPr lang="cs-CZ" sz="2800" dirty="0"/>
              <a:t>, rohlík)</a:t>
            </a:r>
          </a:p>
        </p:txBody>
      </p:sp>
    </p:spTree>
    <p:extLst>
      <p:ext uri="{BB962C8B-B14F-4D97-AF65-F5344CB8AC3E}">
        <p14:creationId xmlns:p14="http://schemas.microsoft.com/office/powerpoint/2010/main" xmlns="" val="41366624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56648" y="887104"/>
            <a:ext cx="266130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</a:p>
          <a:p>
            <a:endParaRPr lang="cs-CZ" dirty="0"/>
          </a:p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5405094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183</Words>
  <Application>Microsoft Office PowerPoint</Application>
  <PresentationFormat>Předvádění na obrazovce (4:3)</PresentationFormat>
  <Paragraphs>85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Suzz</dc:creator>
  <cp:lastModifiedBy>Dum</cp:lastModifiedBy>
  <cp:revision>3</cp:revision>
  <dcterms:created xsi:type="dcterms:W3CDTF">2013-10-08T19:03:23Z</dcterms:created>
  <dcterms:modified xsi:type="dcterms:W3CDTF">2014-11-30T10:34:01Z</dcterms:modified>
</cp:coreProperties>
</file>