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368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730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672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6745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4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023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397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9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855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986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572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2166A-D169-4ED4-8573-4A27B88CB488}" type="datetimeFigureOut">
              <a:rPr lang="cs-CZ" smtClean="0"/>
              <a:pPr/>
              <a:t>1.12.2014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D4D1E9-CAAD-41B8-8C4E-F42EEDE13D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324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71668" y="107001"/>
            <a:ext cx="5014226" cy="108035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2341832"/>
              </p:ext>
            </p:extLst>
          </p:nvPr>
        </p:nvGraphicFramePr>
        <p:xfrm>
          <a:off x="2402006" y="1660797"/>
          <a:ext cx="7028597" cy="5154213"/>
        </p:xfrm>
        <a:graphic>
          <a:graphicData uri="http://schemas.openxmlformats.org/drawingml/2006/table">
            <a:tbl>
              <a:tblPr/>
              <a:tblGrid>
                <a:gridCol w="2601814"/>
                <a:gridCol w="4426783"/>
              </a:tblGrid>
              <a:tr h="220847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Lilek brambor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62542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600">
                        <a:effectLst/>
                      </a:endParaRPr>
                    </a:p>
                    <a:p>
                      <a:pPr rtl="0"/>
                      <a:r>
                        <a:rPr lang="cs-CZ" sz="1600">
                          <a:effectLst/>
                        </a:rPr>
                        <a:t/>
                      </a:r>
                      <a:br>
                        <a:rPr lang="cs-CZ" sz="1600">
                          <a:effectLst/>
                        </a:rPr>
                      </a:b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Nová látka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0847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0847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Žák zná základní údaje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661431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Ne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4095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Brambor, hlíza..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0847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4095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DUM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0847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Žáci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40954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41694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Ověřeno </a:t>
                      </a:r>
                      <a:r>
                        <a:rPr lang="cs-CZ" sz="1600" b="1" dirty="0" smtClean="0">
                          <a:effectLst/>
                          <a:latin typeface="Times New Roman, serif"/>
                        </a:rPr>
                        <a:t>dne                        </a:t>
                      </a:r>
                      <a:r>
                        <a:rPr lang="cs-CZ" sz="1600" b="0" dirty="0" smtClean="0">
                          <a:effectLst/>
                          <a:latin typeface="Times New Roman, serif"/>
                        </a:rPr>
                        <a:t>19.11.2014 </a:t>
                      </a:r>
                      <a:endParaRPr lang="cs-CZ" sz="1600" b="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</a:rPr>
                        <a:t/>
                      </a:r>
                      <a:br>
                        <a:rPr lang="cs-CZ" sz="1600">
                          <a:effectLst/>
                        </a:rPr>
                      </a:b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0847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>
                          <a:effectLst/>
                          <a:latin typeface="Times New Roman, serif"/>
                        </a:rPr>
                        <a:t>4. ročník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20847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Přírodověda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36002">
                <a:tc>
                  <a:txBody>
                    <a:bodyPr/>
                    <a:lstStyle/>
                    <a:p>
                      <a:pPr rtl="0"/>
                      <a:r>
                        <a:rPr lang="cs-CZ" sz="16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60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600" dirty="0">
                        <a:effectLst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247580" y="1187355"/>
            <a:ext cx="34933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Times New Roman, serif"/>
              </a:rPr>
              <a:t>VZDĚLÁVACÍ MATERIÁL kód: 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17000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78340" y="2879677"/>
            <a:ext cx="2706806" cy="32072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166281" y="436729"/>
            <a:ext cx="48782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LILEK BRAMBOR</a:t>
            </a:r>
            <a:endParaRPr lang="cs-CZ" sz="54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05016" y="2183642"/>
            <a:ext cx="353410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b="1" dirty="0" smtClean="0"/>
              <a:t>Bylina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Kulturní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Kvetoucí</a:t>
            </a:r>
          </a:p>
          <a:p>
            <a:pPr marL="285750" indent="-285750">
              <a:buFontTx/>
              <a:buChar char="-"/>
            </a:pPr>
            <a:endParaRPr lang="cs-CZ" sz="3200" b="1" dirty="0"/>
          </a:p>
          <a:p>
            <a:pPr marL="285750" indent="-285750">
              <a:buFontTx/>
              <a:buChar char="-"/>
            </a:pPr>
            <a:r>
              <a:rPr lang="cs-CZ" sz="3200" b="1" dirty="0" smtClean="0"/>
              <a:t>V přírodě vytrvalá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997269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18866" y="323208"/>
            <a:ext cx="8134066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u="sng" dirty="0"/>
              <a:t>Stavba těla</a:t>
            </a:r>
            <a:r>
              <a:rPr lang="cs-CZ" sz="3200" dirty="0" smtClean="0"/>
              <a:t>:</a:t>
            </a:r>
          </a:p>
          <a:p>
            <a:endParaRPr lang="cs-CZ" sz="3200" dirty="0"/>
          </a:p>
          <a:p>
            <a:r>
              <a:rPr lang="cs-CZ" sz="3200" dirty="0"/>
              <a:t>a) </a:t>
            </a:r>
            <a:r>
              <a:rPr lang="cs-CZ" sz="3200" u="sng" dirty="0">
                <a:solidFill>
                  <a:srgbClr val="00B050"/>
                </a:solidFill>
              </a:rPr>
              <a:t>nadzemní části </a:t>
            </a:r>
            <a:r>
              <a:rPr lang="cs-CZ" sz="3200" dirty="0"/>
              <a:t>– rozvětvený stonek (lodyha)</a:t>
            </a:r>
          </a:p>
          <a:p>
            <a:r>
              <a:rPr lang="cs-CZ" sz="3200" dirty="0"/>
              <a:t>- </a:t>
            </a:r>
            <a:r>
              <a:rPr lang="cs-CZ" sz="3200" dirty="0" smtClean="0"/>
              <a:t>  listy </a:t>
            </a:r>
            <a:r>
              <a:rPr lang="cs-CZ" sz="3200" dirty="0"/>
              <a:t>složené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květy bílé</a:t>
            </a:r>
          </a:p>
          <a:p>
            <a:pPr marL="457200" indent="-457200">
              <a:buFontTx/>
              <a:buChar char="-"/>
            </a:pPr>
            <a:endParaRPr lang="cs-CZ" sz="3200" dirty="0"/>
          </a:p>
          <a:p>
            <a:r>
              <a:rPr lang="cs-CZ" sz="3200" dirty="0"/>
              <a:t>b) </a:t>
            </a:r>
            <a:r>
              <a:rPr lang="cs-CZ" sz="3200" u="sng" dirty="0">
                <a:solidFill>
                  <a:srgbClr val="00B050"/>
                </a:solidFill>
              </a:rPr>
              <a:t>podzemní části </a:t>
            </a:r>
            <a:r>
              <a:rPr lang="cs-CZ" sz="3200" dirty="0"/>
              <a:t>– </a:t>
            </a:r>
            <a:r>
              <a:rPr lang="cs-CZ" sz="3200" b="1" dirty="0"/>
              <a:t>kořeny</a:t>
            </a:r>
            <a:endParaRPr lang="cs-CZ" sz="3200" dirty="0"/>
          </a:p>
          <a:p>
            <a:pPr marL="457200" indent="-457200">
              <a:buFontTx/>
              <a:buChar char="-"/>
            </a:pPr>
            <a:r>
              <a:rPr lang="cs-CZ" sz="3200" b="1" dirty="0" smtClean="0">
                <a:solidFill>
                  <a:srgbClr val="00B050"/>
                </a:solidFill>
              </a:rPr>
              <a:t>hlízy</a:t>
            </a:r>
            <a:r>
              <a:rPr lang="cs-CZ" sz="3200" dirty="0" smtClean="0"/>
              <a:t> - </a:t>
            </a:r>
            <a:r>
              <a:rPr lang="cs-CZ" sz="3200" dirty="0"/>
              <a:t>říkáme jim brambory. 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  Nejsou </a:t>
            </a:r>
            <a:r>
              <a:rPr lang="cs-CZ" sz="3200" dirty="0"/>
              <a:t>to plody, </a:t>
            </a:r>
            <a:r>
              <a:rPr lang="cs-CZ" sz="3200" dirty="0" smtClean="0"/>
              <a:t>protože nevznikají </a:t>
            </a:r>
            <a:r>
              <a:rPr lang="cs-CZ" sz="3200" dirty="0"/>
              <a:t>z květů, </a:t>
            </a:r>
          </a:p>
          <a:p>
            <a:r>
              <a:rPr lang="cs-CZ" sz="3200" dirty="0" smtClean="0"/>
              <a:t>     nemají </a:t>
            </a:r>
            <a:r>
              <a:rPr lang="cs-CZ" sz="3200" dirty="0"/>
              <a:t>semena. </a:t>
            </a:r>
            <a:endParaRPr lang="cs-CZ" sz="3200" dirty="0" smtClean="0"/>
          </a:p>
          <a:p>
            <a:r>
              <a:rPr lang="cs-CZ" sz="3200" dirty="0" smtClean="0"/>
              <a:t>     Jsou </a:t>
            </a:r>
            <a:r>
              <a:rPr lang="cs-CZ" sz="3200" dirty="0"/>
              <a:t>to </a:t>
            </a:r>
            <a:r>
              <a:rPr lang="cs-CZ" sz="3200" dirty="0" smtClean="0"/>
              <a:t>zdužnatělé stonky </a:t>
            </a:r>
            <a:r>
              <a:rPr lang="cs-CZ" sz="3200" dirty="0"/>
              <a:t>rostoucí v </a:t>
            </a:r>
            <a:r>
              <a:rPr lang="cs-CZ" sz="3200" dirty="0" smtClean="0"/>
              <a:t>půdě.</a:t>
            </a:r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42394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2764" y="1048562"/>
            <a:ext cx="9689911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/>
              <a:t>Výskyt</a:t>
            </a:r>
            <a:r>
              <a:rPr lang="cs-CZ" sz="3200" dirty="0"/>
              <a:t>: </a:t>
            </a:r>
            <a:endParaRPr lang="cs-CZ" sz="3200" dirty="0" smtClean="0"/>
          </a:p>
          <a:p>
            <a:r>
              <a:rPr lang="cs-CZ" sz="3200" dirty="0" smtClean="0"/>
              <a:t>- jako </a:t>
            </a:r>
            <a:r>
              <a:rPr lang="cs-CZ" sz="3200" dirty="0"/>
              <a:t>kulturní rostliny se pěstují na polích a zahradách.</a:t>
            </a:r>
          </a:p>
          <a:p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  <a:p>
            <a:r>
              <a:rPr lang="cs-CZ" sz="3200" b="1" u="sng" dirty="0" smtClean="0"/>
              <a:t>Význam</a:t>
            </a:r>
            <a:r>
              <a:rPr lang="cs-CZ" sz="3200" dirty="0"/>
              <a:t>: </a:t>
            </a:r>
          </a:p>
          <a:p>
            <a:r>
              <a:rPr lang="cs-CZ" sz="3200" dirty="0"/>
              <a:t>a) potravina pro člověka</a:t>
            </a:r>
          </a:p>
          <a:p>
            <a:r>
              <a:rPr lang="cs-CZ" sz="3200" dirty="0"/>
              <a:t>b) potrava pro hospodářská zvířata</a:t>
            </a:r>
          </a:p>
          <a:p>
            <a:r>
              <a:rPr lang="cs-CZ" sz="3200" dirty="0"/>
              <a:t>c) k výrobě škrobu a lihu</a:t>
            </a:r>
            <a:endParaRPr lang="cs-CZ" sz="32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948778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35021" y="1052440"/>
            <a:ext cx="4107976" cy="560766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22376" y="286603"/>
            <a:ext cx="15117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Rostlina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48648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5672" y="1241946"/>
            <a:ext cx="4171665" cy="517250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558352" y="232011"/>
            <a:ext cx="1614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Sazenice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4544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2132" y="1392071"/>
            <a:ext cx="7080914" cy="519467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40240" y="436729"/>
            <a:ext cx="26625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Naklíčená hlíza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98749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5713" y="1119116"/>
            <a:ext cx="4600361" cy="560923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809832" y="668740"/>
            <a:ext cx="2132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Mňamka </a:t>
            </a:r>
            <a:r>
              <a:rPr lang="cs-CZ" sz="3200" b="1" dirty="0" smtClean="0">
                <a:sym typeface="Wingdings" panose="05000000000000000000" pitchFamily="2" charset="2"/>
              </a:rPr>
              <a:t>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8929454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6811" y="182294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http://upload.wikimedia.org/wikipedia/commons/f/f4/Aardappel_bloeiend_Fresco.jpg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6811" y="491319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6811" y="365520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http://upload.wikimedia.org/wikipedia/commons/thumb/a/a0/Potato_sprouts.jpg/800px-Potato_sprouts.jpg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550458" y="2723319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https://upload.wikimedia.org/wikipedia/commons/thumb/1/12/Potato_plant.jpg/640px-Potato_plant.jpg</a:t>
            </a:r>
          </a:p>
        </p:txBody>
      </p:sp>
    </p:spTree>
    <p:extLst>
      <p:ext uri="{BB962C8B-B14F-4D97-AF65-F5344CB8AC3E}">
        <p14:creationId xmlns:p14="http://schemas.microsoft.com/office/powerpoint/2010/main" val="37636249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148</Words>
  <Application>Microsoft Office PowerPoint</Application>
  <PresentationFormat>Širokoúhlá obrazovka</PresentationFormat>
  <Paragraphs>66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Times New Roman, serif</vt:lpstr>
      <vt:lpstr>Wingdings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MMU</dc:creator>
  <cp:lastModifiedBy>MMU</cp:lastModifiedBy>
  <cp:revision>6</cp:revision>
  <dcterms:created xsi:type="dcterms:W3CDTF">2014-09-12T12:50:06Z</dcterms:created>
  <dcterms:modified xsi:type="dcterms:W3CDTF">2014-12-01T14:02:01Z</dcterms:modified>
</cp:coreProperties>
</file>