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5541F2-BB1E-4ADB-A6FF-82A38247B150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DFE41F-CA27-4303-926D-AB4CE897F6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3112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985A61-661B-48B0-9A99-494AA512C86E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93429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90081" y="1"/>
            <a:ext cx="4541427" cy="1078173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5340103"/>
              </p:ext>
            </p:extLst>
          </p:nvPr>
        </p:nvGraphicFramePr>
        <p:xfrm>
          <a:off x="1347253" y="1875706"/>
          <a:ext cx="6613268" cy="4865662"/>
        </p:xfrm>
        <a:graphic>
          <a:graphicData uri="http://schemas.openxmlformats.org/drawingml/2006/table">
            <a:tbl>
              <a:tblPr/>
              <a:tblGrid>
                <a:gridCol w="3306634"/>
                <a:gridCol w="3306634"/>
              </a:tblGrid>
              <a:tr h="295734">
                <a:tc>
                  <a:txBody>
                    <a:bodyPr/>
                    <a:lstStyle/>
                    <a:p>
                      <a:pPr rtl="0"/>
                      <a:r>
                        <a:rPr lang="cs-CZ" sz="1600" b="1" dirty="0">
                          <a:effectLst/>
                          <a:latin typeface="Times New Roman, serif"/>
                        </a:rPr>
                        <a:t>Název</a:t>
                      </a:r>
                      <a:endParaRPr lang="cs-CZ" sz="1600" dirty="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Jedle bělokorá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785224">
                <a:tc>
                  <a:txBody>
                    <a:bodyPr/>
                    <a:lstStyle/>
                    <a:p>
                      <a:pPr rtl="0"/>
                      <a:r>
                        <a:rPr lang="cs-CZ" sz="1600" b="1" dirty="0">
                          <a:effectLst/>
                          <a:latin typeface="Times New Roman, serif"/>
                        </a:rPr>
                        <a:t>Anotace</a:t>
                      </a:r>
                      <a:endParaRPr lang="cs-CZ" sz="1600" dirty="0">
                        <a:effectLst/>
                      </a:endParaRPr>
                    </a:p>
                    <a:p>
                      <a:pPr rtl="0"/>
                      <a:r>
                        <a:rPr lang="cs-CZ" sz="1600" dirty="0">
                          <a:effectLst/>
                        </a:rPr>
                        <a:t/>
                      </a:r>
                      <a:br>
                        <a:rPr lang="cs-CZ" sz="1600" dirty="0">
                          <a:effectLst/>
                        </a:rPr>
                      </a:br>
                      <a:endParaRPr lang="cs-CZ" sz="1600" dirty="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Nové učivo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95734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Autor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95734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Očekávaný výstup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Žák pozná jedli bělokorou a jeho základní znaky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95734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Speciální vzdělávací potřeby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Ne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95734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Klíčová slova, pojmy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Jedle, jehličnan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95734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Vzdělávací oblast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Člověk a jeho svět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95734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Druh učebního materiálu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DUM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95734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Cílová skupina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Žáci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95734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Stupeň a typ vzdělávání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I. stupeň, základní vzdělávání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95734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Ověřeno dne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22.1..2014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95734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Třída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4. ročník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95734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Předmět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Přírodověda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09831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Učitel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 dirty="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600" dirty="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1325325" y="1429182"/>
            <a:ext cx="28438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VZDĚLÁVACÍ  MATERIÁL kód: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3837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69191" y="150126"/>
            <a:ext cx="453098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JEDLE BĚLOKORÁ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86502" y="1774210"/>
            <a:ext cx="3253839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b="1" dirty="0" smtClean="0"/>
              <a:t>Dřevina</a:t>
            </a:r>
          </a:p>
          <a:p>
            <a:pPr marL="285750" indent="-285750">
              <a:buFontTx/>
              <a:buChar char="-"/>
            </a:pPr>
            <a:endParaRPr lang="cs-CZ" sz="3200" b="1" dirty="0"/>
          </a:p>
          <a:p>
            <a:pPr marL="285750" indent="-285750">
              <a:buFontTx/>
              <a:buChar char="-"/>
            </a:pPr>
            <a:r>
              <a:rPr lang="cs-CZ" sz="3200" b="1" dirty="0" smtClean="0"/>
              <a:t>Jehličnatý strom</a:t>
            </a:r>
          </a:p>
          <a:p>
            <a:pPr marL="285750" indent="-285750">
              <a:buFontTx/>
              <a:buChar char="-"/>
            </a:pPr>
            <a:endParaRPr lang="cs-CZ" sz="3200" b="1" dirty="0"/>
          </a:p>
          <a:p>
            <a:pPr marL="285750" indent="-285750">
              <a:buFontTx/>
              <a:buChar char="-"/>
            </a:pPr>
            <a:r>
              <a:rPr lang="cs-CZ" sz="3200" b="1" dirty="0" smtClean="0"/>
              <a:t>Kvetoucí</a:t>
            </a:r>
          </a:p>
          <a:p>
            <a:pPr marL="285750" indent="-285750">
              <a:buFontTx/>
              <a:buChar char="-"/>
            </a:pPr>
            <a:endParaRPr lang="cs-CZ" sz="3200" b="1" dirty="0"/>
          </a:p>
          <a:p>
            <a:pPr marL="285750" indent="-285750">
              <a:buFontTx/>
              <a:buChar char="-"/>
            </a:pPr>
            <a:r>
              <a:rPr lang="cs-CZ" sz="3200" b="1" dirty="0" smtClean="0"/>
              <a:t>Vytrvalá</a:t>
            </a:r>
          </a:p>
          <a:p>
            <a:pPr marL="285750" indent="-285750">
              <a:buFontTx/>
              <a:buChar char="-"/>
            </a:pP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9091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6743" y="473335"/>
            <a:ext cx="7809932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u="sng" dirty="0" smtClean="0">
                <a:effectLst/>
              </a:rPr>
              <a:t>Stavba těla:</a:t>
            </a:r>
          </a:p>
          <a:p>
            <a:endParaRPr lang="cs-CZ" sz="3600" dirty="0" smtClean="0">
              <a:effectLst/>
            </a:endParaRPr>
          </a:p>
          <a:p>
            <a:r>
              <a:rPr lang="cs-CZ" sz="3600" dirty="0" smtClean="0">
                <a:effectLst/>
              </a:rPr>
              <a:t>a) </a:t>
            </a:r>
            <a:r>
              <a:rPr lang="cs-CZ" sz="3600" dirty="0" smtClean="0">
                <a:solidFill>
                  <a:srgbClr val="FF0000"/>
                </a:solidFill>
                <a:effectLst/>
              </a:rPr>
              <a:t>kořeny</a:t>
            </a:r>
            <a:r>
              <a:rPr lang="cs-CZ" sz="3600" dirty="0" smtClean="0">
                <a:effectLst/>
              </a:rPr>
              <a:t> – hlubší než smrk, tak snadno se nevyvrátí</a:t>
            </a:r>
          </a:p>
          <a:p>
            <a:r>
              <a:rPr lang="cs-CZ" sz="3600" dirty="0" smtClean="0">
                <a:effectLst/>
              </a:rPr>
              <a:t>b) </a:t>
            </a:r>
            <a:r>
              <a:rPr lang="cs-CZ" sz="3600" dirty="0" smtClean="0">
                <a:solidFill>
                  <a:srgbClr val="FF0000"/>
                </a:solidFill>
                <a:effectLst/>
              </a:rPr>
              <a:t>kmen</a:t>
            </a:r>
            <a:r>
              <a:rPr lang="cs-CZ" sz="3600" dirty="0" smtClean="0">
                <a:effectLst/>
              </a:rPr>
              <a:t> – mě bělošedavou barvu</a:t>
            </a:r>
          </a:p>
          <a:p>
            <a:r>
              <a:rPr lang="cs-CZ" sz="3600" dirty="0" smtClean="0">
                <a:effectLst/>
              </a:rPr>
              <a:t>c) </a:t>
            </a:r>
            <a:r>
              <a:rPr lang="cs-CZ" sz="3600" dirty="0" smtClean="0">
                <a:solidFill>
                  <a:srgbClr val="FF0000"/>
                </a:solidFill>
                <a:effectLst/>
              </a:rPr>
              <a:t>větve</a:t>
            </a:r>
            <a:r>
              <a:rPr lang="cs-CZ" sz="3600" dirty="0" smtClean="0">
                <a:effectLst/>
              </a:rPr>
              <a:t> – tvoří válcovitou korunu</a:t>
            </a:r>
          </a:p>
          <a:p>
            <a:r>
              <a:rPr lang="cs-CZ" sz="3600" dirty="0" smtClean="0">
                <a:effectLst/>
              </a:rPr>
              <a:t>d) </a:t>
            </a:r>
            <a:r>
              <a:rPr lang="cs-CZ" sz="3600" dirty="0" smtClean="0">
                <a:solidFill>
                  <a:srgbClr val="FF0000"/>
                </a:solidFill>
                <a:effectLst/>
              </a:rPr>
              <a:t>jehlice</a:t>
            </a:r>
            <a:r>
              <a:rPr lang="cs-CZ" sz="3600" dirty="0" smtClean="0">
                <a:effectLst/>
              </a:rPr>
              <a:t> – rostou ve dvou řadách proti sobě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              </a:t>
            </a:r>
            <a:r>
              <a:rPr lang="cs-CZ" sz="3600" dirty="0" smtClean="0">
                <a:effectLst/>
              </a:rPr>
              <a:t>(na spodní straně mají dva bělavé proužky)</a:t>
            </a:r>
          </a:p>
          <a:p>
            <a:r>
              <a:rPr lang="cs-CZ" sz="3600" dirty="0" smtClean="0">
                <a:effectLst/>
              </a:rPr>
              <a:t>e) </a:t>
            </a:r>
            <a:r>
              <a:rPr lang="cs-CZ" sz="3600" dirty="0" smtClean="0">
                <a:solidFill>
                  <a:srgbClr val="FF0000"/>
                </a:solidFill>
                <a:effectLst/>
              </a:rPr>
              <a:t>šišky</a:t>
            </a:r>
            <a:r>
              <a:rPr lang="cs-CZ" sz="3600" dirty="0" smtClean="0">
                <a:effectLst/>
              </a:rPr>
              <a:t> – na větvičce rostou vzhůru</a:t>
            </a:r>
            <a:endParaRPr lang="cs-CZ" sz="3600" dirty="0"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76215" y="5650174"/>
            <a:ext cx="563821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Jedle je velmi citlivá na znečištěné ovzduší.</a:t>
            </a:r>
          </a:p>
          <a:p>
            <a:r>
              <a:rPr lang="cs-CZ" sz="2400" b="1" dirty="0" smtClean="0"/>
              <a:t>V lesích jí ubývá.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032806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059832" y="188640"/>
            <a:ext cx="30215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Jedle bělokorá - les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370" y="1052736"/>
            <a:ext cx="4104456" cy="5584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1656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03848" y="332656"/>
            <a:ext cx="17211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Části jedle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12" y="980728"/>
            <a:ext cx="4392488" cy="561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7927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446239" y="548680"/>
            <a:ext cx="22529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Větvička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jedle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542" y="1700808"/>
            <a:ext cx="7756385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6376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5328" y="696036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65328" y="1484784"/>
            <a:ext cx="61024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https://upload.wikimedia.org/wikipedia/commons/thumb/0/0a/Abies_alba_Slovakia.jpg/640px-Abies_alba_Slovakia.jpg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665328" y="2554854"/>
            <a:ext cx="70385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https://upload.wikimedia.org/wikipedia/commons/thumb/f/fa/Illustration_Abies_alba0.jpg/640px-Illustration_Abies_alba0.jpg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685494" y="3623656"/>
            <a:ext cx="61310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https://upload.wikimedia.org/wikipedia/commons/thumb/9/90/Abies_alba_01.jpg/1024px-Abies_alba_01.jpg</a:t>
            </a:r>
          </a:p>
        </p:txBody>
      </p:sp>
    </p:spTree>
    <p:extLst>
      <p:ext uri="{BB962C8B-B14F-4D97-AF65-F5344CB8AC3E}">
        <p14:creationId xmlns:p14="http://schemas.microsoft.com/office/powerpoint/2010/main" val="110104359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173</Words>
  <Application>Microsoft Office PowerPoint</Application>
  <PresentationFormat>Předvádění na obrazovce (4:3)</PresentationFormat>
  <Paragraphs>56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Arial</vt:lpstr>
      <vt:lpstr>Calibri</vt:lpstr>
      <vt:lpstr>Times New Roman, serif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MMU</cp:lastModifiedBy>
  <cp:revision>3</cp:revision>
  <dcterms:created xsi:type="dcterms:W3CDTF">2013-10-08T19:03:44Z</dcterms:created>
  <dcterms:modified xsi:type="dcterms:W3CDTF">2014-12-01T13:58:17Z</dcterms:modified>
</cp:coreProperties>
</file>