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16591" y="0"/>
            <a:ext cx="4235455" cy="9902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91830976"/>
              </p:ext>
            </p:extLst>
          </p:nvPr>
        </p:nvGraphicFramePr>
        <p:xfrm>
          <a:off x="1265366" y="1948455"/>
          <a:ext cx="6613268" cy="4816188"/>
        </p:xfrm>
        <a:graphic>
          <a:graphicData uri="http://schemas.openxmlformats.org/drawingml/2006/table">
            <a:tbl>
              <a:tblPr/>
              <a:tblGrid>
                <a:gridCol w="3306634"/>
                <a:gridCol w="3306634"/>
              </a:tblGrid>
              <a:tr h="277949">
                <a:tc>
                  <a:txBody>
                    <a:bodyPr/>
                    <a:lstStyle/>
                    <a:p>
                      <a:pPr rtl="0"/>
                      <a:r>
                        <a:rPr lang="cs-CZ" sz="1600" b="1" dirty="0">
                          <a:effectLst/>
                          <a:latin typeface="Times New Roman, serif"/>
                        </a:rPr>
                        <a:t>Název</a:t>
                      </a:r>
                      <a:endParaRPr lang="cs-CZ" sz="1600" dirty="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Smrk ztepilý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738002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Anotace</a:t>
                      </a:r>
                      <a:endParaRPr lang="cs-CZ" sz="1600">
                        <a:effectLst/>
                      </a:endParaRPr>
                    </a:p>
                    <a:p>
                      <a:pPr rtl="0"/>
                      <a:r>
                        <a:rPr lang="cs-CZ" sz="1600">
                          <a:effectLst/>
                        </a:rPr>
                        <a:t/>
                      </a:r>
                      <a:br>
                        <a:rPr lang="cs-CZ" sz="1600">
                          <a:effectLst/>
                        </a:rPr>
                      </a:b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Nové učivo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77949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Autor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77949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Očekávaný výstup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Žák pozná smrk ztepilý a jeho základní znaky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77949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Speciální vzdělávací potřeby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Ne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77949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Klíčová slova, pojmy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Smrk, jehličnan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77949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Vzdělávací oblast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Člověk a jeho svět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77949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Druh učebního materiálu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DUM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77949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Cílová skupina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Žáci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77949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Stupeň a typ vzdělávání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I. stupeň, základní vzdělávání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77949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Ověřeno dne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 smtClean="0">
                          <a:effectLst/>
                          <a:latin typeface="Times New Roman, serif"/>
                        </a:rPr>
                        <a:t>15.1.2014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77949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Třída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4. ročník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77949">
                <a:tc>
                  <a:txBody>
                    <a:bodyPr/>
                    <a:lstStyle/>
                    <a:p>
                      <a:pPr rtl="0"/>
                      <a:r>
                        <a:rPr lang="cs-CZ" sz="1600" b="1" dirty="0">
                          <a:effectLst/>
                          <a:latin typeface="Times New Roman, serif"/>
                        </a:rPr>
                        <a:t>Předmět</a:t>
                      </a:r>
                      <a:endParaRPr lang="cs-CZ" sz="1600" dirty="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Přírodověda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77949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Učitel</a:t>
                      </a:r>
                      <a:endParaRPr lang="cs-CZ" sz="160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 dirty="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600" dirty="0">
                        <a:effectLst/>
                      </a:endParaRPr>
                    </a:p>
                  </a:txBody>
                  <a:tcPr marL="17971" marR="17971" marT="23961" marB="2396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1163658" y="1197170"/>
            <a:ext cx="34933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effectLst/>
                <a:latin typeface="Times New Roman, serif"/>
              </a:rPr>
              <a:t>VZDĚLÁVACÍ MATERIÁL kód: 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3371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0375" y="177422"/>
            <a:ext cx="37533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SMRK ZTEPILÝ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10186" y="1433016"/>
            <a:ext cx="325383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b="1" dirty="0" smtClean="0"/>
              <a:t>Dřevina</a:t>
            </a:r>
          </a:p>
          <a:p>
            <a:pPr marL="285750" indent="-285750">
              <a:buFontTx/>
              <a:buChar char="-"/>
            </a:pPr>
            <a:endParaRPr lang="cs-CZ" sz="3200" b="1" dirty="0"/>
          </a:p>
          <a:p>
            <a:pPr marL="285750" indent="-285750">
              <a:buFontTx/>
              <a:buChar char="-"/>
            </a:pPr>
            <a:r>
              <a:rPr lang="cs-CZ" sz="3200" b="1" dirty="0" smtClean="0"/>
              <a:t>Jehličnatý strom</a:t>
            </a:r>
          </a:p>
          <a:p>
            <a:pPr marL="285750" indent="-285750">
              <a:buFontTx/>
              <a:buChar char="-"/>
            </a:pPr>
            <a:endParaRPr lang="cs-CZ" sz="3200" b="1" dirty="0"/>
          </a:p>
          <a:p>
            <a:pPr marL="285750" indent="-285750">
              <a:buFontTx/>
              <a:buChar char="-"/>
            </a:pPr>
            <a:r>
              <a:rPr lang="cs-CZ" sz="3200" b="1" dirty="0" smtClean="0"/>
              <a:t>Kvetoucí</a:t>
            </a:r>
          </a:p>
          <a:p>
            <a:pPr marL="285750" indent="-285750">
              <a:buFontTx/>
              <a:buChar char="-"/>
            </a:pPr>
            <a:endParaRPr lang="cs-CZ" sz="3200" b="1" dirty="0"/>
          </a:p>
          <a:p>
            <a:pPr marL="285750" indent="-285750">
              <a:buFontTx/>
              <a:buChar char="-"/>
            </a:pPr>
            <a:r>
              <a:rPr lang="cs-CZ" sz="3200" b="1" dirty="0" smtClean="0"/>
              <a:t>Vytrvalý</a:t>
            </a:r>
          </a:p>
          <a:p>
            <a:pPr marL="285750" indent="-285750">
              <a:buFontTx/>
              <a:buChar char="-"/>
            </a:pPr>
            <a:endParaRPr lang="cs-CZ" sz="3200" b="1" dirty="0"/>
          </a:p>
          <a:p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7770" y="4790365"/>
            <a:ext cx="430194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Jehlice</a:t>
            </a:r>
            <a:r>
              <a:rPr lang="cs-CZ" sz="2800" b="1" dirty="0" smtClean="0"/>
              <a:t> jsou listy jehličnanů.</a:t>
            </a:r>
          </a:p>
          <a:p>
            <a:r>
              <a:rPr lang="cs-CZ" sz="2800" b="1" dirty="0" smtClean="0"/>
              <a:t>Na podzim neopadávají.</a:t>
            </a:r>
          </a:p>
          <a:p>
            <a:r>
              <a:rPr lang="cs-CZ" sz="2800" b="1" dirty="0" smtClean="0"/>
              <a:t>Pouze modřínu!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537571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9919" y="551177"/>
            <a:ext cx="7990765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effectLst/>
              </a:rPr>
              <a:t>Stavba těla:</a:t>
            </a:r>
          </a:p>
          <a:p>
            <a:endParaRPr lang="cs-CZ" sz="2800" dirty="0" smtClean="0">
              <a:effectLst/>
            </a:endParaRPr>
          </a:p>
          <a:p>
            <a:r>
              <a:rPr lang="cs-CZ" sz="2800" dirty="0" smtClean="0">
                <a:effectLst/>
              </a:rPr>
              <a:t>a) </a:t>
            </a:r>
            <a:r>
              <a:rPr lang="cs-CZ" sz="2800" u="sng" dirty="0" smtClean="0">
                <a:solidFill>
                  <a:srgbClr val="7030A0"/>
                </a:solidFill>
                <a:effectLst/>
              </a:rPr>
              <a:t>kořeny</a:t>
            </a:r>
            <a:r>
              <a:rPr lang="cs-CZ" sz="2800" dirty="0" smtClean="0">
                <a:effectLst/>
              </a:rPr>
              <a:t> – rostou těsně pod povrchem půdy, silný vítr je snadno vyvrátí.</a:t>
            </a:r>
          </a:p>
          <a:p>
            <a:endParaRPr lang="cs-CZ" sz="2800" dirty="0" smtClean="0">
              <a:effectLst/>
            </a:endParaRPr>
          </a:p>
          <a:p>
            <a:r>
              <a:rPr lang="cs-CZ" sz="2800" dirty="0" smtClean="0">
                <a:effectLst/>
              </a:rPr>
              <a:t>b) </a:t>
            </a:r>
            <a:r>
              <a:rPr lang="cs-CZ" sz="2800" u="sng" dirty="0" smtClean="0">
                <a:solidFill>
                  <a:srgbClr val="7030A0"/>
                </a:solidFill>
                <a:effectLst/>
              </a:rPr>
              <a:t>kmen</a:t>
            </a:r>
            <a:r>
              <a:rPr lang="cs-CZ" sz="2800" dirty="0" smtClean="0">
                <a:effectLst/>
              </a:rPr>
              <a:t> – je pokrytý drsnou hnědou kůrou</a:t>
            </a:r>
          </a:p>
          <a:p>
            <a:endParaRPr lang="cs-CZ" sz="2800" dirty="0" smtClean="0">
              <a:effectLst/>
            </a:endParaRPr>
          </a:p>
          <a:p>
            <a:r>
              <a:rPr lang="cs-CZ" sz="2800" dirty="0" smtClean="0">
                <a:effectLst/>
              </a:rPr>
              <a:t>c) </a:t>
            </a:r>
            <a:r>
              <a:rPr lang="cs-CZ" sz="2800" u="sng" dirty="0" smtClean="0">
                <a:solidFill>
                  <a:srgbClr val="7030A0"/>
                </a:solidFill>
                <a:effectLst/>
              </a:rPr>
              <a:t>větve</a:t>
            </a:r>
            <a:r>
              <a:rPr lang="cs-CZ" sz="2800" dirty="0" smtClean="0">
                <a:effectLst/>
              </a:rPr>
              <a:t> – tvoří korunu kuželovitého tvaru</a:t>
            </a:r>
          </a:p>
          <a:p>
            <a:endParaRPr lang="cs-CZ" sz="2800" dirty="0" smtClean="0">
              <a:effectLst/>
            </a:endParaRPr>
          </a:p>
          <a:p>
            <a:r>
              <a:rPr lang="cs-CZ" sz="2800" dirty="0" smtClean="0">
                <a:effectLst/>
              </a:rPr>
              <a:t>d) </a:t>
            </a:r>
            <a:r>
              <a:rPr lang="cs-CZ" sz="2800" u="sng" dirty="0" smtClean="0">
                <a:solidFill>
                  <a:srgbClr val="7030A0"/>
                </a:solidFill>
                <a:effectLst/>
              </a:rPr>
              <a:t>jehlice</a:t>
            </a:r>
            <a:r>
              <a:rPr lang="cs-CZ" sz="2800" dirty="0" smtClean="0">
                <a:effectLst/>
              </a:rPr>
              <a:t> – obrůstají celou větvičku. Vydrží asi 7 let, </a:t>
            </a:r>
          </a:p>
          <a:p>
            <a:r>
              <a:rPr lang="cs-CZ" sz="2800" dirty="0" smtClean="0">
                <a:effectLst/>
              </a:rPr>
              <a:t>                    potom postupně opadávají a rostou nové.</a:t>
            </a:r>
          </a:p>
          <a:p>
            <a:endParaRPr lang="cs-CZ" sz="2800" dirty="0" smtClean="0">
              <a:effectLst/>
            </a:endParaRPr>
          </a:p>
          <a:p>
            <a:r>
              <a:rPr lang="cs-CZ" sz="2800" dirty="0" smtClean="0">
                <a:effectLst/>
              </a:rPr>
              <a:t>e) </a:t>
            </a:r>
            <a:r>
              <a:rPr lang="cs-CZ" sz="2800" u="sng" dirty="0" smtClean="0">
                <a:solidFill>
                  <a:srgbClr val="7030A0"/>
                </a:solidFill>
                <a:effectLst/>
              </a:rPr>
              <a:t>šišky</a:t>
            </a:r>
            <a:r>
              <a:rPr lang="cs-CZ" sz="2800" dirty="0" smtClean="0">
                <a:effectLst/>
              </a:rPr>
              <a:t> – visí na větvích. Mají křídlatá semena, která roznáší vítr.</a:t>
            </a:r>
            <a:endParaRPr lang="cs-CZ" sz="28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4954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70045" y="1667799"/>
            <a:ext cx="2661314" cy="435534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02154" y="1763333"/>
            <a:ext cx="2540936" cy="435534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589449" y="748324"/>
            <a:ext cx="78960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Smrk </a:t>
            </a:r>
            <a:r>
              <a:rPr lang="cs-CZ" sz="2800" b="1" dirty="0" err="1" smtClean="0">
                <a:solidFill>
                  <a:srgbClr val="7030A0"/>
                </a:solidFill>
              </a:rPr>
              <a:t>ztepilý</a:t>
            </a:r>
            <a:r>
              <a:rPr lang="cs-CZ" sz="2800" b="1" dirty="0" smtClean="0">
                <a:solidFill>
                  <a:srgbClr val="7030A0"/>
                </a:solidFill>
              </a:rPr>
              <a:t>                                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Smrk ztepilý - kmen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96175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58051" y="2183643"/>
            <a:ext cx="2436764" cy="417621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394427" y="750627"/>
            <a:ext cx="63730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        Šiška                                 Větev - jehlice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547664" y="2008620"/>
            <a:ext cx="1956048" cy="4526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01040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83693" y="580495"/>
            <a:ext cx="7366379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/>
              <a:t>Význam:</a:t>
            </a:r>
            <a:endParaRPr lang="cs-CZ" sz="2800" u="sng" dirty="0"/>
          </a:p>
          <a:p>
            <a:r>
              <a:rPr lang="cs-CZ" sz="2800" dirty="0"/>
              <a:t>Smrkové dřevo je měkké, vyrábí se z něho:</a:t>
            </a:r>
          </a:p>
          <a:p>
            <a:r>
              <a:rPr lang="cs-CZ" sz="2800" dirty="0"/>
              <a:t>a) nábytek</a:t>
            </a:r>
          </a:p>
          <a:p>
            <a:r>
              <a:rPr lang="cs-CZ" sz="2800" dirty="0"/>
              <a:t>b) papír</a:t>
            </a:r>
          </a:p>
          <a:p>
            <a:r>
              <a:rPr lang="cs-CZ" sz="2800" dirty="0"/>
              <a:t>c) hudební nástroje</a:t>
            </a:r>
          </a:p>
          <a:p>
            <a:r>
              <a:rPr lang="cs-CZ" sz="2800" dirty="0"/>
              <a:t>d) nekvalitní dřevo – k </a:t>
            </a:r>
            <a:r>
              <a:rPr lang="cs-CZ" sz="2800" dirty="0" smtClean="0"/>
              <a:t>topení</a:t>
            </a:r>
          </a:p>
          <a:p>
            <a:endParaRPr lang="cs-CZ" sz="2800" dirty="0"/>
          </a:p>
          <a:p>
            <a:endParaRPr lang="cs-CZ" sz="2800" dirty="0"/>
          </a:p>
          <a:p>
            <a:r>
              <a:rPr lang="cs-CZ" sz="2800" b="1" u="sng" dirty="0" smtClean="0"/>
              <a:t>Výskyt</a:t>
            </a:r>
            <a:r>
              <a:rPr lang="cs-CZ" sz="2800" dirty="0" smtClean="0"/>
              <a:t> </a:t>
            </a:r>
            <a:r>
              <a:rPr lang="cs-CZ" sz="2800" dirty="0"/>
              <a:t>– v lesích. Les, ve kterém rostou pouze smrky = </a:t>
            </a:r>
            <a:r>
              <a:rPr lang="cs-CZ" sz="2800" b="1" dirty="0">
                <a:solidFill>
                  <a:srgbClr val="7030A0"/>
                </a:solidFill>
              </a:rPr>
              <a:t>smrčina</a:t>
            </a:r>
            <a:r>
              <a:rPr lang="cs-CZ" sz="2800" dirty="0"/>
              <a:t>.</a:t>
            </a:r>
          </a:p>
          <a:p>
            <a:r>
              <a:rPr lang="cs-CZ" sz="2800" dirty="0"/>
              <a:t>Smrky jsou citlivé na ovzduší znečištěné kouřem (Krušné hory).</a:t>
            </a:r>
            <a:endParaRPr lang="cs-CZ" sz="28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8359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33316" y="1111240"/>
            <a:ext cx="6858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http://upload.wikimedia.org/wikipedia/commons/thumb/9/9d/Kuusk_Keila-Paldiski_rdt_%C3%A4%C3%A4res.jpg/258px-Kuusk_Keila-Paldiski_rdt_%C3%A4%C3%A4res.jpg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3317" y="491320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9697" y="2131910"/>
            <a:ext cx="588218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http://cestovani.kr-karlovarsky.cz/cz/pronavstevniky/Priroda/Prirodnizajimavosti/PublishingImages/sychravuvsmrk.jpg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33316" y="4331902"/>
            <a:ext cx="6219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http://mistoprozivot.cz/images/ep/rostliny/smrk/full/smrkove_jehlici.jpg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33316" y="3278452"/>
            <a:ext cx="71105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https://upload.wikimedia.org/wikipedia/commons/thumb/1/1c/Picea_abies_cone.jpg/320px-Picea_abies_cone.jpg</a:t>
            </a:r>
          </a:p>
        </p:txBody>
      </p:sp>
    </p:spTree>
    <p:extLst>
      <p:ext uri="{BB962C8B-B14F-4D97-AF65-F5344CB8AC3E}">
        <p14:creationId xmlns:p14="http://schemas.microsoft.com/office/powerpoint/2010/main" xmlns="" val="253771249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205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Dum</cp:lastModifiedBy>
  <cp:revision>3</cp:revision>
  <dcterms:created xsi:type="dcterms:W3CDTF">2013-10-30T15:15:12Z</dcterms:created>
  <dcterms:modified xsi:type="dcterms:W3CDTF">2014-12-02T12:32:51Z</dcterms:modified>
</cp:coreProperties>
</file>