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17" r:id="rId1"/>
  </p:sldMasterIdLst>
  <p:notesMasterIdLst>
    <p:notesMasterId r:id="rId46"/>
  </p:notesMasterIdLst>
  <p:handoutMasterIdLst>
    <p:handoutMasterId r:id="rId47"/>
  </p:handoutMasterIdLst>
  <p:sldIdLst>
    <p:sldId id="287" r:id="rId2"/>
    <p:sldId id="28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10" r:id="rId25"/>
    <p:sldId id="311" r:id="rId26"/>
    <p:sldId id="312" r:id="rId27"/>
    <p:sldId id="313" r:id="rId28"/>
    <p:sldId id="314" r:id="rId29"/>
    <p:sldId id="315" r:id="rId30"/>
    <p:sldId id="316" r:id="rId31"/>
    <p:sldId id="317" r:id="rId32"/>
    <p:sldId id="318" r:id="rId33"/>
    <p:sldId id="319" r:id="rId34"/>
    <p:sldId id="320" r:id="rId35"/>
    <p:sldId id="321" r:id="rId36"/>
    <p:sldId id="322" r:id="rId37"/>
    <p:sldId id="323" r:id="rId38"/>
    <p:sldId id="324" r:id="rId39"/>
    <p:sldId id="325" r:id="rId40"/>
    <p:sldId id="282" r:id="rId41"/>
    <p:sldId id="283" r:id="rId42"/>
    <p:sldId id="284" r:id="rId43"/>
    <p:sldId id="285" r:id="rId44"/>
    <p:sldId id="286" r:id="rId45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45" d="100"/>
          <a:sy n="45" d="100"/>
        </p:scale>
        <p:origin x="-864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CC1F651-501E-424D-9E22-EDD57E75F515}" type="datetimeFigureOut">
              <a:rPr lang="cs-CZ"/>
              <a:pPr>
                <a:defRPr/>
              </a:pPr>
              <a:t>6.12.2014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97D2260-27C1-47F0-A097-8F135565E9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A1DEA9C-BC5F-4BF3-A270-C236859980A9}" type="datetimeFigureOut">
              <a:rPr lang="cs-CZ"/>
              <a:pPr>
                <a:defRPr/>
              </a:pPr>
              <a:t>6.12.2014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E611E0B-607E-42CF-8ACE-312AF5E05D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63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2660A4-31D2-4C9A-842D-4FA6872FEF3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7"/>
          <p:cNvSpPr/>
          <p:nvPr/>
        </p:nvSpPr>
        <p:spPr>
          <a:xfrm>
            <a:off x="1228577" y="1413802"/>
            <a:ext cx="280416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ál 8"/>
          <p:cNvSpPr/>
          <p:nvPr/>
        </p:nvSpPr>
        <p:spPr>
          <a:xfrm>
            <a:off x="1543050" y="1344613"/>
            <a:ext cx="85725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6" name="Obrázek 10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1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910080" y="359898"/>
            <a:ext cx="987552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910080" y="1850064"/>
            <a:ext cx="987552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  <a:extLst/>
          </a:lstStyle>
          <a:p>
            <a:pPr>
              <a:defRPr/>
            </a:pPr>
            <a:fld id="{E0E50BBE-742C-4561-870E-0F52EB6495A3}" type="datetimeFigureOut">
              <a:rPr lang="en-US"/>
              <a:pPr>
                <a:defRPr/>
              </a:pPr>
              <a:t>12/6/2014</a:t>
            </a:fld>
            <a:endParaRPr lang="en-US"/>
          </a:p>
        </p:txBody>
      </p:sp>
      <p:sp>
        <p:nvSpPr>
          <p:cNvPr id="9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ED45A87-E1D9-4C82-9C88-7996A76F2D53}" type="slidenum">
              <a:rPr lang="en-US"/>
              <a:pPr>
                <a:defRPr/>
              </a:pPr>
              <a:t>‹#›</a:t>
            </a:fld>
            <a:endParaRPr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2A59F-F2BD-4760-AC32-D04FA5EAF9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3043238" y="0"/>
            <a:ext cx="9144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3048000" y="0"/>
            <a:ext cx="1016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ál 7"/>
          <p:cNvSpPr/>
          <p:nvPr/>
        </p:nvSpPr>
        <p:spPr>
          <a:xfrm>
            <a:off x="2896428" y="2814656"/>
            <a:ext cx="280416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ál 8"/>
          <p:cNvSpPr/>
          <p:nvPr/>
        </p:nvSpPr>
        <p:spPr>
          <a:xfrm>
            <a:off x="3211513" y="2746375"/>
            <a:ext cx="84137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8" name="Obrázek 10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11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37856" y="2600325"/>
            <a:ext cx="85344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37856" y="1066800"/>
            <a:ext cx="85344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9576CC7-443E-468D-BC0A-4885869762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14144" y="274320"/>
            <a:ext cx="999744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914144" y="1524000"/>
            <a:ext cx="48768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034784" y="1524000"/>
            <a:ext cx="48768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419B8-2E3D-4DA8-8749-1EE9BEF47B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5160336"/>
            <a:ext cx="109728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328278"/>
            <a:ext cx="536448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217920" y="328278"/>
            <a:ext cx="536448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969336"/>
            <a:ext cx="536448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17920" y="969336"/>
            <a:ext cx="536448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37A9EB0-A9C4-47B6-B64A-D3DA13D72D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14144" y="274320"/>
            <a:ext cx="999744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DA654-D636-4FA6-B9DA-B8BFBB25AA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352550" y="0"/>
            <a:ext cx="1083945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352550" y="0"/>
            <a:ext cx="984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4" name="Obrázek 6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7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03C5742-2CD8-4A00-BE50-D29679BE85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16778"/>
            <a:ext cx="508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406964"/>
            <a:ext cx="508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09600" y="2133601"/>
            <a:ext cx="108712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B8ACC8-6BAE-4244-9EF1-09C37BFD9F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1016000" y="1066800"/>
            <a:ext cx="6096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528638" y="954088"/>
            <a:ext cx="9144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6672263" y="936625"/>
            <a:ext cx="865187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8" name="Obrázek 10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11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49195" y="1066800"/>
            <a:ext cx="36576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17600" y="1143004"/>
            <a:ext cx="58928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17600" y="4800600"/>
            <a:ext cx="58928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2234386-3A88-45C0-B5C6-7F18625ED8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EC401-D8FF-4B3A-A446-0D87FD05EF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44000" y="274640"/>
            <a:ext cx="24384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524000" y="274641"/>
            <a:ext cx="7416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A3193-77D5-444D-A8E1-1A72C27858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1087438" y="-815975"/>
            <a:ext cx="2184401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225425" y="20638"/>
            <a:ext cx="226853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243842" y="1055077"/>
            <a:ext cx="1500956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350963" y="0"/>
            <a:ext cx="1084103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914525" y="274638"/>
            <a:ext cx="9996488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914525" y="1447800"/>
            <a:ext cx="9996488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dirty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11485563" y="6305550"/>
            <a:ext cx="6096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8581492-251C-4BD0-A6AA-368C963C8A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352550" y="0"/>
            <a:ext cx="984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38" name="Obrázek 12"/>
          <p:cNvPicPr>
            <a:picLocks noChangeAspect="1"/>
          </p:cNvPicPr>
          <p:nvPr userDrawn="1"/>
        </p:nvPicPr>
        <p:blipFill>
          <a:blip r:embed="rId14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9" name="Obrázek 13"/>
          <p:cNvPicPr>
            <a:picLocks noChangeAspect="1"/>
          </p:cNvPicPr>
          <p:nvPr userDrawn="1"/>
        </p:nvPicPr>
        <p:blipFill>
          <a:blip r:embed="rId15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29" r:id="rId2"/>
    <p:sldLayoutId id="2147483831" r:id="rId3"/>
    <p:sldLayoutId id="2147483828" r:id="rId4"/>
    <p:sldLayoutId id="2147483832" r:id="rId5"/>
    <p:sldLayoutId id="2147483827" r:id="rId6"/>
    <p:sldLayoutId id="2147483833" r:id="rId7"/>
    <p:sldLayoutId id="2147483834" r:id="rId8"/>
    <p:sldLayoutId id="2147483835" r:id="rId9"/>
    <p:sldLayoutId id="2147483826" r:id="rId10"/>
    <p:sldLayoutId id="2147483825" r:id="rId11"/>
    <p:sldLayoutId id="2147483836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839788"/>
            <a:ext cx="10363200" cy="1227137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Pečení jablečného štrůdlu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4400" y="2505075"/>
            <a:ext cx="10363200" cy="827088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Jednoduchý kuchařský recept</a:t>
            </a:r>
            <a:endParaRPr lang="cs-CZ" dirty="0"/>
          </a:p>
        </p:txBody>
      </p:sp>
      <p:pic>
        <p:nvPicPr>
          <p:cNvPr id="16387" name="Picture 2" descr="C:\Users\Verunka\AppData\Local\Microsoft\Windows\Temporary Internet Files\Content.IE5\ZC6YWYF5\MC9003979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83613" y="2076450"/>
            <a:ext cx="1058862" cy="105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Podzimní strom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174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596313" y="1484313"/>
            <a:ext cx="3395662" cy="4525962"/>
          </a:xfrm>
        </p:spPr>
      </p:pic>
      <p:pic>
        <p:nvPicPr>
          <p:cNvPr id="17411" name="Picture 3" descr="C:\Users\Verunka\AppData\Local\Microsoft\Windows\Temporary Internet Files\Content.IE5\63GU0PBO\MC9003914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751888" y="4054475"/>
            <a:ext cx="1333500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Úroda na zahradě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1843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19488" y="1552575"/>
            <a:ext cx="5035550" cy="3382963"/>
          </a:xfrm>
        </p:spPr>
      </p:pic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5934075" y="6165850"/>
            <a:ext cx="58562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</a:rPr>
              <a:t>Podzimní úroda jablíček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</a:rPr>
              <a:t>Posbíráme jablíčka</a:t>
            </a:r>
            <a:br>
              <a:rPr lang="cs-CZ" dirty="0">
                <a:solidFill>
                  <a:schemeClr val="tx2">
                    <a:satMod val="130000"/>
                  </a:schemeClr>
                </a:solidFill>
              </a:rPr>
            </a:b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1945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92375" y="1227138"/>
            <a:ext cx="7265988" cy="3946525"/>
          </a:xfrm>
        </p:spPr>
      </p:pic>
      <p:pic>
        <p:nvPicPr>
          <p:cNvPr id="19459" name="Picture 2" descr="C:\Users\Verunka\AppData\Local\Microsoft\Windows\Temporary Internet Files\Content.IE5\63GU0PBO\MC9003914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04963" y="3741738"/>
            <a:ext cx="1333500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14525" y="274638"/>
            <a:ext cx="7629525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100" dirty="0">
                <a:solidFill>
                  <a:schemeClr val="tx2">
                    <a:satMod val="130000"/>
                  </a:schemeClr>
                </a:solidFill>
              </a:rPr>
              <a:t>Jablíčka do ošatky, listí zatím necháme ležet</a:t>
            </a:r>
            <a:r>
              <a:rPr lang="cs-CZ" dirty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>
                <a:solidFill>
                  <a:schemeClr val="tx2">
                    <a:satMod val="130000"/>
                  </a:schemeClr>
                </a:solidFill>
              </a:rPr>
            </a:b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048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19413" y="1223963"/>
            <a:ext cx="6030912" cy="3895725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</a:rPr>
              <a:t>Sbíráme jenom pěkná jablíčka </a:t>
            </a:r>
            <a:br>
              <a:rPr lang="cs-CZ" dirty="0">
                <a:solidFill>
                  <a:schemeClr val="tx2">
                    <a:satMod val="130000"/>
                  </a:schemeClr>
                </a:solidFill>
              </a:rPr>
            </a:b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150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44825" y="1211263"/>
            <a:ext cx="6030913" cy="3860800"/>
          </a:xfrm>
        </p:spPr>
      </p:pic>
      <p:pic>
        <p:nvPicPr>
          <p:cNvPr id="21507" name="Picture 3" descr="C:\Users\Verunka\AppData\Local\Microsoft\Windows\Temporary Internet Files\Content.IE5\EIP5GW6G\MC90035856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8" y="3662363"/>
            <a:ext cx="1833562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Jabloň - jablka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2530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57513" y="1262063"/>
            <a:ext cx="6030912" cy="3819525"/>
          </a:xfrm>
        </p:spPr>
      </p:pic>
      <p:pic>
        <p:nvPicPr>
          <p:cNvPr id="22531" name="Picture 2" descr="C:\Users\Verunka\AppData\Local\Microsoft\Windows\Temporary Internet Files\Content.IE5\94TNLT5O\MC9000886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2775" y="3549650"/>
            <a:ext cx="1581150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Příprava pečení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355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0200" y="1139825"/>
            <a:ext cx="5961063" cy="3983038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Napřed ovoce omyjeme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457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70213" y="1428750"/>
            <a:ext cx="5848350" cy="3794125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Jablíčko se rozkrojí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560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09963" y="1741488"/>
            <a:ext cx="5172075" cy="3432175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…rozkrojíme na 2 poloviny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662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82913" y="1303338"/>
            <a:ext cx="6030912" cy="3919537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…rozkrojíme na 4 čtvrtiny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765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170238" y="1211263"/>
            <a:ext cx="6030912" cy="4011612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…vykrojíme jádřince.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867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19400" y="1265238"/>
            <a:ext cx="6030913" cy="3944937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Vykrájíme všechna jablka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969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121025" y="1277938"/>
            <a:ext cx="6030913" cy="3957637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Misky a struhadla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3072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82900" y="1198563"/>
            <a:ext cx="6030913" cy="4024312"/>
          </a:xfrm>
        </p:spPr>
      </p:pic>
      <p:pic>
        <p:nvPicPr>
          <p:cNvPr id="30723" name="Picture 2" descr="C:\Users\Verunka\AppData\Local\Microsoft\Windows\Temporary Internet Files\Content.IE5\94TNLT5O\MC9003489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7700" y="2362200"/>
            <a:ext cx="1657350" cy="235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Listové těsto a válek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3174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57525" y="1252538"/>
            <a:ext cx="5722938" cy="3983037"/>
          </a:xfrm>
        </p:spPr>
      </p:pic>
      <p:pic>
        <p:nvPicPr>
          <p:cNvPr id="31747" name="Picture 3" descr="C:\Users\Verunka\AppData\Local\Microsoft\Windows\Temporary Internet Files\Content.IE5\EIP5GW6G\MC9003410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46138" y="3024188"/>
            <a:ext cx="180498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Těsto rozválíme…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3277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0" y="1439863"/>
            <a:ext cx="6030913" cy="3733800"/>
          </a:xfrm>
        </p:spPr>
      </p:pic>
      <p:pic>
        <p:nvPicPr>
          <p:cNvPr id="32771" name="Picture 2" descr="C:\Users\Verunka\AppData\Local\Microsoft\Windows\Temporary Internet Files\Content.IE5\EIP5GW6G\MC9003410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8" y="2919413"/>
            <a:ext cx="1803400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…aby se těsto dobře rozválelo,</a:t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musíme ho </a:t>
            </a:r>
            <a:r>
              <a:rPr lang="cs-CZ" dirty="0" err="1" smtClean="0">
                <a:solidFill>
                  <a:schemeClr val="tx2">
                    <a:satMod val="130000"/>
                  </a:schemeClr>
                </a:solidFill>
              </a:rPr>
              <a:t>podmoučit</a:t>
            </a: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. 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3379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33713" y="1587500"/>
            <a:ext cx="6030912" cy="3602038"/>
          </a:xfrm>
        </p:spPr>
      </p:pic>
      <p:pic>
        <p:nvPicPr>
          <p:cNvPr id="33795" name="Picture 2" descr="C:\Users\Verunka\AppData\Local\Microsoft\Windows\Temporary Internet Files\Content.IE5\94TNLT5O\MC9003410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138" y="2946400"/>
            <a:ext cx="1803400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088" y="152400"/>
            <a:ext cx="9998075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Strouhání jablíček – pozor na prsty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3481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57513" y="1227138"/>
            <a:ext cx="5948362" cy="3983037"/>
          </a:xfrm>
        </p:spPr>
      </p:pic>
      <p:pic>
        <p:nvPicPr>
          <p:cNvPr id="34819" name="Picture 2" descr="C:\Users\Verunka\AppData\Local\Microsoft\Windows\Temporary Internet Files\Content.IE5\ZC6YWYF5\MC9003489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62013" y="2767013"/>
            <a:ext cx="1265237" cy="183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Už bude dost ?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3584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44813" y="1303338"/>
            <a:ext cx="6030912" cy="3851275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Jablíčka strouháme na hrubo</a:t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…můžeme i ochutnávat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3686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21013" y="1600200"/>
            <a:ext cx="5935662" cy="3609975"/>
          </a:xfrm>
        </p:spPr>
      </p:pic>
      <p:pic>
        <p:nvPicPr>
          <p:cNvPr id="36867" name="Picture 2" descr="C:\Users\Verunka\AppData\Local\Microsoft\Windows\Temporary Internet Files\Content.IE5\ZC6YWYF5\MC9003489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96950" y="2813050"/>
            <a:ext cx="1265238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Rozválené pláty těsta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3789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44825" y="1452563"/>
            <a:ext cx="6030913" cy="3746500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Nastrouhaná jablíčka a zbytky slupek </a:t>
            </a:r>
            <a:endParaRPr lang="cs-CZ" sz="3600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3891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0200" y="1377950"/>
            <a:ext cx="6030913" cy="3800475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Dále ještě cukr a skořici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3993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21000" y="1314450"/>
            <a:ext cx="6030913" cy="3895725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Na rozválené těsto</a:t>
            </a:r>
            <a:r>
              <a:rPr lang="cs-CZ" sz="3600" dirty="0">
                <a:solidFill>
                  <a:schemeClr val="tx2">
                    <a:satMod val="13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rozdělíme nastrouhaná jablka</a:t>
            </a:r>
            <a:endParaRPr lang="cs-CZ" sz="3600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4096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795588" y="1490663"/>
            <a:ext cx="6030912" cy="3744912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Už nic nezbylo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4198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44813" y="1177925"/>
            <a:ext cx="6030912" cy="4044950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Ještě trochu cukru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430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95613" y="1377950"/>
            <a:ext cx="6030912" cy="3795713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Malinko posypeme skořicí…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4403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795588" y="1403350"/>
            <a:ext cx="6030912" cy="3783013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… to je vůně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4505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21013" y="1303338"/>
            <a:ext cx="6030912" cy="3944937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Ještě zabalit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4608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33713" y="1303338"/>
            <a:ext cx="6030912" cy="3895725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088" y="304800"/>
            <a:ext cx="9998075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Zamotat konec, aby nic nevyteklo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4710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33713" y="1365250"/>
            <a:ext cx="6030912" cy="3795713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3763" y="214313"/>
            <a:ext cx="9996487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Přendáme na plech…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4813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32113" y="1365250"/>
            <a:ext cx="6030912" cy="3844925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… šup do vyhřáté trouby.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4915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57525" y="1516063"/>
            <a:ext cx="6030913" cy="3683000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Toto krásně voní - HOTOVO!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5017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57513" y="1365250"/>
            <a:ext cx="6030912" cy="3808413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650" y="274638"/>
            <a:ext cx="9998075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Po vychladnutí - honem rozkrájet…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5120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95600" y="1349375"/>
            <a:ext cx="6030913" cy="3836988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Dobrou chuť !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5222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32113" y="1403350"/>
            <a:ext cx="6030912" cy="3751263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Jak vám chutná ?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5325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08313" y="1452563"/>
            <a:ext cx="6030912" cy="3746500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Nejlépe chutná vlastní …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5427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57513" y="1341438"/>
            <a:ext cx="6030912" cy="3752850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Nezbylo ještě?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5529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970213" y="1403350"/>
            <a:ext cx="6030912" cy="3806825"/>
          </a:xfr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2">
                    <a:satMod val="130000"/>
                  </a:schemeClr>
                </a:solidFill>
              </a:rPr>
              <a:t>Téma pro polytechnickou výchovu</a:t>
            </a:r>
            <a:endParaRPr lang="cs-CZ" sz="36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4450" indent="0">
              <a:buFont typeface="Wingdings 2" pitchFamily="18" charset="2"/>
              <a:buNone/>
            </a:pP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•    </a:t>
            </a:r>
            <a:r>
              <a:rPr lang="cs-CZ" sz="2800" b="1" smtClean="0">
                <a:latin typeface="Arial" charset="0"/>
                <a:cs typeface="Arial" charset="0"/>
              </a:rPr>
              <a:t>Oblast: Dítě a jeho psychika - psychologická</a:t>
            </a:r>
            <a:endParaRPr lang="cs-CZ" sz="2800" smtClean="0">
              <a:latin typeface="Arial" charset="0"/>
              <a:cs typeface="Arial" charset="0"/>
            </a:endParaRPr>
          </a:p>
          <a:p>
            <a:pPr marL="44450" indent="0">
              <a:buFont typeface="Wingdings 2" pitchFamily="18" charset="2"/>
              <a:buNone/>
            </a:pPr>
            <a:r>
              <a:rPr lang="cs-CZ" sz="2800" smtClean="0">
                <a:latin typeface="Arial" charset="0"/>
                <a:cs typeface="Arial" charset="0"/>
              </a:rPr>
              <a:t>•    </a:t>
            </a:r>
            <a:r>
              <a:rPr lang="cs-CZ" sz="2800" b="1" smtClean="0">
                <a:latin typeface="Arial" charset="0"/>
                <a:cs typeface="Arial" charset="0"/>
              </a:rPr>
              <a:t>Podoblast: Vnímání</a:t>
            </a:r>
          </a:p>
          <a:p>
            <a:pPr marL="44450" indent="0">
              <a:buFont typeface="Wingdings 2" pitchFamily="18" charset="2"/>
              <a:buNone/>
            </a:pPr>
            <a:r>
              <a:rPr lang="cs-CZ" sz="2800" smtClean="0">
                <a:latin typeface="Arial" charset="0"/>
                <a:cs typeface="Arial" charset="0"/>
              </a:rPr>
              <a:t>•</a:t>
            </a:r>
            <a:r>
              <a:rPr lang="cs-CZ" sz="2800" b="1" smtClean="0">
                <a:latin typeface="Arial" charset="0"/>
                <a:cs typeface="Arial" charset="0"/>
              </a:rPr>
              <a:t>    Integrovaný blok: Barevný podzim</a:t>
            </a:r>
            <a:endParaRPr lang="cs-CZ" sz="2800" smtClean="0">
              <a:latin typeface="Arial" charset="0"/>
              <a:cs typeface="Arial" charset="0"/>
            </a:endParaRPr>
          </a:p>
          <a:p>
            <a:pPr marL="44450" indent="0">
              <a:buFont typeface="Wingdings 2" pitchFamily="18" charset="2"/>
              <a:buNone/>
            </a:pPr>
            <a:r>
              <a:rPr lang="cs-CZ" sz="2800" smtClean="0">
                <a:latin typeface="Arial" charset="0"/>
                <a:cs typeface="Arial" charset="0"/>
              </a:rPr>
              <a:t>•    </a:t>
            </a:r>
            <a:r>
              <a:rPr lang="cs-CZ" sz="2800" b="1" smtClean="0">
                <a:latin typeface="Arial" charset="0"/>
                <a:cs typeface="Arial" charset="0"/>
              </a:rPr>
              <a:t>Téma: Ovocné stromy - ovoce</a:t>
            </a:r>
          </a:p>
          <a:p>
            <a:pPr marL="44450" indent="0">
              <a:buFont typeface="Wingdings 2" pitchFamily="18" charset="2"/>
              <a:buNone/>
            </a:pPr>
            <a:r>
              <a:rPr lang="cs-CZ" sz="2800" smtClean="0">
                <a:latin typeface="Arial" charset="0"/>
                <a:cs typeface="Arial" charset="0"/>
              </a:rPr>
              <a:t>•    </a:t>
            </a:r>
            <a:r>
              <a:rPr lang="cs-CZ" sz="2800" b="1" smtClean="0">
                <a:latin typeface="Arial" charset="0"/>
                <a:cs typeface="Arial" charset="0"/>
              </a:rPr>
              <a:t>Dosažené konkretizované výstupy: Rozlišit známé    </a:t>
            </a:r>
          </a:p>
          <a:p>
            <a:pPr marL="44450" indent="0">
              <a:buFont typeface="Wingdings 2" pitchFamily="18" charset="2"/>
              <a:buNone/>
            </a:pPr>
            <a:r>
              <a:rPr lang="cs-CZ" sz="2800" b="1" smtClean="0">
                <a:latin typeface="Arial" charset="0"/>
                <a:cs typeface="Arial" charset="0"/>
              </a:rPr>
              <a:t>     chutě, vůně, zápachy</a:t>
            </a:r>
            <a:endParaRPr lang="cs-CZ" sz="2800" smtClean="0">
              <a:latin typeface="Arial" charset="0"/>
              <a:cs typeface="Arial" charset="0"/>
            </a:endParaRPr>
          </a:p>
          <a:p>
            <a:pPr marL="44450" indent="0"/>
            <a:endParaRPr lang="cs-CZ" sz="280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370D483-4298-4219-BE2C-39E00C8C682E}" type="slidenum">
              <a:rPr lang="cs-CZ"/>
              <a:pPr>
                <a:defRPr/>
              </a:pPr>
              <a:t>40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satMod val="130000"/>
                  </a:schemeClr>
                </a:solidFill>
              </a:rPr>
              <a:t>Pomůcky</a:t>
            </a:r>
            <a:endParaRPr lang="cs-CZ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583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Prezentace určená k interaktivnímu řešení.</a:t>
            </a:r>
          </a:p>
          <a:p>
            <a:r>
              <a:rPr lang="cs-CZ" smtClean="0">
                <a:latin typeface="Arial" charset="0"/>
                <a:cs typeface="Arial" charset="0"/>
              </a:rPr>
              <a:t>Fotografie </a:t>
            </a:r>
          </a:p>
          <a:p>
            <a:r>
              <a:rPr lang="cs-CZ" smtClean="0">
                <a:latin typeface="Arial" charset="0"/>
                <a:cs typeface="Arial" charset="0"/>
              </a:rPr>
              <a:t>Ovoce ze školní zahrady</a:t>
            </a:r>
          </a:p>
          <a:p>
            <a:r>
              <a:rPr lang="cs-CZ" smtClean="0">
                <a:latin typeface="Arial" charset="0"/>
                <a:cs typeface="Arial" charset="0"/>
              </a:rPr>
              <a:t>Listové těsto – polotovar zakoupený v obchodě</a:t>
            </a:r>
          </a:p>
          <a:p>
            <a:r>
              <a:rPr lang="cs-CZ" smtClean="0">
                <a:latin typeface="Arial" charset="0"/>
                <a:cs typeface="Arial" charset="0"/>
              </a:rPr>
              <a:t>Cukr, skořice</a:t>
            </a:r>
          </a:p>
          <a:p>
            <a:r>
              <a:rPr lang="cs-CZ" smtClean="0">
                <a:latin typeface="Arial" charset="0"/>
                <a:cs typeface="Arial" charset="0"/>
              </a:rPr>
              <a:t>Nádobí ze školní kuchyně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2C4B47-A6F6-44ED-8448-36A6E4CFB120}" type="slidenum">
              <a:rPr lang="cs-CZ"/>
              <a:pPr>
                <a:defRPr/>
              </a:pPr>
              <a:t>41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763" y="274638"/>
            <a:ext cx="109728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satMod val="130000"/>
                  </a:schemeClr>
                </a:solidFill>
              </a:rPr>
              <a:t>Metodický postup</a:t>
            </a: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endParaRPr lang="cs-CZ" sz="27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963" y="1146175"/>
            <a:ext cx="10780712" cy="4105275"/>
          </a:xfrm>
        </p:spPr>
        <p:txBody>
          <a:bodyPr>
            <a:normAutofit/>
          </a:bodyPr>
          <a:lstStyle/>
          <a:p>
            <a:pPr marL="50292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Seznámení s plody ovocných stromů</a:t>
            </a:r>
          </a:p>
          <a:p>
            <a:pPr marL="50292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Sběr ovoce</a:t>
            </a:r>
          </a:p>
          <a:p>
            <a:pPr marL="50292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Seznámení s postupem pečení</a:t>
            </a:r>
          </a:p>
          <a:p>
            <a:pPr marL="50292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Příprava nádobí</a:t>
            </a:r>
          </a:p>
          <a:p>
            <a:pPr marL="50292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Příprava ovoce -  mytí, čištění, strouhání, rozválení těsta …</a:t>
            </a:r>
          </a:p>
          <a:p>
            <a:pPr marL="50292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Zhodnocení – nejlépe je ochutnat! </a:t>
            </a:r>
          </a:p>
          <a:p>
            <a:pPr marL="502920" indent="-4572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2D4224-4E44-4828-9D94-15C7D59EC9D2}" type="slidenum">
              <a:rPr lang="cs-CZ"/>
              <a:pPr>
                <a:defRPr/>
              </a:pPr>
              <a:t>42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satMod val="130000"/>
                  </a:schemeClr>
                </a:solidFill>
              </a:rPr>
              <a:t>Použité zdroje</a:t>
            </a:r>
            <a:endParaRPr lang="cs-CZ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850" y="2024063"/>
            <a:ext cx="9769475" cy="2349500"/>
          </a:xfrm>
        </p:spPr>
        <p:txBody>
          <a:bodyPr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smtClean="0">
                <a:latin typeface="Arial" charset="0"/>
                <a:cs typeface="Arial" charset="0"/>
              </a:rPr>
              <a:t>Kliparty - office.microsoft.com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smtClean="0">
                <a:latin typeface="Arial" charset="0"/>
                <a:cs typeface="Arial" charset="0"/>
              </a:rPr>
              <a:t>Fotodokumentace - vlastní</a:t>
            </a:r>
          </a:p>
          <a:p>
            <a:pPr lvl="1">
              <a:lnSpc>
                <a:spcPct val="115000"/>
              </a:lnSpc>
              <a:spcAft>
                <a:spcPts val="1000"/>
              </a:spcAft>
              <a:buFont typeface="Verdana" pitchFamily="34" charset="0"/>
              <a:buNone/>
            </a:pPr>
            <a:r>
              <a:rPr lang="cs-CZ" sz="1200" smtClean="0">
                <a:latin typeface="Arial" charset="0"/>
                <a:cs typeface="Arial" charset="0"/>
              </a:rPr>
              <a:t>      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6D9F9A-4457-427D-BF87-E6DD1EC55D21}" type="slidenum">
              <a:rPr lang="cs-CZ"/>
              <a:pPr>
                <a:defRPr/>
              </a:pPr>
              <a:t>43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6144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C53FF03-1DCE-49B2-BB37-960EEB8A9259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44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61443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61444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Gill Sans MT" pitchFamily="34" charset="-18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Gill Sans MT" pitchFamily="34" charset="-18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</TotalTime>
  <Words>342</Words>
  <Application>Microsoft Office PowerPoint</Application>
  <PresentationFormat>Custom</PresentationFormat>
  <Paragraphs>88</Paragraphs>
  <Slides>44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44</vt:i4>
      </vt:variant>
    </vt:vector>
  </HeadingPairs>
  <TitlesOfParts>
    <vt:vector size="59" baseType="lpstr">
      <vt:lpstr>Gill Sans MT</vt:lpstr>
      <vt:lpstr>Arial</vt:lpstr>
      <vt:lpstr>Wingdings 2</vt:lpstr>
      <vt:lpstr>Verdana</vt:lpstr>
      <vt:lpstr>Century Gothic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Pečení jablečného štrůdlu</vt:lpstr>
      <vt:lpstr>Podzimní strom</vt:lpstr>
      <vt:lpstr>Úroda na zahradě</vt:lpstr>
      <vt:lpstr>Posbíráme jablíčka </vt:lpstr>
      <vt:lpstr>Jablíčka do ošatky, listí zatím necháme ležet </vt:lpstr>
      <vt:lpstr>Sbíráme jenom pěkná jablíčka  </vt:lpstr>
      <vt:lpstr>Jabloň - jablka</vt:lpstr>
      <vt:lpstr>Příprava pečení</vt:lpstr>
      <vt:lpstr>Napřed ovoce omyjeme</vt:lpstr>
      <vt:lpstr>Jablíčko se rozkrojí</vt:lpstr>
      <vt:lpstr>…rozkrojíme na 2 poloviny</vt:lpstr>
      <vt:lpstr>…rozkrojíme na 4 čtvrtiny</vt:lpstr>
      <vt:lpstr>…vykrojíme jádřince.</vt:lpstr>
      <vt:lpstr>Vykrájíme všechna jablka</vt:lpstr>
      <vt:lpstr>Misky a struhadla</vt:lpstr>
      <vt:lpstr>Listové těsto a válek</vt:lpstr>
      <vt:lpstr>Těsto rozválíme…</vt:lpstr>
      <vt:lpstr>…aby se těsto dobře rozválelo, musíme ho podmoučit. </vt:lpstr>
      <vt:lpstr>Strouhání jablíček – pozor na prsty</vt:lpstr>
      <vt:lpstr>Už bude dost ?</vt:lpstr>
      <vt:lpstr>Jablíčka strouháme na hrubo …můžeme i ochutnávat</vt:lpstr>
      <vt:lpstr>Rozválené pláty těsta</vt:lpstr>
      <vt:lpstr>Nastrouhaná jablíčka a zbytky slupek </vt:lpstr>
      <vt:lpstr>Dále ještě cukr a skořici</vt:lpstr>
      <vt:lpstr>Na rozválené těsto  rozdělíme nastrouhaná jablka</vt:lpstr>
      <vt:lpstr>Už nic nezbylo</vt:lpstr>
      <vt:lpstr>Ještě trochu cukru</vt:lpstr>
      <vt:lpstr>Malinko posypeme skořicí…</vt:lpstr>
      <vt:lpstr>… to je vůně</vt:lpstr>
      <vt:lpstr>Ještě zabalit</vt:lpstr>
      <vt:lpstr>Zamotat konec, aby nic nevyteklo</vt:lpstr>
      <vt:lpstr>Přendáme na plech…</vt:lpstr>
      <vt:lpstr>… šup do vyhřáté trouby.</vt:lpstr>
      <vt:lpstr>Toto krásně voní - HOTOVO!</vt:lpstr>
      <vt:lpstr>Po vychladnutí - honem rozkrájet…</vt:lpstr>
      <vt:lpstr>Dobrou chuť !</vt:lpstr>
      <vt:lpstr>Jak vám chutná ?</vt:lpstr>
      <vt:lpstr>Nejlépe chutná vlastní …</vt:lpstr>
      <vt:lpstr>Nezbylo ještě?</vt:lpstr>
      <vt:lpstr>Téma pro polytechnickou výchovu</vt:lpstr>
      <vt:lpstr>Pomůcky</vt:lpstr>
      <vt:lpstr>Metodický postup </vt:lpstr>
      <vt:lpstr>Použité zdroje</vt:lpstr>
      <vt:lpstr>Snímek 44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Pečení jablečného štrůdlu</dc:title>
  <dc:creator/>
  <cp:lastModifiedBy/>
  <cp:revision>2</cp:revision>
  <dcterms:created xsi:type="dcterms:W3CDTF">2014-08-05T12:38:58Z</dcterms:created>
  <dcterms:modified xsi:type="dcterms:W3CDTF">2014-12-06T21:31:42Z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