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notesMasterIdLst>
    <p:notesMasterId r:id="rId11"/>
  </p:notesMasterIdLst>
  <p:sldIdLst>
    <p:sldId id="263" r:id="rId4"/>
    <p:sldId id="261" r:id="rId5"/>
    <p:sldId id="257" r:id="rId6"/>
    <p:sldId id="258" r:id="rId7"/>
    <p:sldId id="259" r:id="rId8"/>
    <p:sldId id="260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8" d="100"/>
          <a:sy n="58" d="100"/>
        </p:scale>
        <p:origin x="-78" y="-3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2.xml"/><Relationship Id="rId15" Type="http://schemas.openxmlformats.org/officeDocument/2006/relationships/tableStyles" Target="tableStyles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CA7032-11F3-4228-A406-0E54ED864DF3}" type="datetimeFigureOut">
              <a:rPr lang="cs-CZ" smtClean="0"/>
              <a:t>4.12.2014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40A717D-731C-46DA-B49F-AEFB1AD27AD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70983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altLang="cs-CZ" smtClean="0"/>
          </a:p>
        </p:txBody>
      </p:sp>
      <p:sp>
        <p:nvSpPr>
          <p:cNvPr id="410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38293CDC-BF51-464B-B562-C35E9E8CF728}" type="slidenum">
              <a:rPr lang="cs-CZ" smtClean="0">
                <a:solidFill>
                  <a:prstClr val="black"/>
                </a:solidFill>
              </a:rPr>
              <a:pPr>
                <a:defRPr/>
              </a:pPr>
              <a:t>1</a:t>
            </a:fld>
            <a:endParaRPr lang="cs-CZ" smtClean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4D56E-D454-4494-BB4E-9667A15E9684}" type="datetimeFigureOut">
              <a:rPr lang="cs-CZ" smtClean="0"/>
              <a:t>4.12.2014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12A7-9A78-4EC7-9CFD-CF918A57839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90237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4D56E-D454-4494-BB4E-9667A15E9684}" type="datetimeFigureOut">
              <a:rPr lang="cs-CZ" smtClean="0"/>
              <a:t>4.12.2014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12A7-9A78-4EC7-9CFD-CF918A57839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372307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4D56E-D454-4494-BB4E-9667A15E9684}" type="datetimeFigureOut">
              <a:rPr lang="cs-CZ" smtClean="0"/>
              <a:t>4.12.2014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12A7-9A78-4EC7-9CFD-CF918A57839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053633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4D56E-D454-4494-BB4E-9667A15E9684}" type="datetimeFigureOut">
              <a:rPr lang="cs-CZ" smtClean="0"/>
              <a:t>4.12.2014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12A7-9A78-4EC7-9CFD-CF918A57839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541258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4D56E-D454-4494-BB4E-9667A15E9684}" type="datetimeFigureOut">
              <a:rPr lang="cs-CZ" smtClean="0"/>
              <a:t>4.12.2014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12A7-9A78-4EC7-9CFD-CF918A57839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764055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4D56E-D454-4494-BB4E-9667A15E9684}" type="datetimeFigureOut">
              <a:rPr lang="cs-CZ" smtClean="0"/>
              <a:t>4.12.2014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12A7-9A78-4EC7-9CFD-CF918A57839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8918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4D56E-D454-4494-BB4E-9667A15E9684}" type="datetimeFigureOut">
              <a:rPr lang="cs-CZ" smtClean="0"/>
              <a:t>4.12.2014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12A7-9A78-4EC7-9CFD-CF918A57839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674695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4D56E-D454-4494-BB4E-9667A15E9684}" type="datetimeFigureOut">
              <a:rPr lang="cs-CZ" smtClean="0"/>
              <a:t>4.12.2014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12A7-9A78-4EC7-9CFD-CF918A57839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10192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4D56E-D454-4494-BB4E-9667A15E9684}" type="datetimeFigureOut">
              <a:rPr lang="cs-CZ" smtClean="0"/>
              <a:t>4.12.2014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12A7-9A78-4EC7-9CFD-CF918A57839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62946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4D56E-D454-4494-BB4E-9667A15E9684}" type="datetimeFigureOut">
              <a:rPr lang="cs-CZ" smtClean="0"/>
              <a:t>4.12.2014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12A7-9A78-4EC7-9CFD-CF918A57839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012769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4D56E-D454-4494-BB4E-9667A15E9684}" type="datetimeFigureOut">
              <a:rPr lang="cs-CZ" smtClean="0"/>
              <a:t>4.12.2014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12A7-9A78-4EC7-9CFD-CF918A57839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3078305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1075B923-3774-4C1E-9751-0AACED5CF54F}" type="datetimeFigureOut">
              <a:rPr lang="cs-CZ" smtClean="0">
                <a:solidFill>
                  <a:srgbClr val="575F6D"/>
                </a:solidFill>
              </a:rPr>
              <a:pPr/>
              <a:t>4.12.2014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61252999-B1B3-4FEE-AB4E-EA81A6C4113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9758393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075B923-3774-4C1E-9751-0AACED5CF54F}" type="datetimeFigureOut">
              <a:rPr lang="cs-CZ" smtClean="0">
                <a:solidFill>
                  <a:srgbClr val="575F6D"/>
                </a:solidFill>
              </a:rPr>
              <a:pPr/>
              <a:t>4.12.2014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61252999-B1B3-4FEE-AB4E-EA81A6C4113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>
              <a:solidFill>
                <a:srgbClr val="575F6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115993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1075B923-3774-4C1E-9751-0AACED5CF54F}" type="datetimeFigureOut">
              <a:rPr lang="cs-CZ" smtClean="0">
                <a:solidFill>
                  <a:srgbClr val="FFF39D"/>
                </a:solidFill>
              </a:rPr>
              <a:pPr/>
              <a:t>4.12.2014</a:t>
            </a:fld>
            <a:endParaRPr lang="cs-CZ">
              <a:solidFill>
                <a:srgbClr val="FFF39D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>
              <a:solidFill>
                <a:srgbClr val="FFF39D"/>
              </a:solidFill>
            </a:endParaRPr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61252999-B1B3-4FEE-AB4E-EA81A6C4113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890136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75B923-3774-4C1E-9751-0AACED5CF54F}" type="datetimeFigureOut">
              <a:rPr lang="cs-CZ" smtClean="0">
                <a:solidFill>
                  <a:srgbClr val="575F6D"/>
                </a:solidFill>
              </a:rPr>
              <a:pPr/>
              <a:t>4.12.2014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252999-B1B3-4FEE-AB4E-EA81A6C4113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00636138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75B923-3774-4C1E-9751-0AACED5CF54F}" type="datetimeFigureOut">
              <a:rPr lang="cs-CZ" smtClean="0">
                <a:solidFill>
                  <a:srgbClr val="575F6D"/>
                </a:solidFill>
              </a:rPr>
              <a:pPr/>
              <a:t>4.12.2014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252999-B1B3-4FEE-AB4E-EA81A6C4113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val="128468490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075B923-3774-4C1E-9751-0AACED5CF54F}" type="datetimeFigureOut">
              <a:rPr lang="cs-CZ" smtClean="0">
                <a:solidFill>
                  <a:srgbClr val="575F6D"/>
                </a:solidFill>
              </a:rPr>
              <a:pPr/>
              <a:t>4.12.2014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61252999-B1B3-4FEE-AB4E-EA81A6C4113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>
              <a:solidFill>
                <a:srgbClr val="575F6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271706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75B923-3774-4C1E-9751-0AACED5CF54F}" type="datetimeFigureOut">
              <a:rPr lang="cs-CZ" smtClean="0">
                <a:solidFill>
                  <a:srgbClr val="575F6D"/>
                </a:solidFill>
              </a:rPr>
              <a:pPr/>
              <a:t>4.12.2014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252999-B1B3-4FEE-AB4E-EA81A6C4113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9536346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075B923-3774-4C1E-9751-0AACED5CF54F}" type="datetimeFigureOut">
              <a:rPr lang="cs-CZ" smtClean="0">
                <a:solidFill>
                  <a:srgbClr val="575F6D"/>
                </a:solidFill>
              </a:rPr>
              <a:pPr/>
              <a:t>4.12.2014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61252999-B1B3-4FEE-AB4E-EA81A6C4113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>
              <a:solidFill>
                <a:srgbClr val="575F6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60900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075B923-3774-4C1E-9751-0AACED5CF54F}" type="datetimeFigureOut">
              <a:rPr lang="cs-CZ" smtClean="0">
                <a:solidFill>
                  <a:srgbClr val="575F6D"/>
                </a:solidFill>
              </a:rPr>
              <a:pPr/>
              <a:t>4.12.2014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61252999-B1B3-4FEE-AB4E-EA81A6C4113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>
              <a:solidFill>
                <a:srgbClr val="575F6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501451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75B923-3774-4C1E-9751-0AACED5CF54F}" type="datetimeFigureOut">
              <a:rPr lang="cs-CZ" smtClean="0">
                <a:solidFill>
                  <a:srgbClr val="575F6D"/>
                </a:solidFill>
              </a:rPr>
              <a:pPr/>
              <a:t>4.12.2014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252999-B1B3-4FEE-AB4E-EA81A6C4113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3106640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75B923-3774-4C1E-9751-0AACED5CF54F}" type="datetimeFigureOut">
              <a:rPr lang="cs-CZ" smtClean="0">
                <a:solidFill>
                  <a:srgbClr val="575F6D"/>
                </a:solidFill>
              </a:rPr>
              <a:pPr/>
              <a:t>4.12.2014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252999-B1B3-4FEE-AB4E-EA81A6C4113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1916136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1075B923-3774-4C1E-9751-0AACED5CF54F}" type="datetimeFigureOut">
              <a:rPr lang="cs-CZ" smtClean="0">
                <a:solidFill>
                  <a:srgbClr val="575F6D"/>
                </a:solidFill>
              </a:rPr>
              <a:pPr/>
              <a:t>4.12.2014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61252999-B1B3-4FEE-AB4E-EA81A6C4113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3946895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075B923-3774-4C1E-9751-0AACED5CF54F}" type="datetimeFigureOut">
              <a:rPr lang="cs-CZ" smtClean="0">
                <a:solidFill>
                  <a:srgbClr val="575F6D"/>
                </a:solidFill>
              </a:rPr>
              <a:pPr/>
              <a:t>4.12.2014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61252999-B1B3-4FEE-AB4E-EA81A6C4113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>
              <a:solidFill>
                <a:srgbClr val="575F6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430460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1075B923-3774-4C1E-9751-0AACED5CF54F}" type="datetimeFigureOut">
              <a:rPr lang="cs-CZ" smtClean="0">
                <a:solidFill>
                  <a:srgbClr val="FFF39D"/>
                </a:solidFill>
              </a:rPr>
              <a:pPr/>
              <a:t>4.12.2014</a:t>
            </a:fld>
            <a:endParaRPr lang="cs-CZ">
              <a:solidFill>
                <a:srgbClr val="FFF39D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>
              <a:solidFill>
                <a:srgbClr val="FFF39D"/>
              </a:solidFill>
            </a:endParaRPr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61252999-B1B3-4FEE-AB4E-EA81A6C4113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963194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75B923-3774-4C1E-9751-0AACED5CF54F}" type="datetimeFigureOut">
              <a:rPr lang="cs-CZ" smtClean="0">
                <a:solidFill>
                  <a:srgbClr val="575F6D"/>
                </a:solidFill>
              </a:rPr>
              <a:pPr/>
              <a:t>4.12.2014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252999-B1B3-4FEE-AB4E-EA81A6C4113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8587489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75B923-3774-4C1E-9751-0AACED5CF54F}" type="datetimeFigureOut">
              <a:rPr lang="cs-CZ" smtClean="0">
                <a:solidFill>
                  <a:srgbClr val="575F6D"/>
                </a:solidFill>
              </a:rPr>
              <a:pPr/>
              <a:t>4.12.2014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252999-B1B3-4FEE-AB4E-EA81A6C4113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val="406457361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075B923-3774-4C1E-9751-0AACED5CF54F}" type="datetimeFigureOut">
              <a:rPr lang="cs-CZ" smtClean="0">
                <a:solidFill>
                  <a:srgbClr val="575F6D"/>
                </a:solidFill>
              </a:rPr>
              <a:pPr/>
              <a:t>4.12.2014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61252999-B1B3-4FEE-AB4E-EA81A6C4113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>
              <a:solidFill>
                <a:srgbClr val="575F6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62702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75B923-3774-4C1E-9751-0AACED5CF54F}" type="datetimeFigureOut">
              <a:rPr lang="cs-CZ" smtClean="0">
                <a:solidFill>
                  <a:srgbClr val="575F6D"/>
                </a:solidFill>
              </a:rPr>
              <a:pPr/>
              <a:t>4.12.2014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252999-B1B3-4FEE-AB4E-EA81A6C4113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8537776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075B923-3774-4C1E-9751-0AACED5CF54F}" type="datetimeFigureOut">
              <a:rPr lang="cs-CZ" smtClean="0">
                <a:solidFill>
                  <a:srgbClr val="575F6D"/>
                </a:solidFill>
              </a:rPr>
              <a:pPr/>
              <a:t>4.12.2014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61252999-B1B3-4FEE-AB4E-EA81A6C4113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>
              <a:solidFill>
                <a:srgbClr val="575F6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606904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075B923-3774-4C1E-9751-0AACED5CF54F}" type="datetimeFigureOut">
              <a:rPr lang="cs-CZ" smtClean="0">
                <a:solidFill>
                  <a:srgbClr val="575F6D"/>
                </a:solidFill>
              </a:rPr>
              <a:pPr/>
              <a:t>4.12.2014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61252999-B1B3-4FEE-AB4E-EA81A6C4113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>
              <a:solidFill>
                <a:srgbClr val="575F6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789523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75B923-3774-4C1E-9751-0AACED5CF54F}" type="datetimeFigureOut">
              <a:rPr lang="cs-CZ" smtClean="0">
                <a:solidFill>
                  <a:srgbClr val="575F6D"/>
                </a:solidFill>
              </a:rPr>
              <a:pPr/>
              <a:t>4.12.2014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252999-B1B3-4FEE-AB4E-EA81A6C4113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0931408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75B923-3774-4C1E-9751-0AACED5CF54F}" type="datetimeFigureOut">
              <a:rPr lang="cs-CZ" smtClean="0">
                <a:solidFill>
                  <a:srgbClr val="575F6D"/>
                </a:solidFill>
              </a:rPr>
              <a:pPr/>
              <a:t>4.12.2014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252999-B1B3-4FEE-AB4E-EA81A6C4113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99696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E4D56E-D454-4494-BB4E-9667A15E9684}" type="datetimeFigureOut">
              <a:rPr lang="cs-CZ" smtClean="0"/>
              <a:t>4.12.2014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12A7-9A78-4EC7-9CFD-CF918A57839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000116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1075B923-3774-4C1E-9751-0AACED5CF54F}" type="datetimeFigureOut">
              <a:rPr lang="cs-CZ" smtClean="0">
                <a:solidFill>
                  <a:srgbClr val="575F6D"/>
                </a:solidFill>
              </a:rPr>
              <a:pPr/>
              <a:t>4.12.2014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61252999-B1B3-4FEE-AB4E-EA81A6C4113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71348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1075B923-3774-4C1E-9751-0AACED5CF54F}" type="datetimeFigureOut">
              <a:rPr lang="cs-CZ" smtClean="0">
                <a:solidFill>
                  <a:srgbClr val="575F6D"/>
                </a:solidFill>
              </a:rPr>
              <a:pPr/>
              <a:t>4.12.2014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61252999-B1B3-4FEE-AB4E-EA81A6C4113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867280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02" name="Group 5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8663356"/>
              </p:ext>
            </p:extLst>
          </p:nvPr>
        </p:nvGraphicFramePr>
        <p:xfrm>
          <a:off x="900113" y="1628775"/>
          <a:ext cx="7569200" cy="4510872"/>
        </p:xfrm>
        <a:graphic>
          <a:graphicData uri="http://schemas.openxmlformats.org/drawingml/2006/table">
            <a:tbl>
              <a:tblPr/>
              <a:tblGrid>
                <a:gridCol w="1665287"/>
                <a:gridCol w="5903913"/>
              </a:tblGrid>
              <a:tr h="51811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NÁZEV ŠKOLY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BRÁNA, základní škola a mateřská škola </a:t>
                      </a:r>
                      <a:b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</a:b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Kollárova 456, 509 01 Nová Paka</a:t>
                      </a:r>
                      <a:endParaRPr kumimoji="0" lang="cs-CZ" alt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ČÍSLO PROJEKTU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CZ.1.07/1.4.00/21.3750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NÁZEV PROJEKTU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Rozvoj čtení a práce s informacemi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11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ČÍSLO A NÁZEV KLÍČOVÉ AKTIVITY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I/2 Inovace a zkvalitnění výuky směřující k rozvoji čtenářské a informační gramotnosti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AUTOR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Ema Koťátková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72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PŘEDMĚT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Český jazyk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TÉMATICKÝ OKRUH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Křesťanská výchova 2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NÁZEV DUM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Mudrci 1</a:t>
                      </a:r>
                      <a:endParaRPr kumimoji="0" lang="cs-CZ" alt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ROČNÍK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2.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ČÍSLO MATERIÁLU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VY_12_INOVACE_</a:t>
                      </a:r>
                      <a:r>
                        <a:rPr kumimoji="0" lang="cs-CZ" alt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Arial" charset="0"/>
                        </a:rPr>
                        <a:t>4_11_CJ_Mudrci </a:t>
                      </a: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Arial" charset="0"/>
                        </a:rPr>
                        <a:t>1</a:t>
                      </a:r>
                      <a:endParaRPr kumimoji="0" lang="cs-CZ" altLang="cs-CZ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cs typeface="Arial" charset="0"/>
                      </a:endParaRP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DATUM TVORBY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4.12.14</a:t>
                      </a:r>
                      <a:endParaRPr kumimoji="0" lang="cs-CZ" alt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11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ANOTACE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Tento materiál je zařazen do vzdělávací oblasti Křesťanská výchova 2, žáci si procvičují čtení textu s porozuměním, odpovídají na otázky, určují druhy </a:t>
                      </a: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vět, doplňují chybějící slova.</a:t>
                      </a:r>
                      <a:endParaRPr kumimoji="0" lang="cs-CZ" alt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091" name="Picture 3" descr="H:\!Dokumenty\!Gympl\!projekty\!!OP VK\publicita\OPVK_hor_zakladni_logolink_CB_cz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5788" y="333375"/>
            <a:ext cx="5434012" cy="105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4649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600" dirty="0" smtClean="0"/>
              <a:t>Mudrci z východu 1</a:t>
            </a:r>
            <a:endParaRPr lang="cs-CZ" sz="6600" dirty="0"/>
          </a:p>
        </p:txBody>
      </p:sp>
      <p:pic>
        <p:nvPicPr>
          <p:cNvPr id="1026" name="Picture 2" descr="C:\Users\Ema\AppData\Local\Microsoft\Windows\Temporary Internet Files\Content.IE5\A78I5KDE\MC900410549[1].wm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943" y="1268760"/>
            <a:ext cx="7381433" cy="50960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66796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850106"/>
          </a:xfrm>
          <a:solidFill>
            <a:schemeClr val="accent1">
              <a:lumMod val="60000"/>
              <a:lumOff val="40000"/>
            </a:schemeClr>
          </a:solidFill>
        </p:spPr>
        <p:txBody>
          <a:bodyPr/>
          <a:lstStyle/>
          <a:p>
            <a:r>
              <a:rPr lang="cs-CZ" dirty="0" smtClean="0"/>
              <a:t>Mudrci z východu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1052736"/>
            <a:ext cx="8928992" cy="5688632"/>
          </a:xfrm>
        </p:spPr>
        <p:txBody>
          <a:bodyPr>
            <a:noAutofit/>
          </a:bodyPr>
          <a:lstStyle/>
          <a:p>
            <a:r>
              <a:rPr lang="cs-CZ" sz="4000" b="1" dirty="0" smtClean="0"/>
              <a:t>Když se narodil Ježíš, mudrci od východu se objevili v Jeruzalémě a ptali se:</a:t>
            </a:r>
          </a:p>
          <a:p>
            <a:pPr marL="0" indent="0">
              <a:buNone/>
            </a:pPr>
            <a:r>
              <a:rPr lang="cs-CZ" sz="4000" b="1" dirty="0" smtClean="0"/>
              <a:t> „Kde je ten právě narozený král? Viděli jsme na východě jeho hvězdu a přišli jsme se mu poklonit“.</a:t>
            </a:r>
          </a:p>
          <a:p>
            <a:pPr marL="0" indent="0">
              <a:buNone/>
            </a:pPr>
            <a:r>
              <a:rPr lang="cs-CZ" sz="4000" b="1" dirty="0" smtClean="0"/>
              <a:t>   A hle, hvězda, kterou viděli na východě, šla před nimi, až se zastavila před místem, kde bylo to dítě.</a:t>
            </a:r>
            <a:endParaRPr lang="cs-CZ" sz="4000" b="1" dirty="0"/>
          </a:p>
        </p:txBody>
      </p:sp>
    </p:spTree>
    <p:extLst>
      <p:ext uri="{BB962C8B-B14F-4D97-AF65-F5344CB8AC3E}">
        <p14:creationId xmlns:p14="http://schemas.microsoft.com/office/powerpoint/2010/main" val="113078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Odpověz na otázky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1600200"/>
            <a:ext cx="8579296" cy="4525963"/>
          </a:xfrm>
        </p:spPr>
        <p:txBody>
          <a:bodyPr>
            <a:noAutofit/>
          </a:bodyPr>
          <a:lstStyle/>
          <a:p>
            <a:r>
              <a:rPr lang="cs-CZ" sz="4400" b="1" dirty="0" smtClean="0"/>
              <a:t>Kdy se objevili mudrci z východu?</a:t>
            </a:r>
          </a:p>
          <a:p>
            <a:endParaRPr lang="cs-CZ" sz="4400" b="1" dirty="0"/>
          </a:p>
          <a:p>
            <a:r>
              <a:rPr lang="cs-CZ" sz="4400" b="1" dirty="0" smtClean="0"/>
              <a:t>Proč přišli do Jeruzaléma?</a:t>
            </a:r>
          </a:p>
          <a:p>
            <a:endParaRPr lang="cs-CZ" sz="4400" b="1" dirty="0"/>
          </a:p>
          <a:p>
            <a:r>
              <a:rPr lang="cs-CZ" sz="4400" b="1" dirty="0" smtClean="0"/>
              <a:t>Kde se zastavila, která je vedla?</a:t>
            </a:r>
            <a:endParaRPr lang="cs-CZ" sz="4400" b="1" dirty="0"/>
          </a:p>
        </p:txBody>
      </p:sp>
      <p:pic>
        <p:nvPicPr>
          <p:cNvPr id="2050" name="Picture 2" descr="C:\Users\Ema\AppData\Local\Microsoft\Windows\Temporary Internet Files\Content.IE5\TP26XMVT\MC90043370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2794000"/>
            <a:ext cx="2085975" cy="127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79296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Doplň do textu chybějící slova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1268760"/>
            <a:ext cx="6480720" cy="5589240"/>
          </a:xfrm>
          <a:solidFill>
            <a:srgbClr val="FFFF00"/>
          </a:solidFill>
        </p:spPr>
        <p:txBody>
          <a:bodyPr>
            <a:normAutofit fontScale="92500" lnSpcReduction="20000"/>
          </a:bodyPr>
          <a:lstStyle/>
          <a:p>
            <a:pPr lvl="0"/>
            <a:r>
              <a:rPr lang="cs-CZ" sz="4000" b="1" dirty="0">
                <a:solidFill>
                  <a:prstClr val="black"/>
                </a:solidFill>
              </a:rPr>
              <a:t>Když se </a:t>
            </a:r>
            <a:r>
              <a:rPr lang="cs-CZ" sz="4000" b="1" dirty="0" smtClean="0">
                <a:solidFill>
                  <a:prstClr val="black"/>
                </a:solidFill>
              </a:rPr>
              <a:t>______ </a:t>
            </a:r>
            <a:r>
              <a:rPr lang="cs-CZ" sz="4000" b="1" dirty="0">
                <a:solidFill>
                  <a:prstClr val="black"/>
                </a:solidFill>
              </a:rPr>
              <a:t>Ježíš, mudrci od východu se objevili v Jeruzalémě a ptali se:</a:t>
            </a:r>
          </a:p>
          <a:p>
            <a:pPr marL="0" lvl="0" indent="0">
              <a:buNone/>
            </a:pPr>
            <a:r>
              <a:rPr lang="cs-CZ" sz="4000" b="1" dirty="0">
                <a:solidFill>
                  <a:prstClr val="black"/>
                </a:solidFill>
              </a:rPr>
              <a:t> „Kde je ten právě </a:t>
            </a:r>
            <a:r>
              <a:rPr lang="cs-CZ" sz="4000" b="1" dirty="0" smtClean="0">
                <a:solidFill>
                  <a:prstClr val="black"/>
                </a:solidFill>
              </a:rPr>
              <a:t>_______ </a:t>
            </a:r>
            <a:r>
              <a:rPr lang="cs-CZ" sz="4000" b="1" dirty="0">
                <a:solidFill>
                  <a:prstClr val="black"/>
                </a:solidFill>
              </a:rPr>
              <a:t>král? Viděli jsme na </a:t>
            </a:r>
            <a:r>
              <a:rPr lang="cs-CZ" sz="4000" b="1" dirty="0" smtClean="0">
                <a:solidFill>
                  <a:prstClr val="black"/>
                </a:solidFill>
              </a:rPr>
              <a:t>_______ </a:t>
            </a:r>
            <a:r>
              <a:rPr lang="cs-CZ" sz="4000" b="1" dirty="0">
                <a:solidFill>
                  <a:prstClr val="black"/>
                </a:solidFill>
              </a:rPr>
              <a:t>jeho </a:t>
            </a:r>
            <a:r>
              <a:rPr lang="cs-CZ" sz="4000" b="1" dirty="0" smtClean="0">
                <a:solidFill>
                  <a:prstClr val="black"/>
                </a:solidFill>
              </a:rPr>
              <a:t>_______ </a:t>
            </a:r>
            <a:r>
              <a:rPr lang="cs-CZ" sz="4000" b="1" dirty="0">
                <a:solidFill>
                  <a:prstClr val="black"/>
                </a:solidFill>
              </a:rPr>
              <a:t>a přišli jsme se mu poklonit“.</a:t>
            </a:r>
          </a:p>
          <a:p>
            <a:pPr marL="0" lvl="0" indent="0">
              <a:buNone/>
            </a:pPr>
            <a:r>
              <a:rPr lang="cs-CZ" sz="4000" b="1" dirty="0">
                <a:solidFill>
                  <a:prstClr val="black"/>
                </a:solidFill>
              </a:rPr>
              <a:t>   A hle, hvězda, kterou viděli na </a:t>
            </a:r>
            <a:r>
              <a:rPr lang="cs-CZ" sz="4000" b="1" dirty="0" smtClean="0">
                <a:solidFill>
                  <a:prstClr val="black"/>
                </a:solidFill>
              </a:rPr>
              <a:t>východě, </a:t>
            </a:r>
            <a:r>
              <a:rPr lang="cs-CZ" sz="4000" b="1" dirty="0">
                <a:solidFill>
                  <a:prstClr val="black"/>
                </a:solidFill>
              </a:rPr>
              <a:t>šla před nimi, až se </a:t>
            </a:r>
            <a:r>
              <a:rPr lang="cs-CZ" sz="4000" b="1" dirty="0" smtClean="0">
                <a:solidFill>
                  <a:prstClr val="black"/>
                </a:solidFill>
              </a:rPr>
              <a:t>________ </a:t>
            </a:r>
            <a:r>
              <a:rPr lang="cs-CZ" sz="4000" b="1" dirty="0">
                <a:solidFill>
                  <a:prstClr val="black"/>
                </a:solidFill>
              </a:rPr>
              <a:t>před místem, kde bylo to dítě.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6846745" y="1412776"/>
            <a:ext cx="2160240" cy="42484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chemeClr val="bg2">
                    <a:lumMod val="10000"/>
                  </a:schemeClr>
                </a:solidFill>
              </a:rPr>
              <a:t>narozený</a:t>
            </a:r>
          </a:p>
          <a:p>
            <a:pPr algn="ctr"/>
            <a:r>
              <a:rPr lang="cs-CZ" sz="4000" b="1" dirty="0" smtClean="0">
                <a:solidFill>
                  <a:schemeClr val="bg2">
                    <a:lumMod val="10000"/>
                  </a:schemeClr>
                </a:solidFill>
              </a:rPr>
              <a:t>narodil</a:t>
            </a:r>
          </a:p>
          <a:p>
            <a:pPr algn="ctr"/>
            <a:r>
              <a:rPr lang="cs-CZ" sz="4000" b="1" dirty="0" smtClean="0">
                <a:solidFill>
                  <a:schemeClr val="bg2">
                    <a:lumMod val="10000"/>
                  </a:schemeClr>
                </a:solidFill>
              </a:rPr>
              <a:t>východě</a:t>
            </a:r>
          </a:p>
          <a:p>
            <a:pPr algn="ctr"/>
            <a:r>
              <a:rPr lang="cs-CZ" sz="4000" b="1" dirty="0" err="1" smtClean="0">
                <a:solidFill>
                  <a:schemeClr val="bg2">
                    <a:lumMod val="10000"/>
                  </a:schemeClr>
                </a:solidFill>
              </a:rPr>
              <a:t>zastavila</a:t>
            </a:r>
            <a:r>
              <a:rPr lang="cs-CZ" sz="4000" b="1" dirty="0" err="1" smtClean="0">
                <a:solidFill>
                  <a:schemeClr val="bg2">
                    <a:lumMod val="10000"/>
                  </a:schemeClr>
                </a:solidFill>
              </a:rPr>
              <a:t>hvězdu</a:t>
            </a:r>
            <a:endParaRPr lang="cs-CZ" sz="4000" b="1" dirty="0" smtClean="0">
              <a:solidFill>
                <a:schemeClr val="bg2">
                  <a:lumMod val="10000"/>
                </a:schemeClr>
              </a:solidFill>
            </a:endParaRPr>
          </a:p>
          <a:p>
            <a:pPr algn="ctr"/>
            <a:endParaRPr lang="cs-CZ" sz="4000" b="1" dirty="0">
              <a:solidFill>
                <a:schemeClr val="bg2">
                  <a:lumMod val="10000"/>
                </a:schemeClr>
              </a:solidFill>
            </a:endParaRPr>
          </a:p>
        </p:txBody>
      </p:sp>
      <p:cxnSp>
        <p:nvCxnSpPr>
          <p:cNvPr id="6" name="Přímá spojnice se šipkou 5"/>
          <p:cNvCxnSpPr/>
          <p:nvPr/>
        </p:nvCxnSpPr>
        <p:spPr>
          <a:xfrm flipH="1">
            <a:off x="4932040" y="2348880"/>
            <a:ext cx="1944216" cy="576064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se šipkou 7"/>
          <p:cNvCxnSpPr/>
          <p:nvPr/>
        </p:nvCxnSpPr>
        <p:spPr>
          <a:xfrm flipH="1" flipV="1">
            <a:off x="4932040" y="2204864"/>
            <a:ext cx="2088232" cy="72008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se šipkou 9"/>
          <p:cNvCxnSpPr/>
          <p:nvPr/>
        </p:nvCxnSpPr>
        <p:spPr>
          <a:xfrm flipH="1">
            <a:off x="5724128" y="3284984"/>
            <a:ext cx="1152129" cy="126014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se šipkou 11"/>
          <p:cNvCxnSpPr/>
          <p:nvPr/>
        </p:nvCxnSpPr>
        <p:spPr>
          <a:xfrm flipH="1" flipV="1">
            <a:off x="2735796" y="4152099"/>
            <a:ext cx="4284476" cy="429029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ravoúhlá spojnice 18"/>
          <p:cNvCxnSpPr/>
          <p:nvPr/>
        </p:nvCxnSpPr>
        <p:spPr>
          <a:xfrm rot="10800000" flipV="1">
            <a:off x="4427985" y="3909815"/>
            <a:ext cx="2448279" cy="2376266"/>
          </a:xfrm>
          <a:prstGeom prst="bentConnector3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959586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Jaké druhy vět se v textu objevují?</a:t>
            </a:r>
            <a:endParaRPr lang="cs-CZ" dirty="0"/>
          </a:p>
        </p:txBody>
      </p:sp>
      <p:pic>
        <p:nvPicPr>
          <p:cNvPr id="3074" name="Picture 2" descr="C:\Users\Ema\AppData\Local\Microsoft\Windows\Temporary Internet Files\Content.IE5\UGGZ0R6R\MC90041108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9327" y="1556792"/>
            <a:ext cx="5064673" cy="4896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6000" b="1" dirty="0" smtClean="0"/>
              <a:t>Výborně!</a:t>
            </a:r>
          </a:p>
          <a:p>
            <a:endParaRPr lang="cs-CZ" sz="6000" dirty="0"/>
          </a:p>
          <a:p>
            <a:r>
              <a:rPr lang="cs-CZ" sz="6000" b="1" dirty="0" smtClean="0"/>
              <a:t>Věty oznamovací a tázací.</a:t>
            </a:r>
            <a:endParaRPr lang="cs-CZ" sz="6000" b="1" dirty="0"/>
          </a:p>
        </p:txBody>
      </p:sp>
    </p:spTree>
    <p:extLst>
      <p:ext uri="{BB962C8B-B14F-4D97-AF65-F5344CB8AC3E}">
        <p14:creationId xmlns:p14="http://schemas.microsoft.com/office/powerpoint/2010/main" val="16689068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274320" lvl="0" indent="-274320" defTabSz="457200">
              <a:spcBef>
                <a:spcPts val="600"/>
              </a:spcBef>
              <a:spcAft>
                <a:spcPts val="600"/>
              </a:spcAft>
              <a:buClr>
                <a:srgbClr val="F0A22E"/>
              </a:buClr>
              <a:buSzPct val="70000"/>
              <a:buFont typeface="Wingdings 2"/>
              <a:buChar char=""/>
            </a:pPr>
            <a:r>
              <a:rPr lang="cs-CZ" dirty="0">
                <a:solidFill>
                  <a:srgbClr val="4E3B30"/>
                </a:solidFill>
                <a:latin typeface="Franklin Gothic Book"/>
              </a:rPr>
              <a:t>Galerie Klipart MS </a:t>
            </a:r>
            <a:r>
              <a:rPr lang="cs-CZ" dirty="0" smtClean="0">
                <a:solidFill>
                  <a:srgbClr val="4E3B30"/>
                </a:solidFill>
                <a:latin typeface="Franklin Gothic Book"/>
              </a:rPr>
              <a:t>Office</a:t>
            </a:r>
          </a:p>
          <a:p>
            <a:pPr marL="274320" lvl="0" indent="-274320" defTabSz="457200">
              <a:spcBef>
                <a:spcPts val="600"/>
              </a:spcBef>
              <a:spcAft>
                <a:spcPts val="600"/>
              </a:spcAft>
              <a:buClr>
                <a:srgbClr val="F0A22E"/>
              </a:buClr>
              <a:buSzPct val="70000"/>
              <a:buFont typeface="Wingdings 2"/>
              <a:buChar char=""/>
            </a:pPr>
            <a:r>
              <a:rPr lang="cs-CZ" dirty="0" smtClean="0">
                <a:solidFill>
                  <a:srgbClr val="4E3B30"/>
                </a:solidFill>
                <a:latin typeface="Franklin Gothic Book"/>
              </a:rPr>
              <a:t>Bible, Ekumenický překlad. Ekumenická rada církví v ČSR, v Praze 1984, s. </a:t>
            </a:r>
            <a:r>
              <a:rPr lang="cs-CZ" dirty="0" smtClean="0">
                <a:solidFill>
                  <a:srgbClr val="4E3B30"/>
                </a:solidFill>
                <a:latin typeface="Franklin Gothic Book"/>
              </a:rPr>
              <a:t>782.</a:t>
            </a:r>
            <a:endParaRPr lang="cs-CZ" dirty="0">
              <a:solidFill>
                <a:srgbClr val="4E3B30"/>
              </a:solidFill>
              <a:latin typeface="Franklin Gothic Book"/>
            </a:endParaRPr>
          </a:p>
        </p:txBody>
      </p:sp>
    </p:spTree>
    <p:extLst>
      <p:ext uri="{BB962C8B-B14F-4D97-AF65-F5344CB8AC3E}">
        <p14:creationId xmlns:p14="http://schemas.microsoft.com/office/powerpoint/2010/main" val="4268435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61</TotalTime>
  <Words>302</Words>
  <Application>Microsoft Office PowerPoint</Application>
  <PresentationFormat>Předvádění na obrazovce (4:3)</PresentationFormat>
  <Paragraphs>51</Paragraphs>
  <Slides>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3</vt:i4>
      </vt:variant>
      <vt:variant>
        <vt:lpstr>Nadpisy snímků</vt:lpstr>
      </vt:variant>
      <vt:variant>
        <vt:i4>7</vt:i4>
      </vt:variant>
    </vt:vector>
  </HeadingPairs>
  <TitlesOfParts>
    <vt:vector size="10" baseType="lpstr">
      <vt:lpstr>Motiv systému Office</vt:lpstr>
      <vt:lpstr>Arkýř</vt:lpstr>
      <vt:lpstr>1_Arkýř</vt:lpstr>
      <vt:lpstr>Prezentace aplikace PowerPoint</vt:lpstr>
      <vt:lpstr>Mudrci z východu 1</vt:lpstr>
      <vt:lpstr>Mudrci z východu</vt:lpstr>
      <vt:lpstr>Odpověz na otázky</vt:lpstr>
      <vt:lpstr>Doplň do textu chybějící slova</vt:lpstr>
      <vt:lpstr>Jaké druhy vět se v textu objevují?</vt:lpstr>
      <vt:lpstr>Použité zdroje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Ema</dc:creator>
  <cp:lastModifiedBy>Ema</cp:lastModifiedBy>
  <cp:revision>6</cp:revision>
  <dcterms:created xsi:type="dcterms:W3CDTF">2014-12-04T19:31:46Z</dcterms:created>
  <dcterms:modified xsi:type="dcterms:W3CDTF">2014-12-04T20:33:42Z</dcterms:modified>
</cp:coreProperties>
</file>