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09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7" r:id="rId4"/>
    <p:sldId id="288" r:id="rId5"/>
    <p:sldId id="289" r:id="rId6"/>
    <p:sldId id="290" r:id="rId7"/>
    <p:sldId id="291" r:id="rId8"/>
    <p:sldId id="282" r:id="rId9"/>
    <p:sldId id="283" r:id="rId10"/>
    <p:sldId id="284" r:id="rId11"/>
    <p:sldId id="285" r:id="rId12"/>
    <p:sldId id="28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12/7/2014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48768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412744" y="680477"/>
            <a:ext cx="6096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358764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333360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95691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4343400"/>
            <a:ext cx="103632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2834640"/>
            <a:ext cx="103632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340388" y="5047394"/>
            <a:ext cx="97536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340388" y="4796819"/>
            <a:ext cx="97536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340388" y="4637685"/>
            <a:ext cx="97536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340388" y="4542559"/>
            <a:ext cx="97536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6438603" y="1073888"/>
            <a:ext cx="5762848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498621" y="0"/>
            <a:ext cx="7352715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6635304" y="1285480"/>
            <a:ext cx="4114800" cy="158496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924800" y="0"/>
            <a:ext cx="3657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7924800" y="4267200"/>
            <a:ext cx="42672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7924800" y="0"/>
            <a:ext cx="18288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7931152" y="4246564"/>
            <a:ext cx="2787649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7924800" y="4267200"/>
            <a:ext cx="2133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7924800" y="1371600"/>
            <a:ext cx="42672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7924800" y="1752600"/>
            <a:ext cx="42672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1320800" y="4267200"/>
            <a:ext cx="660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711200" y="4267200"/>
            <a:ext cx="7112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489099" y="2438400"/>
            <a:ext cx="75184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489099" y="2133600"/>
            <a:ext cx="75184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6096000" y="4267200"/>
            <a:ext cx="18288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42536" y="1351672"/>
            <a:ext cx="7624064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4213" y="402265"/>
            <a:ext cx="1133856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2536" y="512064"/>
            <a:ext cx="10875264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495384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548145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597933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635603" y="680477"/>
            <a:ext cx="1219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667304" y="680477"/>
            <a:ext cx="48768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12064"/>
            <a:ext cx="109728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9125" y="17705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07125" y="1770502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6"/>
            <a:ext cx="11822773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3099" y="512064"/>
            <a:ext cx="103632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809750"/>
            <a:ext cx="5386917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1809750"/>
            <a:ext cx="5389033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2459037"/>
            <a:ext cx="5386917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459037"/>
            <a:ext cx="5389033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7053" y="680477"/>
            <a:ext cx="6096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63073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37669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99693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252455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302243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339912" y="680477"/>
            <a:ext cx="1219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371613" y="680477"/>
            <a:ext cx="48768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512064"/>
            <a:ext cx="103632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109728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435100"/>
            <a:ext cx="33528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0" y="1435100"/>
            <a:ext cx="73152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90709" y="0"/>
            <a:ext cx="1170432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484260" y="1885028"/>
            <a:ext cx="11710163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11374903" y="1197789"/>
            <a:ext cx="132763" cy="171288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1219200" y="441252"/>
            <a:ext cx="9144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90709" y="1893781"/>
            <a:ext cx="1170432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1219200" y="1150144"/>
            <a:ext cx="9144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11578103" y="1350189"/>
            <a:ext cx="132763" cy="171288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11115579" y="1453352"/>
            <a:ext cx="132763" cy="171288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636000" y="55499"/>
            <a:ext cx="2844800" cy="365125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55499"/>
            <a:ext cx="7416800" cy="365125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480800" y="55499"/>
            <a:ext cx="609600" cy="365125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6416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12800" y="274639"/>
            <a:ext cx="78232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48768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340388" y="5047394"/>
            <a:ext cx="97536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340388" y="4796819"/>
            <a:ext cx="97536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340388" y="4637685"/>
            <a:ext cx="97536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40388" y="4542559"/>
            <a:ext cx="97536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412744" y="680477"/>
            <a:ext cx="6096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358764" y="680477"/>
            <a:ext cx="36576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333360" y="680477"/>
            <a:ext cx="1219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95691" y="680477"/>
            <a:ext cx="1219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512064"/>
            <a:ext cx="103632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783560"/>
            <a:ext cx="103632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636000" y="6416676"/>
            <a:ext cx="28448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416676"/>
            <a:ext cx="74168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1480800" y="6416676"/>
            <a:ext cx="609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37846" y="873371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Orientace v řadě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19907" y="2204838"/>
            <a:ext cx="10363200" cy="1199704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pracujeme v kuchyni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Určit v řadě první, poslední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JWEBA3SG\MC900340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3445" y="1412776"/>
            <a:ext cx="201899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itka\AppData\Local\Microsoft\Windows\Temporary Internet Files\Content.IE5\O3AJSUHZ\MC900199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2117" y="1408204"/>
            <a:ext cx="188976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itka\AppData\Local\Microsoft\Windows\Temporary Internet Files\Content.IE5\LAJ4IXE9\MC900340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52384" y="1656463"/>
            <a:ext cx="2424989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itka\AppData\Local\Microsoft\Windows\Temporary Internet Files\Content.IE5\5S71I0N8\MC900340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3207" y="1808300"/>
            <a:ext cx="2403043" cy="11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1583499" y="4437112"/>
            <a:ext cx="9409045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9816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Určit v řadě první, poslední</a:t>
            </a:r>
            <a:endParaRPr lang="cs-CZ" dirty="0"/>
          </a:p>
        </p:txBody>
      </p:sp>
      <p:pic>
        <p:nvPicPr>
          <p:cNvPr id="1026" name="Picture 2" descr="C:\Users\jitka\AppData\Local\Microsoft\Windows\Temporary Internet Files\Content.IE5\JWEBA3SG\MC9003409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3445" y="1412776"/>
            <a:ext cx="201899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itka\AppData\Local\Microsoft\Windows\Temporary Internet Files\Content.IE5\O3AJSUHZ\MC900199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2117" y="1408204"/>
            <a:ext cx="188976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itka\AppData\Local\Microsoft\Windows\Temporary Internet Files\Content.IE5\LAJ4IXE9\MC900340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52384" y="1656463"/>
            <a:ext cx="2424989" cy="1328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itka\AppData\Local\Microsoft\Windows\Temporary Internet Files\Content.IE5\5S71I0N8\MC9003409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3207" y="1808300"/>
            <a:ext cx="2403043" cy="11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1583499" y="4437112"/>
            <a:ext cx="9409045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1470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v řadě</a:t>
            </a:r>
            <a:endParaRPr lang="cs-CZ" dirty="0"/>
          </a:p>
        </p:txBody>
      </p:sp>
      <p:pic>
        <p:nvPicPr>
          <p:cNvPr id="2050" name="Picture 2" descr="C:\Users\jitka\AppData\Local\Microsoft\Windows\Temporary Internet Files\Content.IE5\00Y3Y7DX\MC9002175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3446" y="1907895"/>
            <a:ext cx="2435961" cy="101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AppData\Local\Microsoft\Windows\Temporary Internet Files\Content.IE5\XO34A2IB\MC9003255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3766" y="1616659"/>
            <a:ext cx="192877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AppData\Local\Microsoft\Windows\Temporary Internet Files\Content.IE5\LAJ4IXE9\MC9003980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5144" y="1700808"/>
            <a:ext cx="1623143" cy="11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itka\AppData\Local\Microsoft\Windows\Temporary Internet Files\Content.IE5\VTCAZ48F\MC9002125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60363" y="1504645"/>
            <a:ext cx="1982419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391477" y="4045060"/>
            <a:ext cx="9697077" cy="5823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509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uprostřed</a:t>
            </a:r>
            <a:endParaRPr lang="cs-CZ" dirty="0"/>
          </a:p>
        </p:txBody>
      </p:sp>
      <p:pic>
        <p:nvPicPr>
          <p:cNvPr id="3074" name="Picture 2" descr="http://www.clipartsalbum.com/cliparts/borden/998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5467" y="1845093"/>
            <a:ext cx="2976329" cy="2159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tka\AppData\Local\Microsoft\Windows\Temporary Internet Files\Content.IE5\VTCAZ48F\MC9003352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6320" y="2121499"/>
            <a:ext cx="24384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itka\AppData\Local\Microsoft\Windows\Temporary Internet Files\Content.IE5\BID5VNJF\MC9003202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9883" y="1990842"/>
            <a:ext cx="2662059" cy="1984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332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poslední</a:t>
            </a:r>
            <a:endParaRPr lang="cs-CZ" dirty="0"/>
          </a:p>
        </p:txBody>
      </p:sp>
      <p:pic>
        <p:nvPicPr>
          <p:cNvPr id="5122" name="Picture 2" descr="C:\Users\jitka\AppData\Local\Microsoft\Windows\Temporary Internet Files\Content.IE5\XO34A2IB\MC9002394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5467" y="1640331"/>
            <a:ext cx="188976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itka\AppData\Local\Microsoft\Windows\Temporary Internet Files\Content.IE5\F08XNZYE\MC900300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3609" y="1936596"/>
            <a:ext cx="2395728" cy="1228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itka\AppData\Local\Microsoft\Windows\Temporary Internet Files\Content.IE5\E51ZU7CB\MC900325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23072" y="1654961"/>
            <a:ext cx="2295753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 rot="10800000">
            <a:off x="1515891" y="4005064"/>
            <a:ext cx="9409045" cy="432048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771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• 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Podoblast: Poznávací schopnosti</a:t>
            </a:r>
          </a:p>
          <a:p>
            <a:pPr marL="4572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Integrovaný blok: Rozlišování, grafické vyjadřování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   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Téma: Orientace v řadě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•  </a:t>
            </a:r>
            <a:r>
              <a:rPr lang="cs-CZ" sz="2400">
                <a:latin typeface="Arial" pitchFamily="34" charset="0"/>
                <a:cs typeface="Arial" pitchFamily="34" charset="0"/>
              </a:rPr>
              <a:t> 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Dosažené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konkretizované výstupy: umí sledovat očima řadu, jmenuje objekty v řadě, vyhledá první a poslední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Notebook s dotykovou obrazovkou.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Kartičky s obrázky z prezentace, KUMUČ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Kuchyňka – pokud v MŠ je.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3741" y="1615803"/>
            <a:ext cx="10781608" cy="3026535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Využíváme prezentaci a děti řeší úkoly z prezentace podle pokynů učitele (snímky 2 až 6). 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Připravíme kartičky s obrázky podle prezentace. Děti pracují s magnetickými tabulkami, kladou obrázky do řady podle předlohy, podle pokynů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učitele.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možné vytisknout více kartiček s vybavením do kuchyně.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Může následovat práce v kuchyňce, pokud je v MŠ. Děti pracují podle pokynů s konkrétním vybavením. </a:t>
            </a:r>
          </a:p>
          <a:p>
            <a:pPr marL="502920" indent="-457200">
              <a:buFont typeface="+mj-lt"/>
              <a:buAutoNum type="arabicPeriod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3" y="2024473"/>
            <a:ext cx="9769481" cy="14875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2331351" y="1118399"/>
            <a:ext cx="6765757" cy="347704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0</TotalTime>
  <Words>255</Words>
  <Application>Microsoft Office PowerPoint</Application>
  <PresentationFormat>Vlastní</PresentationFormat>
  <Paragraphs>45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Orientace v řadě</vt:lpstr>
      <vt:lpstr>Určit v řadě první, poslední</vt:lpstr>
      <vt:lpstr>Určit v řadě první, poslední</vt:lpstr>
      <vt:lpstr>První v řadě</vt:lpstr>
      <vt:lpstr>Co je uprostřed</vt:lpstr>
      <vt:lpstr>Co je poslední</vt:lpstr>
      <vt:lpstr>Téma pro polytechnickou výchovu</vt:lpstr>
      <vt:lpstr>Pomůcky</vt:lpstr>
      <vt:lpstr>Metodický postup </vt:lpstr>
      <vt:lpstr>Použité zdroje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2014-12-07T13:16:49Z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