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7" r:id="rId2"/>
  </p:sldMasterIdLst>
  <p:notesMasterIdLst>
    <p:notesMasterId r:id="rId14"/>
  </p:notesMasterIdLst>
  <p:handoutMasterIdLst>
    <p:handoutMasterId r:id="rId15"/>
  </p:handoutMasterIdLst>
  <p:sldIdLst>
    <p:sldId id="287" r:id="rId3"/>
    <p:sldId id="288" r:id="rId4"/>
    <p:sldId id="289" r:id="rId5"/>
    <p:sldId id="290" r:id="rId6"/>
    <p:sldId id="291" r:id="rId7"/>
    <p:sldId id="292" r:id="rId8"/>
    <p:sldId id="282" r:id="rId9"/>
    <p:sldId id="283" r:id="rId10"/>
    <p:sldId id="284" r:id="rId11"/>
    <p:sldId id="285" r:id="rId12"/>
    <p:sldId id="28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65" d="100"/>
          <a:sy n="65" d="100"/>
        </p:scale>
        <p:origin x="-102" y="-30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8.12.2014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8.12.2014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685800" y="5349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508000" y="4853412"/>
            <a:ext cx="112776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08000" y="3886200"/>
            <a:ext cx="112776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12/8/2014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4775200" y="76201"/>
            <a:ext cx="3860800" cy="2889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685800" y="3444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08000" y="1676400"/>
            <a:ext cx="112776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40633" y="2947086"/>
            <a:ext cx="115824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6" y="3587630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406400" y="1600200"/>
            <a:ext cx="5588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7912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406400" y="5410200"/>
            <a:ext cx="114808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75259" y="666750"/>
            <a:ext cx="57207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6193367" y="666750"/>
            <a:ext cx="5722988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75259" y="1316038"/>
            <a:ext cx="5720741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6198307" y="1316038"/>
            <a:ext cx="571804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972800" y="6477000"/>
            <a:ext cx="1016000" cy="24688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685800" y="6019801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5800" y="5849118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609600" y="5486400"/>
            <a:ext cx="112776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609601" y="609600"/>
            <a:ext cx="4011084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4766733" y="609600"/>
            <a:ext cx="7120467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4673600" y="616634"/>
            <a:ext cx="67056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508000" y="4993760"/>
            <a:ext cx="78232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508000" y="5533218"/>
            <a:ext cx="78232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6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44000" y="549277"/>
            <a:ext cx="2438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549277"/>
            <a:ext cx="83312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1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1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0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06400" y="1554163"/>
            <a:ext cx="115824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8636000" y="76201"/>
            <a:ext cx="33528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4165600" y="76201"/>
            <a:ext cx="44704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10972800" y="6477001"/>
            <a:ext cx="1016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406400" y="457200"/>
            <a:ext cx="115824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685800" y="1057987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s://www.youtube.com/watch?v=JMMWhFUYAkA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69001" y="1252322"/>
            <a:ext cx="10363200" cy="1470025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POVOLÁNÍ</a:t>
            </a:r>
            <a:endParaRPr lang="cs-CZ" sz="4800" b="1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0738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91477" y="332656"/>
            <a:ext cx="11582400" cy="841248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TRUHLÁŘ</a:t>
            </a:r>
            <a:endParaRPr lang="cs-CZ" sz="5400" b="1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027" name="Picture 3" descr="C:\Users\qqqqq8888\AppData\Local\Microsoft\Windows\Temporary Internet Files\Content.IE5\N1QVSP05\MC900357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9273" y="1197435"/>
            <a:ext cx="3250552" cy="375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68078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91477" y="332656"/>
            <a:ext cx="11582400" cy="841248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Kdo je TRUHLÁŘ??</a:t>
            </a:r>
            <a:endParaRPr lang="cs-CZ" sz="5400" b="1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027" name="Picture 3" descr="C:\Users\qqqqq8888\AppData\Local\Microsoft\Windows\Temporary Internet Files\Content.IE5\N1QVSP05\MC900357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3242" y="1308608"/>
            <a:ext cx="2413313" cy="2785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qqqqq8888\AppData\Local\Microsoft\Windows\Temporary Internet Files\Content.IE5\7V8M01DF\MC900360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0484" y="1401109"/>
            <a:ext cx="2693247" cy="32883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qqqqq8888\AppData\Local\Microsoft\Windows\Temporary Internet Files\Content.IE5\N1QVSP05\MM900285288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796" y="3525532"/>
            <a:ext cx="2744957" cy="25683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589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Co používá truhlář?</a:t>
            </a:r>
            <a:endParaRPr lang="cs-CZ" b="1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pic>
        <p:nvPicPr>
          <p:cNvPr id="3" name="Picture 3" descr="C:\Users\qqqqq8888\AppData\Local\Microsoft\Windows\Temporary Internet Files\Content.IE5\N1QVSP05\MC900357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63897" y="1533193"/>
            <a:ext cx="3087697" cy="3563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qqqqq8888\AppData\Local\Microsoft\Windows\Temporary Internet Files\Content.IE5\N1QVSP05\MC90044127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7340" y="1272417"/>
            <a:ext cx="2121429" cy="159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qqqqq8888\AppData\Local\Microsoft\Windows\Temporary Internet Files\Content.IE5\3Y7OT3VM\MC90044128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177" y="4649622"/>
            <a:ext cx="2340592" cy="175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qqqqq8888\AppData\Local\Microsoft\Windows\Temporary Internet Files\Content.IE5\N1QVSP05\MC9004418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8363" y="2839557"/>
            <a:ext cx="1994321" cy="1495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4213261" y="2058428"/>
            <a:ext cx="3072341" cy="370152"/>
          </a:xfrm>
          <a:prstGeom prst="righ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331098" y="4680108"/>
            <a:ext cx="3072341" cy="370152"/>
          </a:xfrm>
          <a:prstGeom prst="righ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1268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0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Co je na obrázku?</a:t>
            </a:r>
            <a:endParaRPr lang="cs-CZ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11691" y="1268760"/>
            <a:ext cx="6428416" cy="546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7734527" y="2276872"/>
            <a:ext cx="1344149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 rot="5400000">
            <a:off x="2500926" y="3447679"/>
            <a:ext cx="2485625" cy="864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 rot="5400000">
            <a:off x="3829683" y="3614905"/>
            <a:ext cx="2129629" cy="10989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 rot="4691945">
            <a:off x="5387231" y="4412823"/>
            <a:ext cx="1474928" cy="9036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 rot="4933756">
            <a:off x="7265887" y="4580650"/>
            <a:ext cx="1343676" cy="10837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9545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5613" y="164662"/>
            <a:ext cx="11582400" cy="3259832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Za odměnu se podíváme na pohádku</a:t>
            </a:r>
            <a:endParaRPr lang="cs-CZ" sz="5400" b="1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C:\Users\qqqqq8888\AppData\Local\Microsoft\Windows\Temporary Internet Files\Content.IE5\N1QVSP05\MC900357391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3973" y="3116686"/>
            <a:ext cx="1556394" cy="17963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94366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Téma pro polytechnickou výchovu</a:t>
            </a:r>
            <a:endParaRPr lang="cs-CZ" sz="3200" b="1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8338" y="1468192"/>
            <a:ext cx="10688034" cy="3697534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>
                <a:solidFill>
                  <a:srgbClr val="00B0F0"/>
                </a:solidFill>
                <a:latin typeface="Comic Sans MS" panose="030F0702030302020204" pitchFamily="66" charset="0"/>
              </a:rPr>
              <a:t/>
            </a:r>
            <a:br>
              <a:rPr lang="cs-CZ" dirty="0">
                <a:solidFill>
                  <a:srgbClr val="00B0F0"/>
                </a:solidFill>
                <a:latin typeface="Comic Sans MS" panose="030F0702030302020204" pitchFamily="66" charset="0"/>
              </a:rPr>
            </a:br>
            <a:r>
              <a:rPr lang="cs-CZ" dirty="0">
                <a:solidFill>
                  <a:srgbClr val="00B0F0"/>
                </a:solidFill>
                <a:latin typeface="Comic Sans MS" panose="030F0702030302020204" pitchFamily="66" charset="0"/>
              </a:rPr>
              <a:t>•   </a:t>
            </a:r>
            <a:r>
              <a:rPr lang="cs-CZ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 </a:t>
            </a:r>
            <a:r>
              <a:rPr lang="cs-CZ" dirty="0">
                <a:solidFill>
                  <a:srgbClr val="00B0F0"/>
                </a:solidFill>
                <a:latin typeface="Comic Sans MS" panose="030F0702030302020204" pitchFamily="66" charset="0"/>
              </a:rPr>
              <a:t> </a:t>
            </a:r>
            <a:r>
              <a:rPr lang="cs-CZ" b="1" dirty="0" smtClean="0">
                <a:solidFill>
                  <a:srgbClr val="00B0F0"/>
                </a:solidFill>
                <a:latin typeface="Comic Sans MS" panose="030F0702030302020204" pitchFamily="66" charset="0"/>
                <a:cs typeface="Arial" pitchFamily="34" charset="0"/>
              </a:rPr>
              <a:t>Oblast: Dítě a jeho svět</a:t>
            </a:r>
            <a:endParaRPr lang="cs-CZ" dirty="0">
              <a:solidFill>
                <a:srgbClr val="00B0F0"/>
              </a:solidFill>
              <a:latin typeface="Comic Sans MS" panose="030F0702030302020204" pitchFamily="66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solidFill>
                  <a:srgbClr val="00B0F0"/>
                </a:solidFill>
                <a:latin typeface="Comic Sans MS" panose="030F0702030302020204" pitchFamily="66" charset="0"/>
                <a:cs typeface="Arial" pitchFamily="34" charset="0"/>
              </a:rPr>
              <a:t>•      </a:t>
            </a:r>
            <a:r>
              <a:rPr lang="cs-CZ" b="1" dirty="0" smtClean="0">
                <a:solidFill>
                  <a:srgbClr val="00B0F0"/>
                </a:solidFill>
                <a:latin typeface="Comic Sans MS" panose="030F0702030302020204" pitchFamily="66" charset="0"/>
                <a:cs typeface="Arial" pitchFamily="34" charset="0"/>
              </a:rPr>
              <a:t>Podoblast: Poznatky, sociální informovanost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00B0F0"/>
                </a:solidFill>
                <a:latin typeface="Comic Sans MS" panose="030F0702030302020204" pitchFamily="66" charset="0"/>
                <a:cs typeface="Arial" pitchFamily="34" charset="0"/>
              </a:rPr>
              <a:t>•</a:t>
            </a:r>
            <a:r>
              <a:rPr lang="cs-CZ" b="1" dirty="0" smtClean="0">
                <a:solidFill>
                  <a:srgbClr val="00B0F0"/>
                </a:solidFill>
                <a:latin typeface="Comic Sans MS" panose="030F0702030302020204" pitchFamily="66" charset="0"/>
                <a:cs typeface="Arial" pitchFamily="34" charset="0"/>
              </a:rPr>
              <a:t>    Integrovaný blok: Co děláme celý den</a:t>
            </a:r>
            <a:endParaRPr lang="cs-CZ" dirty="0" smtClean="0">
              <a:solidFill>
                <a:srgbClr val="00B0F0"/>
              </a:solidFill>
              <a:latin typeface="Comic Sans MS" panose="030F0702030302020204" pitchFamily="66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rgbClr val="00B0F0"/>
                </a:solidFill>
                <a:latin typeface="Comic Sans MS" panose="030F0702030302020204" pitchFamily="66" charset="0"/>
                <a:cs typeface="Arial" pitchFamily="34" charset="0"/>
              </a:rPr>
              <a:t>•</a:t>
            </a:r>
            <a:r>
              <a:rPr lang="cs-CZ" dirty="0">
                <a:solidFill>
                  <a:srgbClr val="00B0F0"/>
                </a:solidFill>
                <a:latin typeface="Comic Sans MS" panose="030F0702030302020204" pitchFamily="66" charset="0"/>
                <a:cs typeface="Arial" pitchFamily="34" charset="0"/>
              </a:rPr>
              <a:t>     </a:t>
            </a:r>
            <a:r>
              <a:rPr lang="cs-CZ" b="1" dirty="0" smtClean="0">
                <a:solidFill>
                  <a:srgbClr val="00B0F0"/>
                </a:solidFill>
                <a:latin typeface="Comic Sans MS" panose="030F0702030302020204" pitchFamily="66" charset="0"/>
                <a:cs typeface="Arial" pitchFamily="34" charset="0"/>
              </a:rPr>
              <a:t>Téma: Truhlář</a:t>
            </a:r>
            <a:endParaRPr lang="cs-CZ" b="1" dirty="0">
              <a:solidFill>
                <a:srgbClr val="00B0F0"/>
              </a:solidFill>
              <a:latin typeface="Comic Sans MS" panose="030F0702030302020204" pitchFamily="66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solidFill>
                  <a:srgbClr val="00B0F0"/>
                </a:solidFill>
                <a:latin typeface="Comic Sans MS" panose="030F0702030302020204" pitchFamily="66" charset="0"/>
                <a:cs typeface="Arial" pitchFamily="34" charset="0"/>
              </a:rPr>
              <a:t>•      </a:t>
            </a:r>
            <a:r>
              <a:rPr lang="cs-CZ" b="1" dirty="0" smtClean="0">
                <a:solidFill>
                  <a:srgbClr val="00B0F0"/>
                </a:solidFill>
                <a:latin typeface="Comic Sans MS" panose="030F0702030302020204" pitchFamily="66" charset="0"/>
                <a:cs typeface="Arial" pitchFamily="34" charset="0"/>
              </a:rPr>
              <a:t>Dosažené konkretizované výstupy: Vědět, že 	každé povolání je důležité</a:t>
            </a:r>
            <a:endParaRPr lang="cs-CZ" dirty="0">
              <a:solidFill>
                <a:srgbClr val="00B0F0"/>
              </a:solidFill>
              <a:latin typeface="Comic Sans MS" panose="030F0702030302020204" pitchFamily="66" charset="0"/>
              <a:cs typeface="Arial" pitchFamily="34" charset="0"/>
            </a:endParaRPr>
          </a:p>
          <a:p>
            <a:endParaRPr lang="cs-CZ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Pomůcky</a:t>
            </a:r>
            <a:endParaRPr lang="cs-CZ" b="1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Připojení k internetu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Kladívko + hřebíky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065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5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2"/>
            <a:ext cx="10781608" cy="410399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pracují společně s vyučujícím podle pokynů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snímku č.5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poznávají,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co se skrývá pod obdélníkem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Pohádka se spustí kliknutím na kuchaře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5" y="2024475"/>
            <a:ext cx="9769481" cy="1558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7128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960969" y="6322454"/>
            <a:ext cx="4470400" cy="2889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2485" y="980763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278421" y="641347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0</TotalTime>
  <Words>182</Words>
  <Application>Microsoft Office PowerPoint</Application>
  <PresentationFormat>Vlastní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POVOLÁNÍ</vt:lpstr>
      <vt:lpstr>TRUHLÁŘ</vt:lpstr>
      <vt:lpstr>Kdo je TRUHLÁŘ??</vt:lpstr>
      <vt:lpstr>Co používá truhlář?</vt:lpstr>
      <vt:lpstr>Co je na obrázku?</vt:lpstr>
      <vt:lpstr>Za odměnu se podíváme na pohádku</vt:lpstr>
      <vt:lpstr>Téma pro polytechnickou výchovu</vt:lpstr>
      <vt:lpstr>Pomůcky</vt:lpstr>
      <vt:lpstr>Metodický postup </vt:lpstr>
      <vt:lpstr>Použité zdroje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2014-12-08T10:39:01Z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