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1C1C1C"/>
              </a:solidFill>
            </a:endParaRPr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1C1C1C"/>
              </a:solidFill>
            </a:endParaRPr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9B21755-74CF-40C4-9296-12A93E90B350}" type="slidenum">
              <a:rPr lang="cs-CZ">
                <a:solidFill>
                  <a:srgbClr val="1C1C1C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1C1C1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0408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7ADB2-93E1-4F15-BA1A-CC0B987A47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9618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8E6B2-17FA-4B87-A239-174C460E241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322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D4DC3-5605-41F3-B435-39B01622F79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1608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7095B-7915-4CC5-BBCC-FF5D6E78329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255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B1B34-8FEB-4C8D-B237-C84A1249374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4290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C6D2A-0BA5-486A-B74D-D080D0BBB7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0311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245B4-B9F9-4975-AF0F-2A672B8A59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7595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5D60E2-CAA8-4C79-A11B-1D22BD8FB8E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0856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289FBA-A4B5-420E-83B8-CA0839AF88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2026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0F67C4-1420-48AA-BB33-B0948F0015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0288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kumimoji="1" lang="cs-CZ" sz="2400">
              <a:solidFill>
                <a:srgbClr val="000000"/>
              </a:solidFill>
            </a:endParaRP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4EAFD12-6A17-45E4-BB23-699EE55699C4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9909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ic.cz/trestni-rad/tr2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business.center.cz/business/pravo/zakony/trestni_rad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Obdélník 91"/>
          <p:cNvSpPr/>
          <p:nvPr/>
        </p:nvSpPr>
        <p:spPr>
          <a:xfrm>
            <a:off x="1547664" y="1772816"/>
            <a:ext cx="532859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Datum: 5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.11.2012</a:t>
            </a:r>
            <a:endParaRPr lang="cs-CZ" sz="1200" b="1" i="1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Projekt: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Kvalitní výuka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CZ.1.07/1.5.00/34.0731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Číslo DUM: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VY_32_INOVACE_062</a:t>
            </a:r>
            <a:endParaRPr lang="cs-CZ" sz="12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b="1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Blanka </a:t>
            </a:r>
            <a:r>
              <a:rPr lang="cs-CZ" sz="1200" b="1" dirty="0" err="1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Zbožínková</a:t>
            </a:r>
            <a:endParaRPr lang="cs-CZ" sz="1200" b="1" dirty="0">
              <a:solidFill>
                <a:srgbClr val="000000"/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Trestní právo procesní</a:t>
            </a: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Občanská nauka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Ročník: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3.</a:t>
            </a: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15 minut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Orientace v základních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pojmech a problematice trestního práva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Pomůcky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Učebnice, psací potřeby,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sešit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Poznámka</a:t>
            </a: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DUM je součástí tematického celku „Člověk a právo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“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Inovace</a:t>
            </a: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Zapojení audiovizuální techniky do výuky, práce s 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internetem</a:t>
            </a:r>
            <a:endParaRPr lang="cs-CZ" sz="1200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599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Trestní právo procesní</a:t>
            </a:r>
            <a:br>
              <a:rPr lang="cs-CZ" smtClean="0"/>
            </a:br>
            <a:r>
              <a:rPr lang="cs-CZ" smtClean="0">
                <a:solidFill>
                  <a:schemeClr val="hlink"/>
                </a:solidFill>
              </a:rPr>
              <a:t>Trestní řád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Proces prokazující vinu či nevinu podezřelého</a:t>
            </a:r>
          </a:p>
          <a:p>
            <a:pPr eaLnBrk="1" hangingPunct="1"/>
            <a:r>
              <a:rPr lang="cs-CZ" smtClean="0"/>
              <a:t>Orgány činné v </a:t>
            </a:r>
            <a:r>
              <a:rPr lang="cs-CZ" b="1" u="sng" smtClean="0"/>
              <a:t>trestním řízení: </a:t>
            </a:r>
            <a:r>
              <a:rPr lang="cs-CZ" smtClean="0"/>
              <a:t> </a:t>
            </a:r>
            <a:r>
              <a:rPr lang="cs-CZ" smtClean="0">
                <a:solidFill>
                  <a:schemeClr val="hlink"/>
                </a:solidFill>
              </a:rPr>
              <a:t>policejní orgán</a:t>
            </a:r>
            <a:r>
              <a:rPr lang="cs-CZ" smtClean="0"/>
              <a:t>, </a:t>
            </a:r>
            <a:r>
              <a:rPr lang="cs-CZ" smtClean="0">
                <a:solidFill>
                  <a:schemeClr val="accent1"/>
                </a:solidFill>
              </a:rPr>
              <a:t>vyšetřovatel</a:t>
            </a:r>
            <a:r>
              <a:rPr lang="cs-CZ" smtClean="0"/>
              <a:t>, </a:t>
            </a:r>
            <a:r>
              <a:rPr lang="cs-CZ" smtClean="0">
                <a:solidFill>
                  <a:schemeClr val="folHlink"/>
                </a:solidFill>
              </a:rPr>
              <a:t>st. zástupce</a:t>
            </a:r>
            <a:r>
              <a:rPr lang="cs-CZ" smtClean="0"/>
              <a:t>, </a:t>
            </a:r>
            <a:r>
              <a:rPr lang="cs-CZ" smtClean="0">
                <a:solidFill>
                  <a:srgbClr val="CC00FF"/>
                </a:solidFill>
              </a:rPr>
              <a:t>soud</a:t>
            </a:r>
          </a:p>
        </p:txBody>
      </p:sp>
    </p:spTree>
    <p:extLst>
      <p:ext uri="{BB962C8B-B14F-4D97-AF65-F5344CB8AC3E}">
        <p14:creationId xmlns:p14="http://schemas.microsoft.com/office/powerpoint/2010/main" xmlns="" val="1531129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Fáze trestního řízení: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chemeClr val="hlink"/>
                </a:solidFill>
              </a:rPr>
              <a:t>1. Přípravné řízení - </a:t>
            </a:r>
            <a:r>
              <a:rPr lang="cs-CZ" sz="2400" b="1" dirty="0" smtClean="0">
                <a:solidFill>
                  <a:schemeClr val="hlink"/>
                </a:solidFill>
              </a:rPr>
              <a:t>Policie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2. </a:t>
            </a:r>
            <a:r>
              <a:rPr lang="cs-CZ" sz="2400" dirty="0" smtClean="0">
                <a:solidFill>
                  <a:srgbClr val="009900"/>
                </a:solidFill>
              </a:rPr>
              <a:t>Vznesení obvinění (spis, stíhání, obhájce</a:t>
            </a:r>
            <a:r>
              <a:rPr lang="cs-CZ" sz="2400" dirty="0" smtClean="0">
                <a:solidFill>
                  <a:srgbClr val="009900"/>
                </a:solidFill>
              </a:rPr>
              <a:t>, vazba</a:t>
            </a:r>
            <a:r>
              <a:rPr lang="cs-CZ" sz="2400" dirty="0" smtClean="0">
                <a:solidFill>
                  <a:srgbClr val="009900"/>
                </a:solidFill>
              </a:rPr>
              <a:t>) – </a:t>
            </a:r>
            <a:r>
              <a:rPr lang="cs-CZ" sz="2400" u="sng" dirty="0" smtClean="0">
                <a:solidFill>
                  <a:srgbClr val="009900"/>
                </a:solidFill>
              </a:rPr>
              <a:t>Podezřelý </a:t>
            </a:r>
            <a:r>
              <a:rPr lang="cs-CZ" sz="2400" dirty="0" smtClean="0">
                <a:solidFill>
                  <a:srgbClr val="009900"/>
                </a:solidFill>
              </a:rPr>
              <a:t>- </a:t>
            </a:r>
            <a:r>
              <a:rPr lang="cs-CZ" sz="2400" b="1" dirty="0" smtClean="0">
                <a:solidFill>
                  <a:srgbClr val="009900"/>
                </a:solidFill>
              </a:rPr>
              <a:t>Vyšetřovatel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chemeClr val="folHlink"/>
                </a:solidFill>
              </a:rPr>
              <a:t>3. Obžaloba – státní zástupce před soudem vznese obžalobu – </a:t>
            </a:r>
            <a:r>
              <a:rPr lang="cs-CZ" sz="2400" u="sng" dirty="0" smtClean="0">
                <a:solidFill>
                  <a:schemeClr val="folHlink"/>
                </a:solidFill>
              </a:rPr>
              <a:t>Obviněný</a:t>
            </a:r>
            <a:r>
              <a:rPr lang="cs-CZ" sz="2400" dirty="0" smtClean="0">
                <a:solidFill>
                  <a:schemeClr val="folHlink"/>
                </a:solidFill>
              </a:rPr>
              <a:t> – </a:t>
            </a:r>
            <a:r>
              <a:rPr lang="cs-CZ" sz="2400" b="1" dirty="0" smtClean="0">
                <a:solidFill>
                  <a:schemeClr val="folHlink"/>
                </a:solidFill>
              </a:rPr>
              <a:t>St. zástupce</a:t>
            </a:r>
            <a:endParaRPr lang="cs-CZ" sz="2400" b="1" u="sng" dirty="0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CC00FF"/>
                </a:solidFill>
              </a:rPr>
              <a:t>4. Hlavní líčení – vynesení rozsudku – </a:t>
            </a:r>
            <a:r>
              <a:rPr lang="cs-CZ" sz="2400" u="sng" dirty="0" smtClean="0">
                <a:solidFill>
                  <a:srgbClr val="CC00FF"/>
                </a:solidFill>
              </a:rPr>
              <a:t>Obžalovaný</a:t>
            </a:r>
            <a:r>
              <a:rPr lang="cs-CZ" sz="2400" dirty="0" smtClean="0">
                <a:solidFill>
                  <a:srgbClr val="CC00FF"/>
                </a:solidFill>
              </a:rPr>
              <a:t> - </a:t>
            </a:r>
            <a:r>
              <a:rPr lang="cs-CZ" sz="2400" b="1" dirty="0" smtClean="0">
                <a:solidFill>
                  <a:srgbClr val="CC00FF"/>
                </a:solidFill>
              </a:rPr>
              <a:t>Soud</a:t>
            </a:r>
            <a:endParaRPr lang="cs-CZ" sz="2400" b="1" u="sng" dirty="0" smtClean="0">
              <a:solidFill>
                <a:srgbClr val="CC00FF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5. Odvolací řízení – podání odvolání k vyššímu orgánu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6. Vykonávací řízení – uskutečnění trestu – </a:t>
            </a:r>
            <a:r>
              <a:rPr lang="cs-CZ" sz="2400" b="1" dirty="0" smtClean="0"/>
              <a:t>Vězeňská služba</a:t>
            </a:r>
          </a:p>
        </p:txBody>
      </p:sp>
    </p:spTree>
    <p:extLst>
      <p:ext uri="{BB962C8B-B14F-4D97-AF65-F5344CB8AC3E}">
        <p14:creationId xmlns:p14="http://schemas.microsoft.com/office/powerpoint/2010/main" xmlns="" val="2141089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Presumpce neviny:!!!!!!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Občan je nevinný do chvíle, kdy soud vyřkne rozsudkem jeho vinu.</a:t>
            </a:r>
          </a:p>
          <a:p>
            <a:pPr eaLnBrk="1" hangingPunct="1"/>
            <a:r>
              <a:rPr lang="cs-CZ" smtClean="0">
                <a:hlinkClick r:id="rId2"/>
              </a:rPr>
              <a:t>http://zakony.ic.cz/trestni-rad/tr2.html#cast2</a:t>
            </a:r>
            <a:endParaRPr lang="cs-CZ" smtClean="0"/>
          </a:p>
          <a:p>
            <a:pPr eaLnBrk="1" hangingPunct="1"/>
            <a:r>
              <a:rPr lang="cs-CZ" smtClean="0"/>
              <a:t>Jaké nové druhy trestů vešly v platnost od ledna 2010?</a:t>
            </a:r>
          </a:p>
        </p:txBody>
      </p:sp>
    </p:spTree>
    <p:extLst>
      <p:ext uri="{BB962C8B-B14F-4D97-AF65-F5344CB8AC3E}">
        <p14:creationId xmlns:p14="http://schemas.microsoft.com/office/powerpoint/2010/main" xmlns="" val="439060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Ochranná opatření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Mají preventivní charakter, ochrana společnosti před nebezpečnými činy</a:t>
            </a:r>
          </a:p>
          <a:p>
            <a:pPr eaLnBrk="1" hangingPunct="1"/>
            <a:r>
              <a:rPr lang="cs-CZ" dirty="0" smtClean="0"/>
              <a:t>Ochranné léčení</a:t>
            </a:r>
          </a:p>
          <a:p>
            <a:pPr eaLnBrk="1" hangingPunct="1"/>
            <a:r>
              <a:rPr lang="cs-CZ" dirty="0" smtClean="0"/>
              <a:t>Ochranná výchova</a:t>
            </a:r>
          </a:p>
          <a:p>
            <a:pPr eaLnBrk="1" hangingPunct="1"/>
            <a:r>
              <a:rPr lang="cs-CZ" dirty="0" smtClean="0"/>
              <a:t>Zabrání věci</a:t>
            </a:r>
          </a:p>
        </p:txBody>
      </p:sp>
    </p:spTree>
    <p:extLst>
      <p:ext uri="{BB962C8B-B14F-4D97-AF65-F5344CB8AC3E}">
        <p14:creationId xmlns:p14="http://schemas.microsoft.com/office/powerpoint/2010/main" xmlns="" val="454633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Nejen vězeňská služba, ale také probační a mediační služba …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je jejím úkolem?</a:t>
            </a:r>
          </a:p>
        </p:txBody>
      </p:sp>
      <p:pic>
        <p:nvPicPr>
          <p:cNvPr id="1027" name="Picture 3" descr="C:\Documents and Settings\zbozinkova\Local Settings\Temporary Internet Files\Content.IE5\9O3YWQ5H\MP9004421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852936"/>
            <a:ext cx="4147626" cy="368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8920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Probační a mediační služba usiluje o začlenění obviněného resp. pachatele do života společnosti bez dalšího porušování zákonů.</a:t>
            </a:r>
          </a:p>
        </p:txBody>
      </p:sp>
    </p:spTree>
    <p:extLst>
      <p:ext uri="{BB962C8B-B14F-4D97-AF65-F5344CB8AC3E}">
        <p14:creationId xmlns:p14="http://schemas.microsoft.com/office/powerpoint/2010/main" xmlns="" val="834796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50963" y="214313"/>
            <a:ext cx="7793037" cy="1462087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23501" y="2348880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Valenta, M.: Občanská nauka pro SOŠ a pro studijní obory SOU. 1. vyd., Praha, 1999. </a:t>
            </a:r>
            <a:r>
              <a:rPr lang="cs-CZ" i="1" dirty="0" smtClean="0"/>
              <a:t>ISBN </a:t>
            </a:r>
            <a:r>
              <a:rPr lang="cs-CZ" i="1" dirty="0"/>
              <a:t>80-7235-080-3.</a:t>
            </a:r>
          </a:p>
          <a:p>
            <a:endParaRPr lang="cs-CZ" i="1" dirty="0"/>
          </a:p>
          <a:p>
            <a:r>
              <a:rPr lang="cs-CZ" i="1" dirty="0" err="1"/>
              <a:t>Emmert</a:t>
            </a:r>
            <a:r>
              <a:rPr lang="cs-CZ" i="1" dirty="0"/>
              <a:t>, F., </a:t>
            </a:r>
            <a:r>
              <a:rPr lang="cs-CZ" i="1" dirty="0" err="1"/>
              <a:t>Katrňák</a:t>
            </a:r>
            <a:r>
              <a:rPr lang="cs-CZ" i="1" dirty="0"/>
              <a:t>, T., Krausová, M., Mužíková, O., Sojka, M., Ševela, M., Švandová, B., </a:t>
            </a:r>
            <a:r>
              <a:rPr lang="cs-CZ" i="1" dirty="0" err="1"/>
              <a:t>Tarábková</a:t>
            </a:r>
            <a:r>
              <a:rPr lang="cs-CZ" i="1" dirty="0"/>
              <a:t>, </a:t>
            </a:r>
            <a:r>
              <a:rPr lang="cs-CZ" i="1" dirty="0" smtClean="0"/>
              <a:t>M</a:t>
            </a:r>
            <a:r>
              <a:rPr lang="cs-CZ" i="1" dirty="0"/>
              <a:t>., Valach, M., Vonková, E.: Odmaturuj ze společenských věd. 1. vyd., Brno, </a:t>
            </a:r>
            <a:r>
              <a:rPr lang="cs-CZ" i="1" dirty="0" smtClean="0"/>
              <a:t>2004. ISBN </a:t>
            </a:r>
            <a:r>
              <a:rPr lang="cs-CZ" i="1" dirty="0"/>
              <a:t>80-86285-68-5</a:t>
            </a:r>
            <a:r>
              <a:rPr lang="cs-CZ" i="1" dirty="0" smtClean="0"/>
              <a:t>.</a:t>
            </a:r>
          </a:p>
          <a:p>
            <a:endParaRPr lang="cs-CZ" dirty="0"/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://business.center.cz/business/pravo/zakony/trestni_rad</a:t>
            </a:r>
            <a:r>
              <a:rPr lang="cs-CZ" u="sng" dirty="0" smtClean="0">
                <a:hlinkClick r:id="rId2"/>
              </a:rPr>
              <a:t>/</a:t>
            </a:r>
            <a:endParaRPr lang="cs-CZ" u="sng" dirty="0" smtClean="0"/>
          </a:p>
          <a:p>
            <a:r>
              <a:rPr lang="cs-CZ" u="sng" dirty="0">
                <a:hlinkClick r:id="rId3"/>
              </a:rPr>
              <a:t>www.office.microsoft.com</a:t>
            </a:r>
            <a:endParaRPr lang="cs-CZ" dirty="0"/>
          </a:p>
          <a:p>
            <a:endParaRPr lang="cs-CZ" u="sng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1090778"/>
      </p:ext>
    </p:extLst>
  </p:cSld>
  <p:clrMapOvr>
    <a:masterClrMapping/>
  </p:clrMapOvr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284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Směsice</vt:lpstr>
      <vt:lpstr>Snímek 1</vt:lpstr>
      <vt:lpstr>Trestní právo procesní Trestní řád</vt:lpstr>
      <vt:lpstr>Fáze trestního řízení:</vt:lpstr>
      <vt:lpstr>Presumpce neviny:!!!!!!</vt:lpstr>
      <vt:lpstr>Ochranná opatření</vt:lpstr>
      <vt:lpstr>Nejen vězeňská služba, ale také probační a mediační služba …</vt:lpstr>
      <vt:lpstr>Snímek 7</vt:lpstr>
      <vt:lpstr>Zdroje: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Trestní právo procesní Trestní řád</dc:title>
  <dc:creator>Blanka Zbožínková</dc:creator>
  <cp:lastModifiedBy>Dum</cp:lastModifiedBy>
  <cp:revision>8</cp:revision>
  <dcterms:created xsi:type="dcterms:W3CDTF">2012-12-03T09:44:11Z</dcterms:created>
  <dcterms:modified xsi:type="dcterms:W3CDTF">2014-12-08T16:35:23Z</dcterms:modified>
</cp:coreProperties>
</file>