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  <p:sldId id="25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965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240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655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061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46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838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998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749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905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659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</p:grpSp>
      <p:sp>
        <p:nvSpPr>
          <p:cNvPr id="143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pPr>
              <a:defRPr/>
            </a:pPr>
            <a:fld id="{D0F4E405-EAC1-43CE-BB71-6397EA54430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194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B8469-F780-4D63-900E-405331CC18F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162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6C66C-1BF2-4D16-9907-01A1CBD55A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412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B81A3-F673-4F7E-A855-8AB2301EC2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028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837BA7-B9BD-452D-86C7-E905045080C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988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E7207-8F23-41B2-AEA1-EB4879A2ECD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5235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A456D3-5520-44EA-B025-C3BA30F33F0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054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56C382-B20D-4DC3-A52E-7D0954DFD32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924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FEC3DB-5364-454B-9936-6AD69B7F7DD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2485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FA53D-62D6-4C2A-9796-9F3C1079FE6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8771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14DB9-56DC-4A41-925A-A06E711B18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341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81E274-5687-45D2-ACA5-74C5E174A330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F2B94-1E2E-4CA5-95C2-B62E23372F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702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A1EF22-23D3-4B33-903D-FFCB59120261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032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34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36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9927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licie.cz/clanek/kriminalita-mladeze.aspx" TargetMode="External"/><Relationship Id="rId2" Type="http://schemas.openxmlformats.org/officeDocument/2006/relationships/hyperlink" Target="http://www.google.cz/url?sa=t&amp;rct=j&amp;q=kriminalita%20ml%C3%A1de%C5%BEe&amp;source=web&amp;cd=3&amp;cad=rja&amp;sqi=2&amp;ved=0CDwQFjAC&amp;url=http://www.policie.cz/clanek/kriminalita-mladeze.aspx&amp;ei=BH28ULyjEJHbsgbz2oDYDQ&amp;usg=AFQjCNHZqHyXIwAIS8T6uNVnF3TECThCCA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t&amp;rct=j&amp;q=kriminalita%20ml%C3%A1de%C5%BEe&amp;source=web&amp;cd=3&amp;cad=rja&amp;sqi=2&amp;ved=0CDwQFjAC&amp;url=http://www.policie.cz/clanek/kriminalita-mladeze.aspx&amp;ei=BH28ULyjEJHbsgbz2oDYDQ&amp;usg=AFQjCNHZqHyXIwAIS8T6uNVnF3TECThCCA" TargetMode="External"/><Relationship Id="rId2" Type="http://schemas.openxmlformats.org/officeDocument/2006/relationships/hyperlink" Target="http://www.nicm.cz/kriminalita-a-delikvence-charakteristi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olicie.cz/clanek/kriminalita-mladez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043608" y="-171400"/>
            <a:ext cx="5555209" cy="6140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lang="cs-CZ" sz="1200" b="1" i="1" dirty="0"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Datum: 12.11.2012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Projekt: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Kvalitní výuka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Registrační číslo: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CZ.1.07/1.5.00/34.0731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Číslo DUM: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VY_32_INOVACE_064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Jméno autora: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Blanka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Zbožínková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Název práce: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Kriminalita mládeže 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Předmět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Občanská nauka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Ročník: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3.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Časová dotace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20 minut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Vzdělávací cíl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Orientace v základních pojmech, seznámení s problematikou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Pomůcky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Učebnice, psací potřeby, sešit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Poznámka: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DUM je součástí tematického celku „Člověk a právo“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/>
              </a:rPr>
              <a:t>Inovace: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NewRomanPSMT"/>
              </a:rPr>
              <a:t>Zapojení audiovizuální techniky do výuky, práce s internetem, problematika regionu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562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4800" dirty="0" smtClean="0"/>
              <a:t>Kriminalita mládeže</a:t>
            </a:r>
            <a:br>
              <a:rPr lang="cs-CZ" sz="4800" dirty="0" smtClean="0"/>
            </a:br>
            <a:endParaRPr lang="cs-CZ" sz="48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188" y="3644900"/>
            <a:ext cx="7696200" cy="2057400"/>
          </a:xfrm>
        </p:spPr>
        <p:txBody>
          <a:bodyPr/>
          <a:lstStyle/>
          <a:p>
            <a:pPr eaLnBrk="1" hangingPunct="1"/>
            <a:r>
              <a:rPr lang="cs-CZ" dirty="0" smtClean="0"/>
              <a:t>Část první</a:t>
            </a:r>
          </a:p>
        </p:txBody>
      </p:sp>
    </p:spTree>
    <p:extLst>
      <p:ext uri="{BB962C8B-B14F-4D97-AF65-F5344CB8AC3E}">
        <p14:creationId xmlns:p14="http://schemas.microsoft.com/office/powerpoint/2010/main" val="8827222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Kriminalita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28800"/>
            <a:ext cx="8507413" cy="5029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b="1" dirty="0" smtClean="0">
                <a:solidFill>
                  <a:srgbClr val="FF0000"/>
                </a:solidFill>
              </a:rPr>
              <a:t>Kriminalita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je</a:t>
            </a:r>
            <a:r>
              <a:rPr lang="cs-CZ" sz="2400" dirty="0" smtClean="0"/>
              <a:t> </a:t>
            </a:r>
            <a:r>
              <a:rPr lang="cs-CZ" sz="2400" b="1" dirty="0" smtClean="0"/>
              <a:t>úhrn činů uvedených v trestním zákoníku</a:t>
            </a:r>
            <a:r>
              <a:rPr lang="cs-CZ" sz="2400" dirty="0" smtClean="0"/>
              <a:t> obvykle popisovaných podle prostoru, času, rozsahu, struktury a pohybu.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Kriminalita je </a:t>
            </a:r>
            <a:r>
              <a:rPr lang="cs-CZ" sz="2400" dirty="0" smtClean="0">
                <a:solidFill>
                  <a:srgbClr val="FF0000"/>
                </a:solidFill>
              </a:rPr>
              <a:t>zločinnost</a:t>
            </a:r>
            <a:r>
              <a:rPr lang="cs-CZ" sz="2400" dirty="0" smtClean="0"/>
              <a:t>, společenský jev, kterým se rozumí </a:t>
            </a:r>
            <a:r>
              <a:rPr lang="cs-CZ" sz="2400" dirty="0" smtClean="0">
                <a:solidFill>
                  <a:srgbClr val="FF0000"/>
                </a:solidFill>
              </a:rPr>
              <a:t>souhrn trestné činnosti</a:t>
            </a:r>
            <a:r>
              <a:rPr lang="cs-CZ" sz="2400" dirty="0" smtClean="0"/>
              <a:t>. </a:t>
            </a: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b="1" dirty="0" smtClean="0">
                <a:solidFill>
                  <a:schemeClr val="hlink"/>
                </a:solidFill>
              </a:rPr>
              <a:t>Kriminalita mládeže</a:t>
            </a:r>
            <a:r>
              <a:rPr lang="cs-CZ" sz="2400" dirty="0" smtClean="0"/>
              <a:t> je součástí celkové kriminality a zahrnuje </a:t>
            </a:r>
            <a:r>
              <a:rPr lang="cs-CZ" sz="2400" b="1" dirty="0" smtClean="0">
                <a:solidFill>
                  <a:schemeClr val="hlink"/>
                </a:solidFill>
              </a:rPr>
              <a:t>jednání osob do věku 18 let</a:t>
            </a:r>
            <a:r>
              <a:rPr lang="cs-CZ" sz="2400" dirty="0" smtClean="0"/>
              <a:t>, jehož důsledkem je překročení právních a společenských norem, což je charakteristické pro trestný čin. </a:t>
            </a:r>
            <a:r>
              <a:rPr lang="cs-CZ" sz="2400" b="1" dirty="0" smtClean="0"/>
              <a:t>Osoby ve věku 15-18 let se označují jako mladiství a jsou ze zákona trestně odpovědní s jistým omezením.</a:t>
            </a:r>
            <a:r>
              <a:rPr lang="cs-CZ" sz="2400" dirty="0" smtClean="0"/>
              <a:t> Osoby </a:t>
            </a:r>
            <a:r>
              <a:rPr lang="cs-CZ" sz="2400" b="1" dirty="0" smtClean="0"/>
              <a:t>mladší 15 let nejsou trestně odpovědné</a:t>
            </a:r>
            <a:r>
              <a:rPr lang="cs-CZ" sz="2400" dirty="0" smtClean="0"/>
              <a:t>, spáchá-li však dítě </a:t>
            </a:r>
            <a:r>
              <a:rPr lang="cs-CZ" sz="2400" b="1" dirty="0" smtClean="0"/>
              <a:t>mezi 12. až 15. rokem</a:t>
            </a:r>
            <a:r>
              <a:rPr lang="cs-CZ" sz="2400" dirty="0" smtClean="0"/>
              <a:t> věku čin, za který lze dle trestního zákona </a:t>
            </a:r>
            <a:r>
              <a:rPr lang="cs-CZ" sz="2400" b="1" dirty="0" smtClean="0"/>
              <a:t>stanovit výjimečný trest</a:t>
            </a:r>
            <a:r>
              <a:rPr lang="cs-CZ" sz="2400" dirty="0" smtClean="0"/>
              <a:t>, může mu být uložena ochranná výchova</a:t>
            </a:r>
            <a:r>
              <a:rPr lang="cs-CZ" sz="2400" dirty="0"/>
              <a:t>.</a:t>
            </a:r>
            <a:r>
              <a:rPr lang="cs-CZ" sz="2400" dirty="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6799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Delikvence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2"/>
                </a:solidFill>
              </a:rPr>
              <a:t>činnost porušující nejen právní, ale i společenské</a:t>
            </a:r>
            <a:r>
              <a:rPr lang="cs-CZ" b="1" dirty="0" smtClean="0"/>
              <a:t>, tedy širší </a:t>
            </a:r>
            <a:r>
              <a:rPr lang="cs-CZ" b="1" dirty="0" smtClean="0">
                <a:solidFill>
                  <a:schemeClr val="accent2"/>
                </a:solidFill>
              </a:rPr>
              <a:t>normy</a:t>
            </a:r>
            <a:r>
              <a:rPr lang="cs-CZ" b="1" dirty="0" smtClean="0"/>
              <a:t>, takže se </a:t>
            </a:r>
            <a:r>
              <a:rPr lang="cs-CZ" b="1" dirty="0" smtClean="0">
                <a:solidFill>
                  <a:schemeClr val="accent2"/>
                </a:solidFill>
              </a:rPr>
              <a:t>takové jednání vztahuje i na děti a mladistvé</a:t>
            </a:r>
            <a:r>
              <a:rPr lang="cs-CZ" dirty="0" smtClean="0"/>
              <a:t>, kteří se tak stávají delikventy.</a:t>
            </a:r>
            <a:endParaRPr lang="cs-CZ" b="1" dirty="0" smtClean="0"/>
          </a:p>
          <a:p>
            <a:pPr eaLnBrk="1" hangingPunct="1"/>
            <a:r>
              <a:rPr lang="cs-CZ" dirty="0" smtClean="0"/>
              <a:t>Delikvent = provinilec, výtržník</a:t>
            </a:r>
          </a:p>
        </p:txBody>
      </p:sp>
    </p:spTree>
    <p:extLst>
      <p:ext uri="{BB962C8B-B14F-4D97-AF65-F5344CB8AC3E}">
        <p14:creationId xmlns:p14="http://schemas.microsoft.com/office/powerpoint/2010/main" val="1290091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dirty="0" smtClean="0"/>
              <a:t>	</a:t>
            </a:r>
            <a:r>
              <a:rPr lang="cs-CZ" dirty="0" smtClean="0"/>
              <a:t>Trestná činnost dětí a mladistvých se v mnoha ohledech liší od trestné činnosti. To je dáno stupněm psychického a somatického vývoje, vlastnostmi, zkušenostmi i motivy k páchání trestné činnosti.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Mládež páchá trestnou činnost častěji se spolupachateli a ve skupině.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613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dirty="0" smtClean="0">
                <a:solidFill>
                  <a:srgbClr val="C00000"/>
                </a:solidFill>
              </a:rPr>
              <a:t>Trestná činnost je ve většině případů páchána živelně pod vlivem momentální situace (převládá emotivní motivace oproti rozumové).</a:t>
            </a:r>
            <a:r>
              <a:rPr lang="cs-CZ" sz="2800" dirty="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Impulsem pro trestnou činnost je v řadě případů alkohol, případně jiná návyková látka zvyšující agresivitu a nepřiměřené reakce. Příprava trestné činnosti je nedokonalá, obvykle schází prvek plánování, častá je i nedostatečná příprava vhodných nástrojů ke spáchání trestného činu. Trestná činnost se vyznačuje neúměrnou tvrdostí, která se projevuje devastací, ničením předmětů a znehodnocením zařízení. </a:t>
            </a:r>
          </a:p>
          <a:p>
            <a:pPr eaLnBrk="1" hangingPunct="1">
              <a:lnSpc>
                <a:spcPct val="80000"/>
              </a:lnSpc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22150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Některé znaky způsobu spáchání trestné činnosti souvisejí se somatickými znaky pachatele, např. vyšší rychlostí pohybu, mrštností, obratností, menší postavou a nižší váhou. Výběr předmětu útoku je určován jiným hodnotovým systémem než u dospělých.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dirty="0" smtClean="0">
                <a:solidFill>
                  <a:srgbClr val="0070C0"/>
                </a:solidFill>
              </a:rPr>
              <a:t>Mladí pachatelé často odcizují předměty, které momentálně potřebují, nebo které se jim vzhledem k věku líbí (např. automobily, motocykly, videa, televizory, oblečení, zbraně, nože, alkohol, cigarety, léky apod.).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/>
              <a:t>Věci získané z trestné činnosti bývají rozdělovány ve skupině. Finanční prostředky se zpravidla utrácejí společně. Při dělení je patrná hierarchie a podíl na spáchané trestné činnosti.</a:t>
            </a:r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64697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>
                <a:solidFill>
                  <a:srgbClr val="DD4B39"/>
                </a:solidFill>
                <a:effectLst/>
                <a:latin typeface="arial"/>
              </a:rPr>
              <a:t/>
            </a:r>
            <a:br>
              <a:rPr lang="cs-CZ" b="0" dirty="0" smtClean="0">
                <a:solidFill>
                  <a:srgbClr val="DD4B39"/>
                </a:solidFill>
                <a:effectLst/>
                <a:latin typeface="arial"/>
              </a:rPr>
            </a:br>
            <a:r>
              <a:rPr lang="cs-CZ" b="0" i="1" dirty="0" smtClean="0">
                <a:solidFill>
                  <a:srgbClr val="DD4B39"/>
                </a:solidFill>
                <a:effectLst/>
                <a:latin typeface="arial"/>
                <a:hlinkClick r:id="rId2"/>
              </a:rPr>
              <a:t>Kriminalita mládeže</a:t>
            </a:r>
            <a:r>
              <a:rPr lang="cs-CZ" b="0" dirty="0" smtClean="0">
                <a:solidFill>
                  <a:srgbClr val="DD4B39"/>
                </a:solidFill>
                <a:effectLst/>
                <a:latin typeface="arial"/>
                <a:hlinkClick r:id="rId2"/>
              </a:rPr>
              <a:t> - Policie České republiky</a:t>
            </a:r>
            <a:r>
              <a:rPr lang="cs-CZ" b="0" dirty="0" smtClean="0">
                <a:solidFill>
                  <a:srgbClr val="DD4B39"/>
                </a:solidFill>
                <a:effectLst/>
                <a:latin typeface="arial"/>
              </a:rPr>
              <a:t/>
            </a:r>
            <a:br>
              <a:rPr lang="cs-CZ" b="0" dirty="0" smtClean="0">
                <a:solidFill>
                  <a:srgbClr val="DD4B39"/>
                </a:solidFill>
                <a:effectLst/>
                <a:latin typeface="arial"/>
              </a:rPr>
            </a:br>
            <a:r>
              <a:rPr lang="cs-CZ" b="0" i="1" dirty="0" smtClean="0">
                <a:solidFill>
                  <a:srgbClr val="222222"/>
                </a:solidFill>
                <a:effectLst/>
                <a:latin typeface="arial"/>
                <a:hlinkClick r:id="rId3"/>
              </a:rPr>
              <a:t>www.policie.cz/clanek/</a:t>
            </a:r>
            <a:r>
              <a:rPr lang="cs-CZ" b="1" i="1" dirty="0" smtClean="0">
                <a:solidFill>
                  <a:srgbClr val="222222"/>
                </a:solidFill>
                <a:effectLst/>
                <a:latin typeface="arial"/>
                <a:hlinkClick r:id="rId3"/>
              </a:rPr>
              <a:t>kriminalita</a:t>
            </a:r>
            <a:r>
              <a:rPr lang="cs-CZ" b="0" i="1" dirty="0" smtClean="0">
                <a:solidFill>
                  <a:srgbClr val="222222"/>
                </a:solidFill>
                <a:effectLst/>
                <a:latin typeface="arial"/>
                <a:hlinkClick r:id="rId3"/>
              </a:rPr>
              <a:t>-mladeze.aspx</a:t>
            </a:r>
            <a:r>
              <a:rPr lang="cs-CZ" b="0" i="1" dirty="0" smtClean="0">
                <a:solidFill>
                  <a:srgbClr val="222222"/>
                </a:solidFill>
                <a:effectLst/>
                <a:latin typeface="arial"/>
              </a:rPr>
              <a:t/>
            </a:r>
            <a:br>
              <a:rPr lang="cs-CZ" b="0" i="1" dirty="0" smtClean="0">
                <a:solidFill>
                  <a:srgbClr val="222222"/>
                </a:solidFill>
                <a:effectLst/>
                <a:latin typeface="arial"/>
              </a:rPr>
            </a:br>
            <a:r>
              <a:rPr lang="cs-CZ" b="0" dirty="0" smtClean="0">
                <a:solidFill>
                  <a:srgbClr val="222222"/>
                </a:solidFill>
                <a:effectLst/>
                <a:latin typeface="arial"/>
              </a:rPr>
              <a:t/>
            </a:r>
            <a:br>
              <a:rPr lang="cs-CZ" b="0" dirty="0" smtClean="0">
                <a:solidFill>
                  <a:srgbClr val="222222"/>
                </a:solidFill>
                <a:effectLst/>
                <a:latin typeface="arial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Příklady z regionu…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06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Zdroje: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>
                <a:hlinkClick r:id="rId2"/>
              </a:rPr>
              <a:t>www.nicm.cz/kriminalita-a-delikvence-charakteristika</a:t>
            </a:r>
            <a:endParaRPr lang="cs-CZ" sz="3600" dirty="0" smtClean="0"/>
          </a:p>
          <a:p>
            <a:r>
              <a:rPr lang="cs-CZ" sz="3600" i="1" dirty="0">
                <a:solidFill>
                  <a:srgbClr val="DD4B39"/>
                </a:solidFill>
                <a:latin typeface="+mj-lt"/>
                <a:hlinkClick r:id="rId3"/>
              </a:rPr>
              <a:t>Kriminalita mládeže</a:t>
            </a:r>
            <a:r>
              <a:rPr lang="cs-CZ" sz="3600" dirty="0">
                <a:solidFill>
                  <a:srgbClr val="DD4B39"/>
                </a:solidFill>
                <a:latin typeface="+mj-lt"/>
                <a:hlinkClick r:id="rId3"/>
              </a:rPr>
              <a:t> - Policie České republiky</a:t>
            </a:r>
            <a:r>
              <a:rPr lang="cs-CZ" sz="3600" dirty="0">
                <a:solidFill>
                  <a:srgbClr val="DD4B39"/>
                </a:solidFill>
                <a:latin typeface="+mj-lt"/>
              </a:rPr>
              <a:t/>
            </a:r>
            <a:br>
              <a:rPr lang="cs-CZ" sz="3600" dirty="0">
                <a:solidFill>
                  <a:srgbClr val="DD4B39"/>
                </a:solidFill>
                <a:latin typeface="+mj-lt"/>
              </a:rPr>
            </a:br>
            <a:r>
              <a:rPr lang="cs-CZ" sz="3600" i="1" dirty="0">
                <a:solidFill>
                  <a:srgbClr val="222222"/>
                </a:solidFill>
                <a:latin typeface="+mj-lt"/>
                <a:hlinkClick r:id="rId4"/>
              </a:rPr>
              <a:t>www.policie.cz/clanek/</a:t>
            </a:r>
            <a:r>
              <a:rPr lang="cs-CZ" sz="3600" b="1" i="1" dirty="0">
                <a:solidFill>
                  <a:srgbClr val="222222"/>
                </a:solidFill>
                <a:latin typeface="+mj-lt"/>
                <a:hlinkClick r:id="rId4"/>
              </a:rPr>
              <a:t>kriminalita</a:t>
            </a:r>
            <a:r>
              <a:rPr lang="cs-CZ" sz="3600" i="1" dirty="0">
                <a:solidFill>
                  <a:srgbClr val="222222"/>
                </a:solidFill>
                <a:latin typeface="+mj-lt"/>
                <a:hlinkClick r:id="rId4"/>
              </a:rPr>
              <a:t>-mladeze.aspx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59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vadrant">
  <a:themeElements>
    <a:clrScheme name="Kv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384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Kvadrant</vt:lpstr>
      <vt:lpstr>Prezentace aplikace PowerPoint</vt:lpstr>
      <vt:lpstr>Kriminalita mládeže </vt:lpstr>
      <vt:lpstr>Kriminalita</vt:lpstr>
      <vt:lpstr>Delikvence</vt:lpstr>
      <vt:lpstr>Prezentace aplikace PowerPoint</vt:lpstr>
      <vt:lpstr>Prezentace aplikace PowerPoint</vt:lpstr>
      <vt:lpstr>Prezentace aplikace PowerPoint</vt:lpstr>
      <vt:lpstr> Kriminalita mládeže - Policie České republiky www.policie.cz/clanek/kriminalita-mladeze.aspx  </vt:lpstr>
      <vt:lpstr>Zdroje: </vt:lpstr>
    </vt:vector>
  </TitlesOfParts>
  <Company>SUPŠ Jihlava - Helenín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Kriminalita mládeže </dc:title>
  <dc:creator>Blanka Zbožínková</dc:creator>
  <cp:lastModifiedBy>Blanka Zbožínková</cp:lastModifiedBy>
  <cp:revision>9</cp:revision>
  <dcterms:created xsi:type="dcterms:W3CDTF">2012-12-03T10:20:52Z</dcterms:created>
  <dcterms:modified xsi:type="dcterms:W3CDTF">2013-12-09T12:40:26Z</dcterms:modified>
</cp:coreProperties>
</file>