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0" r:id="rId3"/>
    <p:sldId id="262" r:id="rId4"/>
    <p:sldId id="257" r:id="rId5"/>
    <p:sldId id="258" r:id="rId6"/>
    <p:sldId id="259" r:id="rId7"/>
    <p:sldId id="264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39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381000" y="990600"/>
            <a:ext cx="76200" cy="51054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cs-CZ" sz="2400">
              <a:solidFill>
                <a:srgbClr val="000000"/>
              </a:solidFill>
            </a:endParaRPr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381000" y="304800"/>
            <a:ext cx="8391525" cy="5791200"/>
            <a:chOff x="240" y="192"/>
            <a:chExt cx="5286" cy="3648"/>
          </a:xfrm>
        </p:grpSpPr>
        <p:sp>
          <p:nvSpPr>
            <p:cNvPr id="6" name="Rectangle 9"/>
            <p:cNvSpPr>
              <a:spLocks noChangeArrowheads="1"/>
            </p:cNvSpPr>
            <p:nvPr/>
          </p:nvSpPr>
          <p:spPr bwMode="auto">
            <a:xfrm flipV="1">
              <a:off x="5236" y="192"/>
              <a:ext cx="288" cy="2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rot="10800000"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</a:endParaRPr>
            </a:p>
          </p:txBody>
        </p:sp>
        <p:sp>
          <p:nvSpPr>
            <p:cNvPr id="7" name="Rectangle 10"/>
            <p:cNvSpPr>
              <a:spLocks noChangeArrowheads="1"/>
            </p:cNvSpPr>
            <p:nvPr/>
          </p:nvSpPr>
          <p:spPr bwMode="auto">
            <a:xfrm flipV="1">
              <a:off x="240" y="192"/>
              <a:ext cx="5004" cy="288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</a:endParaRPr>
            </a:p>
          </p:txBody>
        </p:sp>
        <p:sp>
          <p:nvSpPr>
            <p:cNvPr id="8" name="Rectangle 11"/>
            <p:cNvSpPr>
              <a:spLocks noChangeArrowheads="1"/>
            </p:cNvSpPr>
            <p:nvPr/>
          </p:nvSpPr>
          <p:spPr bwMode="auto">
            <a:xfrm flipV="1">
              <a:off x="240" y="480"/>
              <a:ext cx="500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rot="10800000"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</a:endParaRPr>
            </a:p>
          </p:txBody>
        </p:sp>
        <p:sp>
          <p:nvSpPr>
            <p:cNvPr id="9" name="Rectangle 12"/>
            <p:cNvSpPr>
              <a:spLocks noChangeArrowheads="1"/>
            </p:cNvSpPr>
            <p:nvPr/>
          </p:nvSpPr>
          <p:spPr bwMode="auto">
            <a:xfrm flipV="1">
              <a:off x="5242" y="480"/>
              <a:ext cx="282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</a:endParaRPr>
            </a:p>
          </p:txBody>
        </p:sp>
        <p:sp>
          <p:nvSpPr>
            <p:cNvPr id="10" name="Line 13"/>
            <p:cNvSpPr>
              <a:spLocks noChangeShapeType="1"/>
            </p:cNvSpPr>
            <p:nvPr/>
          </p:nvSpPr>
          <p:spPr bwMode="auto">
            <a:xfrm flipH="1">
              <a:off x="480" y="2256"/>
              <a:ext cx="484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1" name="Rectangle 14"/>
            <p:cNvSpPr>
              <a:spLocks noChangeArrowheads="1"/>
            </p:cNvSpPr>
            <p:nvPr/>
          </p:nvSpPr>
          <p:spPr bwMode="auto">
            <a:xfrm>
              <a:off x="240" y="192"/>
              <a:ext cx="5286" cy="364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</a:endParaRPr>
            </a:p>
          </p:txBody>
        </p:sp>
      </p:grpSp>
      <p:sp>
        <p:nvSpPr>
          <p:cNvPr id="1433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762000" y="1371600"/>
            <a:ext cx="7696200" cy="2057400"/>
          </a:xfrm>
        </p:spPr>
        <p:txBody>
          <a:bodyPr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4340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762000" y="3765550"/>
            <a:ext cx="7696200" cy="20574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>
                <a:latin typeface="Arial" charset="0"/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2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3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4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 b="1"/>
            </a:lvl1pPr>
          </a:lstStyle>
          <a:p>
            <a:pPr>
              <a:defRPr/>
            </a:pPr>
            <a:fld id="{D0F4E405-EAC1-43CE-BB71-6397EA544304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42917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4B8469-F780-4D63-900E-405331CC18F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05163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86C66C-1BF2-4D16-9907-01A1CBD55AA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26399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6B81A3-F673-4F7E-A855-8AB2301EC2B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88779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837BA7-B9BD-452D-86C7-E905045080C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58268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AE7207-8F23-41B2-AEA1-EB4879A2ECD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68063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A456D3-5520-44EA-B025-C3BA30F33F04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45371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56C382-B20D-4DC3-A52E-7D0954DFD32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62200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FEC3DB-5364-454B-9936-6AD69B7F7DD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52433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6FA53D-62D6-4C2A-9796-9F3C1079FE6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76755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0"/>
            <a:ext cx="2057400" cy="5597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33400"/>
            <a:ext cx="6019800" cy="5597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D14DB9-56DC-4A41-925A-A06E711B185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55937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533400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9600" cy="4302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331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1676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331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331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A1EF22-23D3-4B33-903D-FFCB59120261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1031" name="Group 7"/>
          <p:cNvGrpSpPr>
            <a:grpSpLocks/>
          </p:cNvGrpSpPr>
          <p:nvPr/>
        </p:nvGrpSpPr>
        <p:grpSpPr bwMode="auto">
          <a:xfrm>
            <a:off x="279400" y="152400"/>
            <a:ext cx="8686800" cy="1600200"/>
            <a:chOff x="176" y="96"/>
            <a:chExt cx="5472" cy="1008"/>
          </a:xfrm>
        </p:grpSpPr>
        <p:sp>
          <p:nvSpPr>
            <p:cNvPr id="1032" name="Line 8"/>
            <p:cNvSpPr>
              <a:spLocks noChangeShapeType="1"/>
            </p:cNvSpPr>
            <p:nvPr/>
          </p:nvSpPr>
          <p:spPr bwMode="auto">
            <a:xfrm flipH="1">
              <a:off x="288" y="1104"/>
              <a:ext cx="523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33" name="Rectangle 9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</a:endParaRPr>
            </a:p>
          </p:txBody>
        </p:sp>
        <p:sp>
          <p:nvSpPr>
            <p:cNvPr id="1034" name="Rectangle 10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</a:endParaRPr>
            </a:p>
          </p:txBody>
        </p:sp>
        <p:sp>
          <p:nvSpPr>
            <p:cNvPr id="1035" name="Rectangle 11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</a:endParaRPr>
            </a:p>
          </p:txBody>
        </p:sp>
        <p:sp>
          <p:nvSpPr>
            <p:cNvPr id="1036" name="Rectangle 12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>
                <a:solidFill>
                  <a:srgbClr val="00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9602310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469900" indent="-469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908050" indent="-4365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800">
          <a:solidFill>
            <a:schemeClr val="tx1"/>
          </a:solidFill>
          <a:latin typeface="+mn-lt"/>
        </a:defRPr>
      </a:lvl2pPr>
      <a:lvl3pPr marL="1377950" indent="-468313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o"/>
        <a:defRPr sz="2400">
          <a:solidFill>
            <a:schemeClr val="tx1"/>
          </a:solidFill>
          <a:latin typeface="+mn-lt"/>
        </a:defRPr>
      </a:lvl3pPr>
      <a:lvl4pPr marL="1827213" indent="-4381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4pPr>
      <a:lvl5pPr marL="2297113" indent="-46831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</a:defRPr>
      </a:lvl5pPr>
      <a:lvl6pPr marL="2754313" indent="-468313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</a:defRPr>
      </a:lvl6pPr>
      <a:lvl7pPr marL="3211513" indent="-468313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</a:defRPr>
      </a:lvl7pPr>
      <a:lvl8pPr marL="3668713" indent="-468313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</a:defRPr>
      </a:lvl8pPr>
      <a:lvl9pPr marL="4125913" indent="-468313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icm.cz/kriminalita-a-delikvence-charakteristika" TargetMode="External"/><Relationship Id="rId2" Type="http://schemas.openxmlformats.org/officeDocument/2006/relationships/hyperlink" Target="http://www.google.cz/url?sa=t&amp;rct=j&amp;q=kriminalita%20ml%C3%A1de%C5%BEe&amp;source=web&amp;cd=10&amp;cad=rja&amp;sqi=2&amp;ved=0CFwQFjAJ&amp;url=http://www.nicm.cz/kriminalita-a-delikvence-charakteristika&amp;ei=BH28ULyjEJHbsgbz2oDYDQ&amp;usg=AFQjCNETVmd9LmUBRbqwplsPnZ-eb3lYwQ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692696"/>
            <a:ext cx="5762625" cy="12573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Obdélník 2"/>
          <p:cNvSpPr/>
          <p:nvPr/>
        </p:nvSpPr>
        <p:spPr>
          <a:xfrm>
            <a:off x="1547664" y="1949996"/>
            <a:ext cx="4572000" cy="3739485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just" fontAlgn="base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lang="cs-CZ" sz="1200" b="1" i="1" dirty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Times New Roman" pitchFamily="18" charset="0"/>
              </a:rPr>
              <a:t>Datum: </a:t>
            </a:r>
            <a:r>
              <a:rPr lang="cs-CZ" sz="1200" b="1" i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Times New Roman" pitchFamily="18" charset="0"/>
              </a:rPr>
              <a:t>18.11.2012</a:t>
            </a:r>
            <a:endParaRPr lang="cs-CZ" sz="1200" b="1" i="1" dirty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Times New Roman" pitchFamily="18" charset="0"/>
            </a:endParaRPr>
          </a:p>
          <a:p>
            <a:pPr lvl="0" algn="just" fontAlgn="base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endParaRPr lang="cs-CZ" sz="900" dirty="0">
              <a:solidFill>
                <a:srgbClr val="000000"/>
              </a:solidFill>
              <a:latin typeface="Arial" pitchFamily="34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lang="cs-CZ" sz="1200" b="1" i="1" dirty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Times New Roman" pitchFamily="18" charset="0"/>
              </a:rPr>
              <a:t>Projekt:</a:t>
            </a:r>
            <a:r>
              <a:rPr lang="cs-CZ" sz="1200" b="1" dirty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lang="cs-CZ" sz="1200" dirty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Times New Roman" pitchFamily="18" charset="0"/>
              </a:rPr>
              <a:t>Kvalitní výuka</a:t>
            </a: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endParaRPr lang="cs-CZ" sz="900" dirty="0">
              <a:solidFill>
                <a:srgbClr val="000000"/>
              </a:solidFill>
              <a:latin typeface="Arial" pitchFamily="34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lang="cs-CZ" sz="1200" b="1" i="1" dirty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Times New Roman" pitchFamily="18" charset="0"/>
              </a:rPr>
              <a:t>Registrační číslo:</a:t>
            </a:r>
            <a:r>
              <a:rPr lang="cs-CZ" sz="1200" b="1" dirty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lang="cs-CZ" sz="1200" dirty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CZ.1.07/1.5.00/34.0731</a:t>
            </a: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endParaRPr lang="cs-CZ" sz="900" dirty="0">
              <a:solidFill>
                <a:srgbClr val="000000"/>
              </a:solidFill>
              <a:latin typeface="Arial" pitchFamily="34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lang="cs-CZ" sz="1200" b="1" i="1" dirty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Times New Roman" pitchFamily="18" charset="0"/>
              </a:rPr>
              <a:t>Číslo DUM:</a:t>
            </a:r>
            <a:r>
              <a:rPr lang="cs-CZ" sz="1200" b="1" dirty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Times New Roman" pitchFamily="18" charset="0"/>
              </a:rPr>
              <a:t>VY_32_INOVACE_065</a:t>
            </a:r>
            <a:endParaRPr lang="cs-CZ" sz="1200" dirty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Times New Roman" pitchFamily="18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lang="cs-CZ" sz="1200" b="1" dirty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Times New Roman" pitchFamily="18" charset="0"/>
              </a:rPr>
              <a:t>	</a:t>
            </a:r>
            <a:endParaRPr lang="cs-CZ" sz="900" dirty="0">
              <a:solidFill>
                <a:srgbClr val="000000"/>
              </a:solidFill>
              <a:latin typeface="Arial" pitchFamily="34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lang="cs-CZ" sz="1200" b="1" i="1" dirty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Jméno autora:</a:t>
            </a:r>
            <a:r>
              <a:rPr lang="cs-CZ" sz="1200" b="1" dirty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 Blanka </a:t>
            </a:r>
            <a:r>
              <a:rPr lang="cs-CZ" sz="1200" b="1" dirty="0" err="1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Zbožínková</a:t>
            </a:r>
            <a:endParaRPr lang="cs-CZ" sz="1200" b="1" dirty="0">
              <a:solidFill>
                <a:srgbClr val="000000"/>
              </a:solidFill>
              <a:latin typeface="Arial" pitchFamily="34" charset="0"/>
              <a:ea typeface="Calibri" pitchFamily="34" charset="0"/>
              <a:cs typeface="Arial" pitchFamily="34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endParaRPr lang="cs-CZ" sz="900" dirty="0">
              <a:solidFill>
                <a:srgbClr val="000000"/>
              </a:solidFill>
              <a:latin typeface="Arial" pitchFamily="34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lang="cs-CZ" sz="1200" b="1" i="1" dirty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Název práce:</a:t>
            </a:r>
            <a:r>
              <a:rPr lang="cs-CZ" sz="1200" b="1" dirty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 </a:t>
            </a:r>
            <a:r>
              <a:rPr lang="cs-CZ" sz="1200" dirty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Kriminalita mládeže </a:t>
            </a:r>
            <a:r>
              <a:rPr lang="cs-CZ" sz="1200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2</a:t>
            </a:r>
            <a:endParaRPr lang="cs-CZ" sz="900" dirty="0">
              <a:solidFill>
                <a:srgbClr val="000000"/>
              </a:solidFill>
              <a:latin typeface="Arial" pitchFamily="34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lang="cs-CZ" sz="1200" b="1" i="1" dirty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Předmět</a:t>
            </a:r>
            <a:r>
              <a:rPr lang="cs-CZ" sz="1200" i="1" dirty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:</a:t>
            </a:r>
            <a:r>
              <a:rPr lang="cs-CZ" sz="1200" dirty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 Občanská nauka</a:t>
            </a: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endParaRPr lang="cs-CZ" sz="900" dirty="0">
              <a:solidFill>
                <a:srgbClr val="000000"/>
              </a:solidFill>
              <a:latin typeface="Arial" pitchFamily="34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lang="cs-CZ" sz="1200" b="1" i="1" dirty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Ročník:</a:t>
            </a:r>
            <a:r>
              <a:rPr lang="cs-CZ" sz="1200" b="1" dirty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 </a:t>
            </a:r>
            <a:r>
              <a:rPr lang="cs-CZ" sz="1200" dirty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3.</a:t>
            </a:r>
            <a:endParaRPr lang="cs-CZ" sz="900" dirty="0">
              <a:solidFill>
                <a:srgbClr val="000000"/>
              </a:solidFill>
              <a:latin typeface="Arial" pitchFamily="34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lang="cs-CZ" sz="1200" b="1" i="1" dirty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Časová dotace</a:t>
            </a:r>
            <a:r>
              <a:rPr lang="cs-CZ" sz="1200" i="1" dirty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:</a:t>
            </a:r>
            <a:r>
              <a:rPr lang="cs-CZ" sz="1200" dirty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 </a:t>
            </a:r>
            <a:r>
              <a:rPr lang="cs-CZ" sz="1200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15 </a:t>
            </a:r>
            <a:r>
              <a:rPr lang="cs-CZ" sz="1200" dirty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minut</a:t>
            </a:r>
            <a:endParaRPr lang="cs-CZ" sz="900" dirty="0">
              <a:solidFill>
                <a:srgbClr val="000000"/>
              </a:solidFill>
              <a:latin typeface="Arial" pitchFamily="34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lang="cs-CZ" sz="1200" b="1" i="1" dirty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Vzdělávací cíl</a:t>
            </a:r>
            <a:r>
              <a:rPr lang="cs-CZ" sz="1200" i="1" dirty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:</a:t>
            </a:r>
            <a:r>
              <a:rPr lang="cs-CZ" sz="1200" dirty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 Orientace v základních pojmech, seznámení s problematikou</a:t>
            </a:r>
            <a:endParaRPr lang="cs-CZ" sz="900" dirty="0">
              <a:solidFill>
                <a:srgbClr val="000000"/>
              </a:solidFill>
              <a:latin typeface="Arial" pitchFamily="34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lang="cs-CZ" sz="1200" b="1" i="1" dirty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Pomůcky</a:t>
            </a:r>
            <a:r>
              <a:rPr lang="cs-CZ" sz="1200" i="1" dirty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:</a:t>
            </a:r>
            <a:r>
              <a:rPr lang="cs-CZ" sz="1200" dirty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 Učebnice, psací potřeby, sešit</a:t>
            </a:r>
            <a:endParaRPr lang="cs-CZ" sz="900" dirty="0">
              <a:solidFill>
                <a:srgbClr val="000000"/>
              </a:solidFill>
              <a:latin typeface="Arial" pitchFamily="34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lang="cs-CZ" sz="1200" b="1" i="1" dirty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Poznámka:</a:t>
            </a:r>
            <a:r>
              <a:rPr lang="cs-CZ" sz="1200" dirty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 DUM je součástí tematického celku „Člověk a právo“</a:t>
            </a:r>
            <a:endParaRPr lang="cs-CZ" sz="900" dirty="0">
              <a:solidFill>
                <a:srgbClr val="000000"/>
              </a:solidFill>
              <a:latin typeface="Arial" pitchFamily="34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  <a:tabLst>
                <a:tab pos="3076575" algn="l"/>
              </a:tabLst>
            </a:pPr>
            <a:r>
              <a:rPr lang="cs-CZ" sz="1200" b="1" i="1" dirty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NewRomanPSMT"/>
              </a:rPr>
              <a:t>Inovace:</a:t>
            </a:r>
            <a:r>
              <a:rPr lang="cs-CZ" sz="1200" b="1" dirty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NewRomanPSMT"/>
              </a:rPr>
              <a:t> </a:t>
            </a:r>
            <a:r>
              <a:rPr lang="cs-CZ" sz="1200" dirty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NewRomanPSMT"/>
              </a:rPr>
              <a:t>Zapojení audiovizuální techniky do výuky, práce s internetem, problematika regionu</a:t>
            </a:r>
            <a:endParaRPr lang="cs-CZ" dirty="0">
              <a:solidFill>
                <a:srgbClr val="000000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09826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Kriminalita mládeže 2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u="sng" dirty="0" smtClean="0"/>
              <a:t>Opakování:</a:t>
            </a:r>
          </a:p>
          <a:p>
            <a:r>
              <a:rPr lang="cs-CZ" dirty="0" smtClean="0"/>
              <a:t>Co je kriminalita?</a:t>
            </a:r>
          </a:p>
          <a:p>
            <a:r>
              <a:rPr lang="cs-CZ" dirty="0" smtClean="0"/>
              <a:t>Delikvent, delikvence?</a:t>
            </a:r>
          </a:p>
          <a:p>
            <a:r>
              <a:rPr lang="cs-CZ" dirty="0" smtClean="0"/>
              <a:t>Charakteristické znaky kriminality mládeže?</a:t>
            </a:r>
            <a:endParaRPr lang="cs-CZ" dirty="0"/>
          </a:p>
        </p:txBody>
      </p:sp>
      <p:pic>
        <p:nvPicPr>
          <p:cNvPr id="7" name="Picture 2" descr="C:\Documents and Settings\zbozinkova\Local Settings\Temporary Internet Files\Content.IE5\Q71D10UD\MC900233043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780928"/>
            <a:ext cx="3534398" cy="2323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3490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b="1" dirty="0" smtClean="0">
                <a:solidFill>
                  <a:srgbClr val="FF0000"/>
                </a:solidFill>
              </a:rPr>
              <a:t>Podle stupně závažnosti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činu, kterým osoba porušuje normy, dělíme chování</a:t>
            </a:r>
            <a:r>
              <a:rPr lang="cs-CZ" b="1" dirty="0" smtClean="0"/>
              <a:t> </a:t>
            </a:r>
            <a:r>
              <a:rPr lang="cs-CZ" dirty="0" smtClean="0"/>
              <a:t>jako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disociální, asociální a antisociální</a:t>
            </a:r>
            <a:r>
              <a:rPr lang="cs-CZ" dirty="0" smtClean="0"/>
              <a:t>. </a:t>
            </a:r>
          </a:p>
          <a:p>
            <a:pPr eaLnBrk="1" hangingPunct="1"/>
            <a:r>
              <a:rPr lang="cs-CZ" dirty="0" smtClean="0"/>
              <a:t>Závažnost chování obvykle stoupá s věkem a má také tendenci se prohlubovat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3877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solidFill>
                  <a:schemeClr val="folHlink"/>
                </a:solidFill>
              </a:rPr>
              <a:t>Disociální chování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b="1" dirty="0" smtClean="0">
                <a:solidFill>
                  <a:srgbClr val="00B0F0"/>
                </a:solidFill>
              </a:rPr>
              <a:t>mírnější porušení norem, které je sice nepřiměřeným chováním, ale nenabývá sociální dimenze </a:t>
            </a: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2183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CC3300"/>
                </a:solidFill>
              </a:rPr>
              <a:t>Asociální chování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 </a:t>
            </a:r>
            <a:r>
              <a:rPr lang="cs-CZ" dirty="0" smtClean="0"/>
              <a:t>je v rozporu se společenskou morálkou, vyskytuje se zpravidla u dětí mladších. Zahrnujeme mezi ně </a:t>
            </a:r>
            <a:r>
              <a:rPr lang="cs-CZ" b="1" dirty="0" smtClean="0">
                <a:solidFill>
                  <a:srgbClr val="00B0F0"/>
                </a:solidFill>
              </a:rPr>
              <a:t>kázeňské přestupky ve škole, neposlušnost, vzdorovitost, negativismus, lži</a:t>
            </a:r>
            <a:r>
              <a:rPr lang="cs-CZ" b="1" dirty="0">
                <a:solidFill>
                  <a:srgbClr val="00B0F0"/>
                </a:solidFill>
              </a:rPr>
              <a:t>,</a:t>
            </a:r>
            <a:r>
              <a:rPr lang="cs-CZ" b="1" dirty="0" smtClean="0">
                <a:solidFill>
                  <a:srgbClr val="00B0F0"/>
                </a:solidFill>
              </a:rPr>
              <a:t> alkoholismus, záškoláctví, toxikomanii, </a:t>
            </a:r>
            <a:r>
              <a:rPr lang="cs-CZ" b="1" dirty="0" smtClean="0">
                <a:solidFill>
                  <a:srgbClr val="00B0F0"/>
                </a:solidFill>
              </a:rPr>
              <a:t>útěky, kouření, </a:t>
            </a:r>
            <a:r>
              <a:rPr lang="cs-CZ" b="1" dirty="0" smtClean="0">
                <a:solidFill>
                  <a:srgbClr val="00B0F0"/>
                </a:solidFill>
              </a:rPr>
              <a:t>demonstrativní sebepoškozování, gamblerství, popř. prostituci</a:t>
            </a:r>
            <a:r>
              <a:rPr lang="cs-CZ" dirty="0" smtClean="0"/>
              <a:t>, kdy jedinec poškozuje spíše sebe než okolí. 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3444713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accent2"/>
                </a:solidFill>
              </a:rPr>
              <a:t>Antisociální chování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b="1" dirty="0" smtClean="0"/>
              <a:t>Antisociální chování - </a:t>
            </a:r>
            <a:r>
              <a:rPr lang="cs-CZ" b="1" dirty="0" smtClean="0">
                <a:solidFill>
                  <a:srgbClr val="00B0F0"/>
                </a:solidFill>
              </a:rPr>
              <a:t>závažné protispolečenské jednání,</a:t>
            </a:r>
            <a:r>
              <a:rPr lang="cs-CZ" dirty="0" smtClean="0">
                <a:solidFill>
                  <a:srgbClr val="00B0F0"/>
                </a:solidFill>
              </a:rPr>
              <a:t> zahrnuje veškerou trestnou činnost - </a:t>
            </a:r>
            <a:r>
              <a:rPr lang="cs-CZ" b="1" dirty="0" smtClean="0">
                <a:solidFill>
                  <a:srgbClr val="00B0F0"/>
                </a:solidFill>
              </a:rPr>
              <a:t>krádeže, loupeže, vandalství, sexuální delikty, zabití, vraždy</a:t>
            </a:r>
            <a:r>
              <a:rPr lang="cs-CZ" dirty="0" smtClean="0">
                <a:solidFill>
                  <a:srgbClr val="00B0F0"/>
                </a:solidFill>
              </a:rPr>
              <a:t>,</a:t>
            </a:r>
            <a:r>
              <a:rPr lang="cs-CZ" dirty="0" smtClean="0"/>
              <a:t> navazuje na asociální formu chování, je obtížná nápravná péče v důsledku fixace poruch a velká pravděpodobnost </a:t>
            </a:r>
            <a:r>
              <a:rPr lang="cs-CZ" dirty="0" smtClean="0">
                <a:solidFill>
                  <a:srgbClr val="FF0000"/>
                </a:solidFill>
              </a:rPr>
              <a:t>recidiv</a:t>
            </a:r>
            <a:r>
              <a:rPr lang="cs-CZ" dirty="0" smtClean="0"/>
              <a:t>, ačkoli se v rámci  </a:t>
            </a:r>
            <a:r>
              <a:rPr lang="cs-CZ" dirty="0" smtClean="0">
                <a:solidFill>
                  <a:srgbClr val="FF0000"/>
                </a:solidFill>
              </a:rPr>
              <a:t>prevence</a:t>
            </a:r>
            <a:r>
              <a:rPr lang="cs-CZ" dirty="0" smtClean="0"/>
              <a:t> snažíme těmto recidivám předejít a pomoci těmto jedincům v </a:t>
            </a:r>
            <a:r>
              <a:rPr lang="cs-CZ" dirty="0" smtClean="0">
                <a:solidFill>
                  <a:srgbClr val="FF0000"/>
                </a:solidFill>
              </a:rPr>
              <a:t>resocializaci</a:t>
            </a:r>
            <a:r>
              <a:rPr lang="cs-CZ" dirty="0" smtClean="0"/>
              <a:t>.</a:t>
            </a:r>
            <a:endParaRPr lang="cs-CZ" b="1" u="sng" dirty="0" smtClean="0"/>
          </a:p>
          <a:p>
            <a:pPr marL="0" indent="0" eaLnBrk="1" hangingPunct="1">
              <a:buNone/>
            </a:pP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2426586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Vysvětli: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Recidiva = opakování</a:t>
            </a:r>
          </a:p>
          <a:p>
            <a:r>
              <a:rPr lang="cs-CZ" dirty="0" smtClean="0"/>
              <a:t>Resocializace = návrat ke správným normám chování</a:t>
            </a:r>
          </a:p>
          <a:p>
            <a:r>
              <a:rPr lang="cs-CZ" dirty="0" smtClean="0"/>
              <a:t>Prevence = předcházení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08306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+mj-lt"/>
              <a:buAutoNum type="arabicPeriod"/>
            </a:pPr>
            <a:endParaRPr lang="cs-CZ" b="0" dirty="0" smtClean="0">
              <a:solidFill>
                <a:srgbClr val="DD4B39"/>
              </a:solidFill>
              <a:effectLst/>
              <a:latin typeface="arial"/>
            </a:endParaRPr>
          </a:p>
          <a:p>
            <a:pPr marL="0" indent="0">
              <a:buNone/>
            </a:pPr>
            <a:r>
              <a:rPr lang="cs-CZ" b="0" i="1" dirty="0" smtClean="0">
                <a:solidFill>
                  <a:srgbClr val="DD4B39"/>
                </a:solidFill>
                <a:effectLst/>
                <a:latin typeface="arial"/>
                <a:hlinkClick r:id="rId2"/>
              </a:rPr>
              <a:t>Kriminalita</a:t>
            </a:r>
            <a:r>
              <a:rPr lang="cs-CZ" b="0" dirty="0" smtClean="0">
                <a:solidFill>
                  <a:srgbClr val="DD4B39"/>
                </a:solidFill>
                <a:effectLst/>
                <a:latin typeface="arial"/>
                <a:hlinkClick r:id="rId2"/>
              </a:rPr>
              <a:t> a delikvence - Charakteristika | NICM</a:t>
            </a:r>
            <a:endParaRPr lang="cs-CZ" b="0" dirty="0" smtClean="0">
              <a:solidFill>
                <a:srgbClr val="DD4B39"/>
              </a:solidFill>
              <a:effectLst/>
              <a:latin typeface="arial"/>
            </a:endParaRPr>
          </a:p>
          <a:p>
            <a:pPr marL="0" indent="0">
              <a:buNone/>
            </a:pPr>
            <a:r>
              <a:rPr lang="cs-CZ" b="0" i="1" dirty="0" smtClean="0">
                <a:solidFill>
                  <a:srgbClr val="222222"/>
                </a:solidFill>
                <a:effectLst/>
                <a:latin typeface="arial"/>
                <a:hlinkClick r:id="rId3"/>
              </a:rPr>
              <a:t>www.nicm.cz/</a:t>
            </a:r>
            <a:r>
              <a:rPr lang="cs-CZ" b="1" i="1" dirty="0" smtClean="0">
                <a:solidFill>
                  <a:srgbClr val="222222"/>
                </a:solidFill>
                <a:effectLst/>
                <a:latin typeface="arial"/>
                <a:hlinkClick r:id="rId3"/>
              </a:rPr>
              <a:t>kriminalita</a:t>
            </a:r>
            <a:r>
              <a:rPr lang="cs-CZ" b="0" i="1" dirty="0" smtClean="0">
                <a:solidFill>
                  <a:srgbClr val="222222"/>
                </a:solidFill>
                <a:effectLst/>
                <a:latin typeface="arial"/>
                <a:hlinkClick r:id="rId3"/>
              </a:rPr>
              <a:t>-a-delikvence-charakteristika</a:t>
            </a:r>
            <a:endParaRPr lang="cs-CZ" b="0" i="1" dirty="0" smtClean="0">
              <a:solidFill>
                <a:srgbClr val="222222"/>
              </a:solidFill>
              <a:effectLst/>
              <a:latin typeface="arial"/>
            </a:endParaRPr>
          </a:p>
          <a:p>
            <a:pPr marL="0" indent="0">
              <a:buNone/>
            </a:pPr>
            <a:r>
              <a:rPr lang="cs-CZ" u="sng" dirty="0">
                <a:hlinkClick r:id="rId4"/>
              </a:rPr>
              <a:t>www.office.microsoft.com</a:t>
            </a:r>
            <a:endParaRPr lang="cs-CZ" dirty="0"/>
          </a:p>
          <a:p>
            <a:pPr marL="0" indent="0">
              <a:buNone/>
            </a:pPr>
            <a:endParaRPr lang="cs-CZ" b="0" i="1" dirty="0" smtClean="0">
              <a:solidFill>
                <a:srgbClr val="222222"/>
              </a:solidFill>
              <a:effectLst/>
              <a:latin typeface="arial"/>
            </a:endParaRPr>
          </a:p>
          <a:p>
            <a:pPr>
              <a:buFont typeface="+mj-lt"/>
              <a:buAutoNum type="arabicPeriod"/>
            </a:pPr>
            <a:endParaRPr lang="cs-CZ" b="0" dirty="0">
              <a:solidFill>
                <a:srgbClr val="222222"/>
              </a:solidFill>
              <a:effectLst/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57742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vadrant">
  <a:themeElements>
    <a:clrScheme name="Kvadrant 2">
      <a:dk1>
        <a:srgbClr val="000000"/>
      </a:dk1>
      <a:lt1>
        <a:srgbClr val="FFFFFF"/>
      </a:lt1>
      <a:dk2>
        <a:srgbClr val="420000"/>
      </a:dk2>
      <a:lt2>
        <a:srgbClr val="660000"/>
      </a:lt2>
      <a:accent1>
        <a:srgbClr val="CCCC00"/>
      </a:accent1>
      <a:accent2>
        <a:srgbClr val="999966"/>
      </a:accent2>
      <a:accent3>
        <a:srgbClr val="FFFFFF"/>
      </a:accent3>
      <a:accent4>
        <a:srgbClr val="000000"/>
      </a:accent4>
      <a:accent5>
        <a:srgbClr val="E2E2AA"/>
      </a:accent5>
      <a:accent6>
        <a:srgbClr val="8A8A5C"/>
      </a:accent6>
      <a:hlink>
        <a:srgbClr val="996633"/>
      </a:hlink>
      <a:folHlink>
        <a:srgbClr val="993300"/>
      </a:folHlink>
    </a:clrScheme>
    <a:fontScheme name="Kvadrant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vadrant 1">
        <a:dk1>
          <a:srgbClr val="5C5674"/>
        </a:dk1>
        <a:lt1>
          <a:srgbClr val="FFFFFF"/>
        </a:lt1>
        <a:dk2>
          <a:srgbClr val="85986A"/>
        </a:dk2>
        <a:lt2>
          <a:srgbClr val="FFFFFF"/>
        </a:lt2>
        <a:accent1>
          <a:srgbClr val="666633"/>
        </a:accent1>
        <a:accent2>
          <a:srgbClr val="ADC5B8"/>
        </a:accent2>
        <a:accent3>
          <a:srgbClr val="C2CAB9"/>
        </a:accent3>
        <a:accent4>
          <a:srgbClr val="DADADA"/>
        </a:accent4>
        <a:accent5>
          <a:srgbClr val="B8B8AD"/>
        </a:accent5>
        <a:accent6>
          <a:srgbClr val="9CB2A6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vadrant 2">
        <a:dk1>
          <a:srgbClr val="000000"/>
        </a:dk1>
        <a:lt1>
          <a:srgbClr val="FFFFFF"/>
        </a:lt1>
        <a:dk2>
          <a:srgbClr val="420000"/>
        </a:dk2>
        <a:lt2>
          <a:srgbClr val="660000"/>
        </a:lt2>
        <a:accent1>
          <a:srgbClr val="CCCC00"/>
        </a:accent1>
        <a:accent2>
          <a:srgbClr val="999966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8A8A5C"/>
        </a:accent6>
        <a:hlink>
          <a:srgbClr val="996633"/>
        </a:hlink>
        <a:folHlink>
          <a:srgbClr val="99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vadrant 3">
        <a:dk1>
          <a:srgbClr val="618052"/>
        </a:dk1>
        <a:lt1>
          <a:srgbClr val="FFFFE3"/>
        </a:lt1>
        <a:dk2>
          <a:srgbClr val="162E36"/>
        </a:dk2>
        <a:lt2>
          <a:srgbClr val="FFFFFF"/>
        </a:lt2>
        <a:accent1>
          <a:srgbClr val="336699"/>
        </a:accent1>
        <a:accent2>
          <a:srgbClr val="69888B"/>
        </a:accent2>
        <a:accent3>
          <a:srgbClr val="ABADAE"/>
        </a:accent3>
        <a:accent4>
          <a:srgbClr val="DADAC2"/>
        </a:accent4>
        <a:accent5>
          <a:srgbClr val="ADB8CA"/>
        </a:accent5>
        <a:accent6>
          <a:srgbClr val="5E7B7D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vadrant 4">
        <a:dk1>
          <a:srgbClr val="000000"/>
        </a:dk1>
        <a:lt1>
          <a:srgbClr val="FFFFFF"/>
        </a:lt1>
        <a:dk2>
          <a:srgbClr val="000000"/>
        </a:dk2>
        <a:lt2>
          <a:srgbClr val="CC0000"/>
        </a:lt2>
        <a:accent1>
          <a:srgbClr val="FFCC00"/>
        </a:accent1>
        <a:accent2>
          <a:srgbClr val="3366CC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2D5CB9"/>
        </a:accent6>
        <a:hlink>
          <a:srgbClr val="666699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vadrant 5">
        <a:dk1>
          <a:srgbClr val="666699"/>
        </a:dk1>
        <a:lt1>
          <a:srgbClr val="FFFFFF"/>
        </a:lt1>
        <a:dk2>
          <a:srgbClr val="000033"/>
        </a:dk2>
        <a:lt2>
          <a:srgbClr val="FFFFFF"/>
        </a:lt2>
        <a:accent1>
          <a:srgbClr val="9966FF"/>
        </a:accent1>
        <a:accent2>
          <a:srgbClr val="CCCCFF"/>
        </a:accent2>
        <a:accent3>
          <a:srgbClr val="AAAAAD"/>
        </a:accent3>
        <a:accent4>
          <a:srgbClr val="DADADA"/>
        </a:accent4>
        <a:accent5>
          <a:srgbClr val="CAB8FF"/>
        </a:accent5>
        <a:accent6>
          <a:srgbClr val="B9B9E7"/>
        </a:accent6>
        <a:hlink>
          <a:srgbClr val="CC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vadrant 6">
        <a:dk1>
          <a:srgbClr val="000000"/>
        </a:dk1>
        <a:lt1>
          <a:srgbClr val="FFFFFF"/>
        </a:lt1>
        <a:dk2>
          <a:srgbClr val="000000"/>
        </a:dk2>
        <a:lt2>
          <a:srgbClr val="669966"/>
        </a:lt2>
        <a:accent1>
          <a:srgbClr val="CCCC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8A8AB9"/>
        </a:accent6>
        <a:hlink>
          <a:srgbClr val="000066"/>
        </a:hlink>
        <a:folHlink>
          <a:srgbClr val="3333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vadrant 7">
        <a:dk1>
          <a:srgbClr val="0099CC"/>
        </a:dk1>
        <a:lt1>
          <a:srgbClr val="FFFFFF"/>
        </a:lt1>
        <a:dk2>
          <a:srgbClr val="000099"/>
        </a:dk2>
        <a:lt2>
          <a:srgbClr val="FFFFFF"/>
        </a:lt2>
        <a:accent1>
          <a:srgbClr val="0099CC"/>
        </a:accent1>
        <a:accent2>
          <a:srgbClr val="6600FF"/>
        </a:accent2>
        <a:accent3>
          <a:srgbClr val="AAAACA"/>
        </a:accent3>
        <a:accent4>
          <a:srgbClr val="DADADA"/>
        </a:accent4>
        <a:accent5>
          <a:srgbClr val="AACAE2"/>
        </a:accent5>
        <a:accent6>
          <a:srgbClr val="5C00E7"/>
        </a:accent6>
        <a:hlink>
          <a:srgbClr val="FFCC00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vadrant 8">
        <a:dk1>
          <a:srgbClr val="000033"/>
        </a:dk1>
        <a:lt1>
          <a:srgbClr val="FFFFFF"/>
        </a:lt1>
        <a:dk2>
          <a:srgbClr val="003366"/>
        </a:dk2>
        <a:lt2>
          <a:srgbClr val="275C6D"/>
        </a:lt2>
        <a:accent1>
          <a:srgbClr val="A7D2DF"/>
        </a:accent1>
        <a:accent2>
          <a:srgbClr val="108DA6"/>
        </a:accent2>
        <a:accent3>
          <a:srgbClr val="FFFFFF"/>
        </a:accent3>
        <a:accent4>
          <a:srgbClr val="00002A"/>
        </a:accent4>
        <a:accent5>
          <a:srgbClr val="D0E5EC"/>
        </a:accent5>
        <a:accent6>
          <a:srgbClr val="0D7F96"/>
        </a:accent6>
        <a:hlink>
          <a:srgbClr val="666699"/>
        </a:hlink>
        <a:folHlink>
          <a:srgbClr val="99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vadrant 9">
        <a:dk1>
          <a:srgbClr val="CC3300"/>
        </a:dk1>
        <a:lt1>
          <a:srgbClr val="FFFFFF"/>
        </a:lt1>
        <a:dk2>
          <a:srgbClr val="000000"/>
        </a:dk2>
        <a:lt2>
          <a:srgbClr val="FFFFCC"/>
        </a:lt2>
        <a:accent1>
          <a:srgbClr val="FF9900"/>
        </a:accent1>
        <a:accent2>
          <a:srgbClr val="993300"/>
        </a:accent2>
        <a:accent3>
          <a:srgbClr val="AAAAAA"/>
        </a:accent3>
        <a:accent4>
          <a:srgbClr val="DADADA"/>
        </a:accent4>
        <a:accent5>
          <a:srgbClr val="FFCAAA"/>
        </a:accent5>
        <a:accent6>
          <a:srgbClr val="8A2D00"/>
        </a:accent6>
        <a:hlink>
          <a:srgbClr val="CEC5A2"/>
        </a:hlink>
        <a:folHlink>
          <a:srgbClr val="DDDDDD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228</Words>
  <Application>Microsoft Office PowerPoint</Application>
  <PresentationFormat>Předvádění na obrazovce (4:3)</PresentationFormat>
  <Paragraphs>41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Kvadrant</vt:lpstr>
      <vt:lpstr>Prezentace aplikace PowerPoint</vt:lpstr>
      <vt:lpstr>Kriminalita mládeže 2</vt:lpstr>
      <vt:lpstr>Prezentace aplikace PowerPoint</vt:lpstr>
      <vt:lpstr>Disociální chování</vt:lpstr>
      <vt:lpstr>Asociální chování</vt:lpstr>
      <vt:lpstr>Antisociální chování</vt:lpstr>
      <vt:lpstr>Vysvětli:</vt:lpstr>
      <vt:lpstr>Zdroje:</vt:lpstr>
    </vt:vector>
  </TitlesOfParts>
  <Company>SUPŠ Jihlava - Helenín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Kriminalita mládeže 2</dc:title>
  <dc:creator>Blanka Zbožínková</dc:creator>
  <cp:lastModifiedBy>Blanka Zbožínková</cp:lastModifiedBy>
  <cp:revision>7</cp:revision>
  <dcterms:created xsi:type="dcterms:W3CDTF">2012-12-03T10:31:05Z</dcterms:created>
  <dcterms:modified xsi:type="dcterms:W3CDTF">2014-12-08T10:09:57Z</dcterms:modified>
</cp:coreProperties>
</file>