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8" r:id="rId3"/>
    <p:sldId id="259" r:id="rId4"/>
    <p:sldId id="260" r:id="rId5"/>
    <p:sldId id="262" r:id="rId6"/>
    <p:sldId id="263" r:id="rId7"/>
    <p:sldId id="264" r:id="rId8"/>
    <p:sldId id="265" r:id="rId9"/>
    <p:sldId id="266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678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27221-3494-44CC-9F79-1F1B766DEFC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F633F-517C-4DA8-9F22-E73E0F7367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20881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27221-3494-44CC-9F79-1F1B766DEFC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F633F-517C-4DA8-9F22-E73E0F7367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6041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27221-3494-44CC-9F79-1F1B766DEFC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F633F-517C-4DA8-9F22-E73E0F7367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45909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27221-3494-44CC-9F79-1F1B766DEFC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F633F-517C-4DA8-9F22-E73E0F7367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4742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27221-3494-44CC-9F79-1F1B766DEFC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F633F-517C-4DA8-9F22-E73E0F7367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61576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27221-3494-44CC-9F79-1F1B766DEFC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F633F-517C-4DA8-9F22-E73E0F7367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49844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27221-3494-44CC-9F79-1F1B766DEFC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F633F-517C-4DA8-9F22-E73E0F7367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93010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27221-3494-44CC-9F79-1F1B766DEFC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F633F-517C-4DA8-9F22-E73E0F7367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74417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27221-3494-44CC-9F79-1F1B766DEFC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F633F-517C-4DA8-9F22-E73E0F7367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32100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27221-3494-44CC-9F79-1F1B766DEFC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F633F-517C-4DA8-9F22-E73E0F7367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1654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27221-3494-44CC-9F79-1F1B766DEFC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F633F-517C-4DA8-9F22-E73E0F7367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51248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27221-3494-44CC-9F79-1F1B766DEFC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F633F-517C-4DA8-9F22-E73E0F7367D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27221-3494-44CC-9F79-1F1B766DEFC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F633F-517C-4DA8-9F22-E73E0F7367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27221-3494-44CC-9F79-1F1B766DEFC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F633F-517C-4DA8-9F22-E73E0F7367D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27221-3494-44CC-9F79-1F1B766DEFC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F633F-517C-4DA8-9F22-E73E0F7367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27221-3494-44CC-9F79-1F1B766DEFC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F633F-517C-4DA8-9F22-E73E0F7367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27221-3494-44CC-9F79-1F1B766DEFC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F633F-517C-4DA8-9F22-E73E0F7367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27221-3494-44CC-9F79-1F1B766DEFC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F633F-517C-4DA8-9F22-E73E0F7367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27221-3494-44CC-9F79-1F1B766DEFC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F633F-517C-4DA8-9F22-E73E0F7367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27221-3494-44CC-9F79-1F1B766DEFC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70F633F-517C-4DA8-9F22-E73E0F7367DE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27221-3494-44CC-9F79-1F1B766DEFC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F633F-517C-4DA8-9F22-E73E0F7367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27221-3494-44CC-9F79-1F1B766DEFC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F633F-517C-4DA8-9F22-E73E0F7367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C27221-3494-44CC-9F79-1F1B766DEFC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0F633F-517C-4DA8-9F22-E73E0F7367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07933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CC27221-3494-44CC-9F79-1F1B766DEFC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70F633F-517C-4DA8-9F22-E73E0F7367DE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/>
          </p:cNvSpPr>
          <p:nvPr/>
        </p:nvSpPr>
        <p:spPr>
          <a:xfrm>
            <a:off x="642938" y="571500"/>
            <a:ext cx="7929563" cy="45005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000" dirty="0" smtClean="0"/>
          </a:p>
          <a:p>
            <a:r>
              <a:rPr lang="cs-CZ" sz="2000" dirty="0" smtClean="0"/>
              <a:t>Název školy:  Základní škola Karla Klíče Hostinné</a:t>
            </a:r>
          </a:p>
          <a:p>
            <a:r>
              <a:rPr lang="cs-CZ" sz="2000" dirty="0" smtClean="0"/>
              <a:t>Autor:  Mgr. Lenka Kudrnová</a:t>
            </a:r>
          </a:p>
          <a:p>
            <a:r>
              <a:rPr lang="cs-CZ" sz="2000" dirty="0" smtClean="0"/>
              <a:t>Název:  VY_32_INOVACE_06_</a:t>
            </a:r>
            <a:r>
              <a:rPr lang="cs-CZ" sz="2000" dirty="0" smtClean="0">
                <a:latin typeface="Arial" charset="0"/>
              </a:rPr>
              <a:t>A3_Slovesa </a:t>
            </a:r>
            <a:r>
              <a:rPr lang="cs-CZ" sz="2000" smtClean="0">
                <a:latin typeface="Arial" charset="0"/>
              </a:rPr>
              <a:t>s neodlučitelnými </a:t>
            </a:r>
            <a:r>
              <a:rPr lang="cs-CZ" sz="2000" dirty="0" smtClean="0">
                <a:latin typeface="Arial" charset="0"/>
              </a:rPr>
              <a:t>předponami</a:t>
            </a:r>
            <a:endParaRPr lang="cs-CZ" sz="2000" dirty="0" smtClean="0"/>
          </a:p>
          <a:p>
            <a:r>
              <a:rPr lang="cs-CZ" sz="2000" dirty="0" smtClean="0"/>
              <a:t>Téma:   Německá gramatika pro 8. a 9. ročník</a:t>
            </a:r>
            <a:endParaRPr lang="cs-CZ" sz="2000" dirty="0" smtClean="0">
              <a:solidFill>
                <a:srgbClr val="FF0000"/>
              </a:solidFill>
            </a:endParaRPr>
          </a:p>
          <a:p>
            <a:r>
              <a:rPr lang="cs-CZ" sz="2000" dirty="0" smtClean="0"/>
              <a:t>Číslo projektu: CZ.1.07/1.4.00/21.2131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751" y="3500438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01552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Slovesa s neodlučitelnými předponami</a:t>
            </a:r>
            <a:endParaRPr lang="cs-CZ" dirty="0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Mgr. Lenka Kudrnová</a:t>
            </a:r>
            <a:endParaRPr lang="cs-CZ" dirty="0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4140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Přehled neodlučitelných předpon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sz="3200" dirty="0" smtClean="0"/>
              <a:t>tyto předpony jsou vždy neodlučitelné a nepřízvučné </a:t>
            </a:r>
          </a:p>
          <a:p>
            <a:r>
              <a:rPr lang="cs-CZ" sz="3200" dirty="0" smtClean="0"/>
              <a:t>= </a:t>
            </a:r>
            <a:r>
              <a:rPr lang="cs-CZ" sz="3200" dirty="0" smtClean="0">
                <a:solidFill>
                  <a:srgbClr val="FF0000"/>
                </a:solidFill>
              </a:rPr>
              <a:t>časuje se celý slovesný tvar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1637687" y="2528900"/>
            <a:ext cx="6048672" cy="136815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err="1" smtClean="0">
                <a:solidFill>
                  <a:srgbClr val="002060"/>
                </a:solidFill>
              </a:rPr>
              <a:t>be</a:t>
            </a:r>
            <a:r>
              <a:rPr lang="cs-CZ" sz="4400" dirty="0" smtClean="0">
                <a:solidFill>
                  <a:srgbClr val="002060"/>
                </a:solidFill>
              </a:rPr>
              <a:t>-, </a:t>
            </a:r>
            <a:r>
              <a:rPr lang="cs-CZ" sz="4400" dirty="0" err="1" smtClean="0">
                <a:solidFill>
                  <a:srgbClr val="002060"/>
                </a:solidFill>
              </a:rPr>
              <a:t>ge</a:t>
            </a:r>
            <a:r>
              <a:rPr lang="cs-CZ" sz="4400" dirty="0" smtClean="0">
                <a:solidFill>
                  <a:srgbClr val="002060"/>
                </a:solidFill>
              </a:rPr>
              <a:t>-, </a:t>
            </a:r>
            <a:r>
              <a:rPr lang="cs-CZ" sz="4400" dirty="0" err="1" smtClean="0">
                <a:solidFill>
                  <a:srgbClr val="002060"/>
                </a:solidFill>
              </a:rPr>
              <a:t>ent</a:t>
            </a:r>
            <a:r>
              <a:rPr lang="cs-CZ" sz="4400" dirty="0" smtClean="0">
                <a:solidFill>
                  <a:srgbClr val="002060"/>
                </a:solidFill>
              </a:rPr>
              <a:t>-, </a:t>
            </a:r>
            <a:r>
              <a:rPr lang="cs-CZ" sz="4400" dirty="0" err="1" smtClean="0">
                <a:solidFill>
                  <a:srgbClr val="002060"/>
                </a:solidFill>
              </a:rPr>
              <a:t>emp</a:t>
            </a:r>
            <a:r>
              <a:rPr lang="cs-CZ" sz="4400" dirty="0" smtClean="0">
                <a:solidFill>
                  <a:srgbClr val="002060"/>
                </a:solidFill>
              </a:rPr>
              <a:t>-, </a:t>
            </a:r>
            <a:r>
              <a:rPr lang="cs-CZ" sz="4400" dirty="0" err="1" smtClean="0">
                <a:solidFill>
                  <a:srgbClr val="002060"/>
                </a:solidFill>
              </a:rPr>
              <a:t>er</a:t>
            </a:r>
            <a:r>
              <a:rPr lang="cs-CZ" sz="4400" dirty="0" smtClean="0">
                <a:solidFill>
                  <a:srgbClr val="002060"/>
                </a:solidFill>
              </a:rPr>
              <a:t>-, ver-, </a:t>
            </a:r>
            <a:r>
              <a:rPr lang="cs-CZ" sz="4400" dirty="0" err="1" smtClean="0">
                <a:solidFill>
                  <a:srgbClr val="002060"/>
                </a:solidFill>
              </a:rPr>
              <a:t>zer</a:t>
            </a:r>
            <a:r>
              <a:rPr lang="cs-CZ" sz="4400" dirty="0" smtClean="0">
                <a:solidFill>
                  <a:srgbClr val="002060"/>
                </a:solidFill>
              </a:rPr>
              <a:t>-</a:t>
            </a:r>
            <a:endParaRPr lang="cs-CZ" sz="4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4571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chemeClr val="tx1"/>
                </a:solidFill>
              </a:rPr>
              <a:t>Některá slovesa s neodlučitelnou předponou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800" dirty="0" err="1"/>
              <a:t>bedeuten</a:t>
            </a:r>
            <a:r>
              <a:rPr lang="cs-CZ" sz="2800" dirty="0"/>
              <a:t>=znamenat</a:t>
            </a:r>
          </a:p>
          <a:p>
            <a:r>
              <a:rPr lang="cs-CZ" sz="2800" dirty="0" err="1"/>
              <a:t>beginnen</a:t>
            </a:r>
            <a:r>
              <a:rPr lang="cs-CZ" sz="2800" dirty="0"/>
              <a:t>=začít</a:t>
            </a:r>
          </a:p>
          <a:p>
            <a:r>
              <a:rPr lang="cs-CZ" sz="2800" dirty="0" err="1"/>
              <a:t>begrü</a:t>
            </a:r>
            <a:r>
              <a:rPr lang="el-GR" sz="2800" dirty="0"/>
              <a:t>β</a:t>
            </a:r>
            <a:r>
              <a:rPr lang="cs-CZ" sz="2800" dirty="0"/>
              <a:t>en=pozdravovat</a:t>
            </a:r>
          </a:p>
          <a:p>
            <a:r>
              <a:rPr lang="cs-CZ" sz="2800" dirty="0" err="1"/>
              <a:t>bekommen</a:t>
            </a:r>
            <a:r>
              <a:rPr lang="cs-CZ" sz="2800" dirty="0"/>
              <a:t>=dostat</a:t>
            </a:r>
          </a:p>
          <a:p>
            <a:r>
              <a:rPr lang="cs-CZ" sz="2800" dirty="0" err="1"/>
              <a:t>bemerken</a:t>
            </a:r>
            <a:r>
              <a:rPr lang="cs-CZ" sz="2800" dirty="0"/>
              <a:t>=pozorovat</a:t>
            </a:r>
          </a:p>
          <a:p>
            <a:r>
              <a:rPr lang="cs-CZ" sz="2800" dirty="0" err="1"/>
              <a:t>beraten</a:t>
            </a:r>
            <a:r>
              <a:rPr lang="cs-CZ" sz="2800" dirty="0"/>
              <a:t>=poradit</a:t>
            </a:r>
          </a:p>
          <a:p>
            <a:r>
              <a:rPr lang="cs-CZ" sz="2800" dirty="0" err="1" smtClean="0"/>
              <a:t>bestellen</a:t>
            </a:r>
            <a:r>
              <a:rPr lang="cs-CZ" sz="2800" dirty="0" smtClean="0"/>
              <a:t>=objednat</a:t>
            </a:r>
          </a:p>
          <a:p>
            <a:r>
              <a:rPr lang="cs-CZ" sz="2800" dirty="0" err="1" smtClean="0"/>
              <a:t>besuchen</a:t>
            </a:r>
            <a:r>
              <a:rPr lang="cs-CZ" sz="2800" dirty="0" smtClean="0"/>
              <a:t>=navštěvovat</a:t>
            </a:r>
          </a:p>
          <a:p>
            <a:pPr marL="0" indent="0">
              <a:buNone/>
            </a:pPr>
            <a:endParaRPr lang="cs-CZ" sz="2800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172272" cy="4434840"/>
          </a:xfrm>
        </p:spPr>
        <p:txBody>
          <a:bodyPr>
            <a:normAutofit/>
          </a:bodyPr>
          <a:lstStyle/>
          <a:p>
            <a:r>
              <a:rPr lang="cs-CZ" dirty="0" err="1" smtClean="0"/>
              <a:t>bewundern</a:t>
            </a:r>
            <a:r>
              <a:rPr lang="cs-CZ" dirty="0" smtClean="0"/>
              <a:t>=obdivovat</a:t>
            </a:r>
          </a:p>
          <a:p>
            <a:r>
              <a:rPr lang="cs-CZ" dirty="0" err="1" smtClean="0"/>
              <a:t>bezahlen</a:t>
            </a:r>
            <a:r>
              <a:rPr lang="cs-CZ" dirty="0" smtClean="0"/>
              <a:t>=zaplatit</a:t>
            </a:r>
          </a:p>
          <a:p>
            <a:r>
              <a:rPr lang="cs-CZ" dirty="0" err="1" smtClean="0"/>
              <a:t>gefallen</a:t>
            </a:r>
            <a:r>
              <a:rPr lang="cs-CZ" dirty="0" smtClean="0"/>
              <a:t>=líbit se</a:t>
            </a:r>
          </a:p>
          <a:p>
            <a:r>
              <a:rPr lang="cs-CZ" dirty="0" err="1" smtClean="0"/>
              <a:t>gehören</a:t>
            </a:r>
            <a:r>
              <a:rPr lang="cs-CZ" dirty="0" smtClean="0"/>
              <a:t>=patřit</a:t>
            </a:r>
          </a:p>
          <a:p>
            <a:r>
              <a:rPr lang="cs-CZ" dirty="0" err="1" smtClean="0"/>
              <a:t>gewinnen</a:t>
            </a:r>
            <a:r>
              <a:rPr lang="cs-CZ" dirty="0" smtClean="0"/>
              <a:t>=vyhrát</a:t>
            </a:r>
          </a:p>
          <a:p>
            <a:r>
              <a:rPr lang="cs-CZ" dirty="0" err="1" smtClean="0"/>
              <a:t>empfehlen</a:t>
            </a:r>
            <a:r>
              <a:rPr lang="cs-CZ" dirty="0" smtClean="0"/>
              <a:t>=doporučit</a:t>
            </a:r>
          </a:p>
          <a:p>
            <a:r>
              <a:rPr lang="cs-CZ" dirty="0" err="1" smtClean="0"/>
              <a:t>entschuldigen</a:t>
            </a:r>
            <a:r>
              <a:rPr lang="cs-CZ" dirty="0" smtClean="0"/>
              <a:t>=omluvit se</a:t>
            </a:r>
          </a:p>
          <a:p>
            <a:r>
              <a:rPr lang="cs-CZ" dirty="0" err="1" smtClean="0"/>
              <a:t>entscheiden</a:t>
            </a:r>
            <a:r>
              <a:rPr lang="cs-CZ" dirty="0" smtClean="0"/>
              <a:t>=rozhodnout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4871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chemeClr val="tx1"/>
                </a:solidFill>
              </a:rPr>
              <a:t>Některá slovesa s neodlučitelnou předponou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erfahren</a:t>
            </a:r>
            <a:r>
              <a:rPr lang="cs-CZ" dirty="0" smtClean="0"/>
              <a:t>=zažít, dozvědět se</a:t>
            </a:r>
          </a:p>
          <a:p>
            <a:r>
              <a:rPr lang="cs-CZ" dirty="0" err="1" smtClean="0"/>
              <a:t>erfinden</a:t>
            </a:r>
            <a:r>
              <a:rPr lang="cs-CZ" dirty="0" smtClean="0"/>
              <a:t>=vynalézt</a:t>
            </a:r>
          </a:p>
          <a:p>
            <a:r>
              <a:rPr lang="cs-CZ" dirty="0" err="1" smtClean="0"/>
              <a:t>erfrischen</a:t>
            </a:r>
            <a:r>
              <a:rPr lang="cs-CZ" dirty="0" smtClean="0"/>
              <a:t>=občerstvit se</a:t>
            </a:r>
          </a:p>
          <a:p>
            <a:r>
              <a:rPr lang="cs-CZ" dirty="0" err="1" smtClean="0"/>
              <a:t>erfüllen</a:t>
            </a:r>
            <a:r>
              <a:rPr lang="cs-CZ" dirty="0" smtClean="0"/>
              <a:t>=plnit, splnit</a:t>
            </a:r>
          </a:p>
          <a:p>
            <a:r>
              <a:rPr lang="cs-CZ" dirty="0" err="1" smtClean="0"/>
              <a:t>ergänzen</a:t>
            </a:r>
            <a:r>
              <a:rPr lang="cs-CZ" dirty="0" smtClean="0"/>
              <a:t>=doplnit</a:t>
            </a:r>
          </a:p>
          <a:p>
            <a:r>
              <a:rPr lang="cs-CZ" dirty="0" err="1"/>
              <a:t>e</a:t>
            </a:r>
            <a:r>
              <a:rPr lang="cs-CZ" dirty="0" err="1" smtClean="0"/>
              <a:t>rkälten</a:t>
            </a:r>
            <a:r>
              <a:rPr lang="cs-CZ" dirty="0" smtClean="0"/>
              <a:t> </a:t>
            </a:r>
            <a:r>
              <a:rPr lang="cs-CZ" dirty="0" err="1" smtClean="0"/>
              <a:t>sich</a:t>
            </a:r>
            <a:r>
              <a:rPr lang="cs-CZ" dirty="0" smtClean="0"/>
              <a:t>=nastydnout se</a:t>
            </a:r>
          </a:p>
          <a:p>
            <a:r>
              <a:rPr lang="cs-CZ" dirty="0" err="1" smtClean="0"/>
              <a:t>erklären</a:t>
            </a:r>
            <a:r>
              <a:rPr lang="cs-CZ" dirty="0" smtClean="0"/>
              <a:t>=vysvětlit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0768"/>
            <a:ext cx="4038600" cy="5014157"/>
          </a:xfrm>
        </p:spPr>
        <p:txBody>
          <a:bodyPr/>
          <a:lstStyle/>
          <a:p>
            <a:r>
              <a:rPr lang="cs-CZ" dirty="0" err="1" smtClean="0"/>
              <a:t>erleben</a:t>
            </a:r>
            <a:r>
              <a:rPr lang="cs-CZ" dirty="0" smtClean="0"/>
              <a:t>=prožít, zažít</a:t>
            </a:r>
          </a:p>
          <a:p>
            <a:r>
              <a:rPr lang="cs-CZ" dirty="0" err="1" smtClean="0"/>
              <a:t>erwarten</a:t>
            </a:r>
            <a:r>
              <a:rPr lang="cs-CZ" dirty="0" smtClean="0"/>
              <a:t>=očekávat</a:t>
            </a:r>
          </a:p>
          <a:p>
            <a:r>
              <a:rPr lang="cs-CZ" dirty="0" err="1" smtClean="0"/>
              <a:t>erzählen</a:t>
            </a:r>
            <a:r>
              <a:rPr lang="cs-CZ" dirty="0" smtClean="0"/>
              <a:t>=vyprávět</a:t>
            </a:r>
          </a:p>
          <a:p>
            <a:r>
              <a:rPr lang="cs-CZ" dirty="0" err="1" smtClean="0"/>
              <a:t>verbinden</a:t>
            </a:r>
            <a:r>
              <a:rPr lang="cs-CZ" dirty="0" smtClean="0"/>
              <a:t>=spojit</a:t>
            </a:r>
          </a:p>
          <a:p>
            <a:r>
              <a:rPr lang="cs-CZ" dirty="0" err="1" smtClean="0"/>
              <a:t>verbringen</a:t>
            </a:r>
            <a:r>
              <a:rPr lang="cs-CZ" dirty="0" smtClean="0"/>
              <a:t>=strávit</a:t>
            </a:r>
          </a:p>
          <a:p>
            <a:r>
              <a:rPr lang="cs-CZ" dirty="0" err="1" smtClean="0"/>
              <a:t>vergessen</a:t>
            </a:r>
            <a:r>
              <a:rPr lang="cs-CZ" dirty="0" smtClean="0"/>
              <a:t>=zapomenout</a:t>
            </a:r>
            <a:endParaRPr lang="cs-CZ" dirty="0" smtClean="0"/>
          </a:p>
          <a:p>
            <a:r>
              <a:rPr lang="cs-CZ" dirty="0" err="1" smtClean="0"/>
              <a:t>verkaufen</a:t>
            </a:r>
            <a:r>
              <a:rPr lang="cs-CZ" dirty="0" smtClean="0"/>
              <a:t>=prodávat</a:t>
            </a:r>
          </a:p>
          <a:p>
            <a:r>
              <a:rPr lang="cs-CZ" dirty="0" err="1" smtClean="0"/>
              <a:t>verlassen</a:t>
            </a:r>
            <a:r>
              <a:rPr lang="cs-CZ" dirty="0" smtClean="0"/>
              <a:t>=opustit</a:t>
            </a:r>
          </a:p>
          <a:p>
            <a:r>
              <a:rPr lang="cs-CZ" dirty="0" err="1" smtClean="0"/>
              <a:t>verstehen</a:t>
            </a:r>
            <a:r>
              <a:rPr lang="cs-CZ" dirty="0" smtClean="0"/>
              <a:t>=rozumět</a:t>
            </a:r>
          </a:p>
          <a:p>
            <a:r>
              <a:rPr lang="cs-CZ" dirty="0" err="1" smtClean="0"/>
              <a:t>zerrbrechen</a:t>
            </a:r>
            <a:r>
              <a:rPr lang="cs-CZ" dirty="0" smtClean="0"/>
              <a:t>=rozbít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3211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Časování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erleben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verstehen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1. </a:t>
            </a:r>
            <a:r>
              <a:rPr lang="cs-CZ" dirty="0" err="1" smtClean="0"/>
              <a:t>ich</a:t>
            </a:r>
            <a:r>
              <a:rPr lang="cs-CZ" dirty="0" smtClean="0"/>
              <a:t>		</a:t>
            </a:r>
          </a:p>
          <a:p>
            <a:r>
              <a:rPr lang="cs-CZ" dirty="0" smtClean="0"/>
              <a:t>2. </a:t>
            </a:r>
            <a:r>
              <a:rPr lang="cs-CZ" dirty="0" err="1" smtClean="0"/>
              <a:t>du</a:t>
            </a:r>
            <a:endParaRPr lang="cs-CZ" dirty="0" smtClean="0"/>
          </a:p>
          <a:p>
            <a:r>
              <a:rPr lang="cs-CZ" dirty="0" smtClean="0"/>
              <a:t>3. </a:t>
            </a:r>
            <a:r>
              <a:rPr lang="cs-CZ" dirty="0" err="1" smtClean="0"/>
              <a:t>er</a:t>
            </a:r>
            <a:r>
              <a:rPr lang="cs-CZ" dirty="0" smtClean="0"/>
              <a:t>, </a:t>
            </a:r>
            <a:r>
              <a:rPr lang="cs-CZ" dirty="0" err="1" smtClean="0"/>
              <a:t>sie</a:t>
            </a:r>
            <a:r>
              <a:rPr lang="cs-CZ" dirty="0" smtClean="0"/>
              <a:t>, es</a:t>
            </a:r>
          </a:p>
          <a:p>
            <a:r>
              <a:rPr lang="cs-CZ" dirty="0" smtClean="0"/>
              <a:t>1. </a:t>
            </a:r>
            <a:r>
              <a:rPr lang="cs-CZ" dirty="0" err="1" smtClean="0"/>
              <a:t>wir</a:t>
            </a:r>
            <a:endParaRPr lang="cs-CZ" dirty="0" smtClean="0"/>
          </a:p>
          <a:p>
            <a:r>
              <a:rPr lang="cs-CZ" dirty="0" smtClean="0"/>
              <a:t>2. </a:t>
            </a:r>
            <a:r>
              <a:rPr lang="cs-CZ" dirty="0" err="1" smtClean="0"/>
              <a:t>ihr</a:t>
            </a:r>
            <a:endParaRPr lang="cs-CZ" dirty="0" smtClean="0"/>
          </a:p>
          <a:p>
            <a:r>
              <a:rPr lang="cs-CZ" dirty="0" smtClean="0"/>
              <a:t>3. </a:t>
            </a:r>
            <a:r>
              <a:rPr lang="cs-CZ" dirty="0" err="1" smtClean="0"/>
              <a:t>sie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/>
              <a:t>1. </a:t>
            </a:r>
            <a:r>
              <a:rPr lang="cs-CZ" dirty="0" err="1"/>
              <a:t>ich</a:t>
            </a:r>
            <a:r>
              <a:rPr lang="cs-CZ" dirty="0"/>
              <a:t>		</a:t>
            </a:r>
          </a:p>
          <a:p>
            <a:r>
              <a:rPr lang="cs-CZ" dirty="0"/>
              <a:t>2. </a:t>
            </a:r>
            <a:r>
              <a:rPr lang="cs-CZ" dirty="0" err="1"/>
              <a:t>du</a:t>
            </a:r>
            <a:endParaRPr lang="cs-CZ" dirty="0"/>
          </a:p>
          <a:p>
            <a:r>
              <a:rPr lang="cs-CZ" dirty="0"/>
              <a:t>3. </a:t>
            </a:r>
            <a:r>
              <a:rPr lang="cs-CZ" dirty="0" err="1"/>
              <a:t>er</a:t>
            </a:r>
            <a:r>
              <a:rPr lang="cs-CZ" dirty="0"/>
              <a:t>, </a:t>
            </a:r>
            <a:r>
              <a:rPr lang="cs-CZ" dirty="0" err="1"/>
              <a:t>sie</a:t>
            </a:r>
            <a:r>
              <a:rPr lang="cs-CZ" dirty="0"/>
              <a:t>, es</a:t>
            </a:r>
          </a:p>
          <a:p>
            <a:r>
              <a:rPr lang="cs-CZ" dirty="0"/>
              <a:t>1. </a:t>
            </a:r>
            <a:r>
              <a:rPr lang="cs-CZ" dirty="0" err="1"/>
              <a:t>wir</a:t>
            </a:r>
            <a:endParaRPr lang="cs-CZ" dirty="0"/>
          </a:p>
          <a:p>
            <a:r>
              <a:rPr lang="cs-CZ" dirty="0"/>
              <a:t>2. </a:t>
            </a:r>
            <a:r>
              <a:rPr lang="cs-CZ" dirty="0" err="1"/>
              <a:t>ihr</a:t>
            </a:r>
            <a:endParaRPr lang="cs-CZ" dirty="0"/>
          </a:p>
          <a:p>
            <a:r>
              <a:rPr lang="cs-CZ" dirty="0"/>
              <a:t>3. </a:t>
            </a:r>
            <a:r>
              <a:rPr lang="cs-CZ" dirty="0" err="1"/>
              <a:t>sie</a:t>
            </a:r>
            <a:endParaRPr lang="cs-CZ" dirty="0"/>
          </a:p>
          <a:p>
            <a:endParaRPr lang="cs-CZ" dirty="0"/>
          </a:p>
        </p:txBody>
      </p:sp>
      <p:sp>
        <p:nvSpPr>
          <p:cNvPr id="7" name="Pětiúhelník 6"/>
          <p:cNvSpPr/>
          <p:nvPr/>
        </p:nvSpPr>
        <p:spPr>
          <a:xfrm>
            <a:off x="2267744" y="5235236"/>
            <a:ext cx="978408" cy="48463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erlebt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Pětiúhelník 7"/>
          <p:cNvSpPr/>
          <p:nvPr/>
        </p:nvSpPr>
        <p:spPr>
          <a:xfrm>
            <a:off x="611560" y="5229200"/>
            <a:ext cx="978408" cy="48463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erlebt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Pětiúhelník 8"/>
          <p:cNvSpPr/>
          <p:nvPr/>
        </p:nvSpPr>
        <p:spPr>
          <a:xfrm>
            <a:off x="3347864" y="4513332"/>
            <a:ext cx="1143630" cy="48463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erleben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Pětiúhelník 9"/>
          <p:cNvSpPr/>
          <p:nvPr/>
        </p:nvSpPr>
        <p:spPr>
          <a:xfrm>
            <a:off x="3513086" y="5713832"/>
            <a:ext cx="978408" cy="48463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erlebst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Pětiúhelník 10"/>
          <p:cNvSpPr/>
          <p:nvPr/>
        </p:nvSpPr>
        <p:spPr>
          <a:xfrm>
            <a:off x="971600" y="5956148"/>
            <a:ext cx="1134976" cy="48463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erleben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Pětiúhelník 11"/>
          <p:cNvSpPr/>
          <p:nvPr/>
        </p:nvSpPr>
        <p:spPr>
          <a:xfrm>
            <a:off x="1954176" y="4254743"/>
            <a:ext cx="978408" cy="48463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erlebe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Šipka doprava 12"/>
          <p:cNvSpPr/>
          <p:nvPr/>
        </p:nvSpPr>
        <p:spPr>
          <a:xfrm>
            <a:off x="4788024" y="5747795"/>
            <a:ext cx="119443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verstehst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Šipka doprava 13"/>
          <p:cNvSpPr/>
          <p:nvPr/>
        </p:nvSpPr>
        <p:spPr>
          <a:xfrm>
            <a:off x="6372200" y="4998182"/>
            <a:ext cx="1266440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verstehen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Šipka doprava 14"/>
          <p:cNvSpPr/>
          <p:nvPr/>
        </p:nvSpPr>
        <p:spPr>
          <a:xfrm>
            <a:off x="7638640" y="5719868"/>
            <a:ext cx="1186717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versteht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6126472" y="5956148"/>
            <a:ext cx="132584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verstehe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Šipka doprava 16"/>
          <p:cNvSpPr/>
          <p:nvPr/>
        </p:nvSpPr>
        <p:spPr>
          <a:xfrm>
            <a:off x="7308304" y="4317377"/>
            <a:ext cx="1308744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versteht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Šipka doprava 17"/>
          <p:cNvSpPr/>
          <p:nvPr/>
        </p:nvSpPr>
        <p:spPr>
          <a:xfrm>
            <a:off x="4767282" y="4891173"/>
            <a:ext cx="135648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verstehen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929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22222E-6 L -0.02709 -0.2710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54" y="-135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1.48148E-6 L -0.21336 -0.4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677" y="-20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1.11111E-6 L -0.00625 -0.28819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3" y="-144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2.96296E-6 L -0.20434 -0.11968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26" y="-59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81481E-6 L 0.09618 -0.17176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809" y="-85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7.40741E-7 L 0.0665 -0.2224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16" y="-111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3.7037E-6 L -0.0533 -0.50879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74" y="-254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3.7037E-7 L 0.08437 -0.42593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219" y="-212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82 -4.81481E-6 L -0.11093 -0.15439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937" y="-77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81 -3.7037E-7 L -0.06146 -0.20116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72" y="-100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2.96296E-6 L -0.21111 -0.23264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556" y="-116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257 3.7037E-7 L 0.10034 -0.05949 " pathEditMode="relative" rAng="0" ptsTypes="AA">
                                      <p:cBhvr>
                                        <p:cTn id="50" dur="1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89" y="-29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Najdi k větě její překlad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15616" y="2420888"/>
            <a:ext cx="35357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Ich</a:t>
            </a:r>
            <a:r>
              <a:rPr lang="cs-CZ" sz="2400" dirty="0" smtClean="0"/>
              <a:t> </a:t>
            </a:r>
            <a:r>
              <a:rPr lang="cs-CZ" sz="2400" dirty="0" err="1" smtClean="0"/>
              <a:t>vergesse</a:t>
            </a:r>
            <a:r>
              <a:rPr lang="cs-CZ" sz="2400" dirty="0" smtClean="0"/>
              <a:t> </a:t>
            </a:r>
            <a:r>
              <a:rPr lang="cs-CZ" sz="2400" dirty="0" err="1" smtClean="0"/>
              <a:t>heute</a:t>
            </a:r>
            <a:r>
              <a:rPr lang="cs-CZ" sz="2400" dirty="0" smtClean="0"/>
              <a:t> </a:t>
            </a:r>
            <a:r>
              <a:rPr lang="cs-CZ" sz="2400" dirty="0" err="1" smtClean="0"/>
              <a:t>nichts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05604" y="2911876"/>
            <a:ext cx="37993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Nezapomněl jsem dnes nic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93101" y="4238904"/>
            <a:ext cx="43913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Wo</a:t>
            </a:r>
            <a:r>
              <a:rPr lang="cs-CZ" sz="2400" dirty="0" smtClean="0"/>
              <a:t> </a:t>
            </a:r>
            <a:r>
              <a:rPr lang="cs-CZ" sz="2400" dirty="0" err="1" smtClean="0"/>
              <a:t>verbringst</a:t>
            </a:r>
            <a:r>
              <a:rPr lang="cs-CZ" sz="2400" dirty="0" smtClean="0"/>
              <a:t> </a:t>
            </a:r>
            <a:r>
              <a:rPr lang="cs-CZ" sz="2400" dirty="0" err="1" smtClean="0"/>
              <a:t>du</a:t>
            </a:r>
            <a:r>
              <a:rPr lang="cs-CZ" sz="2400" dirty="0" smtClean="0"/>
              <a:t> </a:t>
            </a:r>
            <a:r>
              <a:rPr lang="cs-CZ" sz="2400" dirty="0" err="1" smtClean="0"/>
              <a:t>deine</a:t>
            </a:r>
            <a:r>
              <a:rPr lang="cs-CZ" sz="2400" dirty="0" smtClean="0"/>
              <a:t> </a:t>
            </a:r>
            <a:r>
              <a:rPr lang="cs-CZ" sz="2400" dirty="0" err="1" smtClean="0"/>
              <a:t>Urlaub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5949280"/>
            <a:ext cx="32186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Kde strávíš dovolenou?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47480" y="5321533"/>
            <a:ext cx="38408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Erfüllt</a:t>
            </a:r>
            <a:r>
              <a:rPr lang="cs-CZ" sz="2400" dirty="0" smtClean="0"/>
              <a:t> Peter </a:t>
            </a:r>
            <a:r>
              <a:rPr lang="cs-CZ" sz="2400" dirty="0" err="1" smtClean="0"/>
              <a:t>seine</a:t>
            </a:r>
            <a:r>
              <a:rPr lang="cs-CZ" sz="2400" dirty="0" smtClean="0"/>
              <a:t> </a:t>
            </a:r>
            <a:r>
              <a:rPr lang="cs-CZ" sz="2400" dirty="0" err="1" smtClean="0"/>
              <a:t>Aufgabe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28184" y="2420888"/>
            <a:ext cx="23571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Splnil Petr úkol?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331640" y="3789040"/>
            <a:ext cx="36502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Wer</a:t>
            </a:r>
            <a:r>
              <a:rPr lang="cs-CZ" sz="2400" dirty="0" smtClean="0"/>
              <a:t> </a:t>
            </a:r>
            <a:r>
              <a:rPr lang="cs-CZ" sz="2400" dirty="0" err="1" smtClean="0"/>
              <a:t>zerrbricht</a:t>
            </a:r>
            <a:r>
              <a:rPr lang="cs-CZ" sz="2400" dirty="0" smtClean="0"/>
              <a:t> den </a:t>
            </a:r>
            <a:r>
              <a:rPr lang="cs-CZ" sz="2400" dirty="0" err="1" smtClean="0"/>
              <a:t>Teller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07904" y="2060848"/>
            <a:ext cx="23123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Kdo rozbil talíř?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74106" y="3142709"/>
            <a:ext cx="38314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Ergänzen</a:t>
            </a:r>
            <a:r>
              <a:rPr lang="cs-CZ" sz="2400" dirty="0" smtClean="0"/>
              <a:t> </a:t>
            </a:r>
            <a:r>
              <a:rPr lang="cs-CZ" sz="2400" dirty="0" err="1" smtClean="0"/>
              <a:t>wir</a:t>
            </a:r>
            <a:r>
              <a:rPr lang="cs-CZ" sz="2400" dirty="0" smtClean="0"/>
              <a:t> </a:t>
            </a:r>
            <a:r>
              <a:rPr lang="cs-CZ" sz="2400" dirty="0" err="1" smtClean="0"/>
              <a:t>ganze</a:t>
            </a:r>
            <a:r>
              <a:rPr lang="cs-CZ" sz="2400" dirty="0" smtClean="0"/>
              <a:t> </a:t>
            </a:r>
            <a:r>
              <a:rPr lang="cs-CZ" sz="2400" dirty="0" err="1" smtClean="0"/>
              <a:t>Übung</a:t>
            </a:r>
            <a:r>
              <a:rPr lang="cs-CZ" sz="2400" dirty="0" smtClean="0"/>
              <a:t>!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331640" y="4416499"/>
            <a:ext cx="30919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Doplňme celé cvičení!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5229200"/>
            <a:ext cx="37425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Verlasst</a:t>
            </a:r>
            <a:r>
              <a:rPr lang="cs-CZ" sz="2400" dirty="0" smtClean="0"/>
              <a:t> </a:t>
            </a:r>
            <a:r>
              <a:rPr lang="cs-CZ" sz="2400" dirty="0" err="1" smtClean="0"/>
              <a:t>ihr</a:t>
            </a:r>
            <a:r>
              <a:rPr lang="cs-CZ" sz="2400" dirty="0" smtClean="0"/>
              <a:t>  </a:t>
            </a:r>
            <a:r>
              <a:rPr lang="cs-CZ" sz="2400" dirty="0" err="1" smtClean="0"/>
              <a:t>unsere</a:t>
            </a:r>
            <a:r>
              <a:rPr lang="cs-CZ" sz="2400" dirty="0" smtClean="0"/>
              <a:t> </a:t>
            </a:r>
            <a:r>
              <a:rPr lang="cs-CZ" sz="2400" dirty="0" err="1" smtClean="0"/>
              <a:t>Klasse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20204" y="3604374"/>
            <a:ext cx="28290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Opustíte naši třídu?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238568" y="6171937"/>
            <a:ext cx="47687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Sie</a:t>
            </a:r>
            <a:r>
              <a:rPr lang="cs-CZ" sz="2400" dirty="0" smtClean="0"/>
              <a:t> </a:t>
            </a:r>
            <a:r>
              <a:rPr lang="cs-CZ" sz="2400" dirty="0" err="1" smtClean="0"/>
              <a:t>besuchen</a:t>
            </a:r>
            <a:r>
              <a:rPr lang="cs-CZ" sz="2400" dirty="0" smtClean="0"/>
              <a:t> </a:t>
            </a:r>
            <a:r>
              <a:rPr lang="cs-CZ" sz="2400" dirty="0" err="1" smtClean="0"/>
              <a:t>uns</a:t>
            </a:r>
            <a:r>
              <a:rPr lang="cs-CZ" sz="2400" dirty="0" smtClean="0"/>
              <a:t> </a:t>
            </a:r>
            <a:r>
              <a:rPr lang="cs-CZ" sz="2400" dirty="0" err="1" smtClean="0"/>
              <a:t>im</a:t>
            </a:r>
            <a:r>
              <a:rPr lang="cs-CZ" sz="2400" dirty="0" smtClean="0"/>
              <a:t> </a:t>
            </a:r>
            <a:r>
              <a:rPr lang="cs-CZ" sz="2400" dirty="0" err="1" smtClean="0"/>
              <a:t>Krankenhaus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911682" y="4698567"/>
            <a:ext cx="38341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Navštěvují nás v nemocnici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9081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1.85185E-6 L -0.44409 -0.02106 " pathEditMode="relative" rAng="0" ptsTypes="AA">
                                      <p:cBhvr>
                                        <p:cTn id="1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205" y="-10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3.7037E-6 L 0.0158 -0.13565 " pathEditMode="relative" rAng="0" ptsTypes="AA">
                                      <p:cBhvr>
                                        <p:cTn id="11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1" y="-6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2.22222E-6 L -0.53351 0.29791 " pathEditMode="relative" rAng="0" ptsTypes="AA">
                                      <p:cBhvr>
                                        <p:cTn id="11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684" y="148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3.7037E-6 L -0.00261 0.25371 " pathEditMode="relative" rAng="0" ptsTypes="AA">
                                      <p:cBhvr>
                                        <p:cTn id="12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9" y="126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4.07407E-6 L -0.09723 0.48102 " pathEditMode="relative" rAng="0" ptsTypes="AA">
                                      <p:cBhvr>
                                        <p:cTn id="1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61" y="240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4.44444E-6 L 0.53264 -0.21227 " pathEditMode="relative" rAng="0" ptsTypes="AA">
                                      <p:cBhvr>
                                        <p:cTn id="13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632" y="-106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4.44444E-6 L -0.18941 0.30255 " pathEditMode="relative" rAng="0" ptsTypes="AA">
                                      <p:cBhvr>
                                        <p:cTn id="13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479" y="15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4" grpId="1"/>
      <p:bldP spid="5" grpId="0"/>
      <p:bldP spid="6" grpId="0"/>
      <p:bldP spid="6" grpId="1"/>
      <p:bldP spid="7" grpId="0"/>
      <p:bldP spid="8" grpId="0"/>
      <p:bldP spid="8" grpId="1"/>
      <p:bldP spid="9" grpId="0"/>
      <p:bldP spid="10" grpId="0"/>
      <p:bldP spid="10" grpId="1"/>
      <p:bldP spid="11" grpId="0"/>
      <p:bldP spid="12" grpId="0"/>
      <p:bldP spid="12" grpId="1"/>
      <p:bldP spid="13" grpId="0"/>
      <p:bldP spid="14" grpId="0"/>
      <p:bldP spid="14" grpId="1"/>
      <p:bldP spid="15" grpId="0"/>
      <p:bldP spid="16" grpId="0"/>
      <p:bldP spid="16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Doplň tabulku, každé ze sloves použij ve vlastní větě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2058102"/>
              </p:ext>
            </p:extLst>
          </p:nvPr>
        </p:nvGraphicFramePr>
        <p:xfrm>
          <a:off x="251520" y="2060848"/>
          <a:ext cx="8568948" cy="44454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28158"/>
                <a:gridCol w="1428158"/>
                <a:gridCol w="1428158"/>
                <a:gridCol w="1428158"/>
                <a:gridCol w="1428158"/>
                <a:gridCol w="1428158"/>
              </a:tblGrid>
              <a:tr h="864096"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chemeClr val="tx1"/>
                          </a:solidFill>
                        </a:rPr>
                        <a:t>ich</a:t>
                      </a:r>
                      <a:endParaRPr lang="cs-CZ" sz="200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sz="2000" baseline="0" dirty="0" err="1" smtClean="0">
                          <a:solidFill>
                            <a:schemeClr val="tx1"/>
                          </a:solidFill>
                        </a:rPr>
                        <a:t>verstehe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9484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err="1" smtClean="0"/>
                        <a:t>du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beginnst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510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err="1" smtClean="0"/>
                        <a:t>er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erlebt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err="1" smtClean="0"/>
                        <a:t>wir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verlassen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err="1" smtClean="0"/>
                        <a:t>ihr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bekommt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err="1" smtClean="0"/>
                        <a:t>sie</a:t>
                      </a:r>
                      <a:r>
                        <a:rPr lang="cs-CZ" sz="2000" b="1" dirty="0" smtClean="0"/>
                        <a:t>  </a:t>
                      </a:r>
                      <a:r>
                        <a:rPr lang="cs-CZ" sz="2000" b="1" dirty="0" err="1" smtClean="0"/>
                        <a:t>erfahren</a:t>
                      </a:r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74038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9349233"/>
              </p:ext>
            </p:extLst>
          </p:nvPr>
        </p:nvGraphicFramePr>
        <p:xfrm>
          <a:off x="785813" y="928688"/>
          <a:ext cx="6834187" cy="4463415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Mgr.  Lenka Kudrnová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13.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03. 2012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VIII. A, VIII. 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Jazyk a jazyková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Cizí jazyk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Německá gramatika pro 8. a 9.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Slovesa s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neodlučitelnými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předponami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Neodlučitelné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předpony,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přehled některých sloves s neodlučitelnými předponami, časování sloves s neodlučitelnými předponami, překlad vět, doplň tabulku časování sloves s neodlučitelnými předponami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0902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0102712"/>
              </p:ext>
            </p:extLst>
          </p:nvPr>
        </p:nvGraphicFramePr>
        <p:xfrm>
          <a:off x="857250" y="857250"/>
          <a:ext cx="7358063" cy="26517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36568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711" marB="45711"/>
                </a:tc>
              </a:tr>
              <a:tr h="11884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sz="1800" dirty="0" smtClean="0"/>
                        <a:t>Výklad</a:t>
                      </a:r>
                      <a:endParaRPr lang="cs-CZ" sz="1800" dirty="0" smtClean="0"/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Jedná se o </a:t>
                      </a:r>
                      <a:r>
                        <a:rPr lang="cs-CZ" sz="1800" baseline="0" dirty="0" smtClean="0"/>
                        <a:t> materiál určený </a:t>
                      </a:r>
                      <a:r>
                        <a:rPr lang="cs-CZ" sz="1800" baseline="0" dirty="0" smtClean="0"/>
                        <a:t>k výkladu gramatického učiva – slovesa s neodlučitelnými předponami </a:t>
                      </a:r>
                      <a:r>
                        <a:rPr lang="cs-CZ" sz="1800" baseline="0" dirty="0" smtClean="0"/>
                        <a:t>při výuce německého  jazyka v osmém ročníku ZŠ. Tento materiál slouží </a:t>
                      </a:r>
                      <a:r>
                        <a:rPr lang="cs-CZ" sz="1800" baseline="0" dirty="0" smtClean="0"/>
                        <a:t>k seznámení se s neodlučitelnými předponami i s nejznámějšími slovesy, které je obsahují. Žáci se naučí tato slovesa časovat, procvičí si překlady vět s </a:t>
                      </a:r>
                      <a:r>
                        <a:rPr lang="cs-CZ" sz="1800" baseline="0" smtClean="0"/>
                        <a:t>těmito slovesy. </a:t>
                      </a:r>
                      <a:r>
                        <a:rPr lang="cs-CZ" sz="1800" baseline="0" dirty="0" smtClean="0"/>
                        <a:t>Na jeho konci je zařazena samostatná práce, kterou žáci stráví cca 10 </a:t>
                      </a:r>
                      <a:r>
                        <a:rPr lang="cs-CZ" sz="1800" baseline="0" dirty="0" smtClean="0"/>
                        <a:t>minut.</a:t>
                      </a:r>
                      <a:endParaRPr lang="cs-CZ" sz="1800" dirty="0" smtClean="0"/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</a:txBody>
                  <a:tcPr marL="91439" marR="91439" marT="45711" marB="45711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5371122"/>
              </p:ext>
            </p:extLst>
          </p:nvPr>
        </p:nvGraphicFramePr>
        <p:xfrm>
          <a:off x="857250" y="3501008"/>
          <a:ext cx="7358063" cy="11809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147494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</a:t>
                      </a:r>
                      <a:endParaRPr lang="cs-CZ" sz="1800" dirty="0"/>
                    </a:p>
                  </a:txBody>
                  <a:tcPr marL="91439" marR="91439"/>
                </a:tc>
              </a:tr>
              <a:tr h="815230">
                <a:tc>
                  <a:txBody>
                    <a:bodyPr/>
                    <a:lstStyle/>
                    <a:p>
                      <a:r>
                        <a:rPr lang="cs-CZ" sz="1800" baseline="0" dirty="0" smtClean="0"/>
                        <a:t>Vlastní tvorba</a:t>
                      </a:r>
                    </a:p>
                    <a:p>
                      <a:endParaRPr lang="cs-CZ" sz="1800" dirty="0"/>
                    </a:p>
                  </a:txBody>
                  <a:tcPr marL="91439" marR="91439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99194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ok">
  <a:themeElements>
    <a:clrScheme name="Vlastní 3">
      <a:dk1>
        <a:srgbClr val="000000"/>
      </a:dk1>
      <a:lt1>
        <a:srgbClr val="FFFFFF"/>
      </a:lt1>
      <a:dk2>
        <a:srgbClr val="DDEDFC"/>
      </a:dk2>
      <a:lt2>
        <a:srgbClr val="DBF5F9"/>
      </a:lt2>
      <a:accent1>
        <a:srgbClr val="90C6F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309</TotalTime>
  <Words>396</Words>
  <Application>Microsoft Office PowerPoint</Application>
  <PresentationFormat>Předvádění na obrazovce (4:3)</PresentationFormat>
  <Paragraphs>127</Paragraphs>
  <Slides>10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Tok</vt:lpstr>
      <vt:lpstr>Prezentace aplikace PowerPoint</vt:lpstr>
      <vt:lpstr>Slovesa s neodlučitelnými předponami</vt:lpstr>
      <vt:lpstr>Přehled neodlučitelných předpon</vt:lpstr>
      <vt:lpstr>Některá slovesa s neodlučitelnou předponou</vt:lpstr>
      <vt:lpstr>Některá slovesa s neodlučitelnou předponou</vt:lpstr>
      <vt:lpstr>Časování</vt:lpstr>
      <vt:lpstr>Najdi k větě její překlad</vt:lpstr>
      <vt:lpstr>Doplň tabulku, každé ze sloves použij ve vlastní větě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 </cp:lastModifiedBy>
  <cp:revision>24</cp:revision>
  <dcterms:created xsi:type="dcterms:W3CDTF">2012-03-13T08:41:35Z</dcterms:created>
  <dcterms:modified xsi:type="dcterms:W3CDTF">2012-03-13T20:05:48Z</dcterms:modified>
</cp:coreProperties>
</file>