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3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B44E2B-B5A0-4901-94E6-4CC2848A82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359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B06B8-58F8-4E13-89A4-1C22F7371E7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5961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510A103-26FA-4B37-A744-A3009249A0A6}" type="datetimeFigureOut">
              <a:rPr lang="cs-CZ" smtClean="0"/>
              <a:t>8.12.2014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DD1D75B-369E-4EB3-BF37-E7CDDF90B1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4%9Bc_(pr%C3%A1vo)" TargetMode="External"/><Relationship Id="rId2" Type="http://schemas.openxmlformats.org/officeDocument/2006/relationships/hyperlink" Target="http://cs.wikipedia.org/wiki/V%C4%9Bcn%C3%A1_pr%C3%A1v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business.center.cz/business/pravo/zakony/obcanza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7" y="443866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1979712" y="1729601"/>
            <a:ext cx="4572000" cy="437504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Datum</a:t>
            </a:r>
            <a:r>
              <a:rPr lang="cs-CZ" altLang="cs-CZ" sz="1100" b="1" i="1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: </a:t>
            </a:r>
            <a:r>
              <a:rPr lang="cs-CZ" altLang="cs-CZ" sz="1100" b="1" i="1" smtClean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3.12.2012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Projekt: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Kvalitní výuka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Registrační číslo: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CZ.1.07/1.5.00/34.0731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Číslo DUM: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 </a:t>
            </a:r>
            <a:r>
              <a:rPr lang="cs-CZ" altLang="cs-CZ" sz="1100" dirty="0" smtClean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VY_32_INOVACE_067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Times New Roman" pitchFamily="18" charset="0"/>
              </a:rPr>
              <a:t>	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Jméno autora: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Blanka </a:t>
            </a:r>
            <a:r>
              <a:rPr lang="cs-CZ" altLang="cs-CZ" sz="1100" b="1" dirty="0" err="1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Zbožínková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Název práce: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Občanské právo </a:t>
            </a:r>
            <a:r>
              <a:rPr lang="cs-CZ" altLang="cs-CZ" sz="1100" dirty="0" smtClean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2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Předmět</a:t>
            </a:r>
            <a:r>
              <a:rPr lang="cs-CZ" altLang="cs-CZ" sz="1100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Občanská nauka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Ročník:</a:t>
            </a: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3.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Časová dotace</a:t>
            </a:r>
            <a:r>
              <a:rPr lang="cs-CZ" altLang="cs-CZ" sz="1100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</a:t>
            </a:r>
            <a:r>
              <a:rPr lang="cs-CZ" altLang="cs-CZ" sz="1100" dirty="0" smtClean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25 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minut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 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Vzdělávací cíl</a:t>
            </a:r>
            <a:r>
              <a:rPr lang="cs-CZ" altLang="cs-CZ" sz="1100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Znalost pojmů, základní orientace v problematice 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Pomůcky</a:t>
            </a:r>
            <a:r>
              <a:rPr lang="cs-CZ" altLang="cs-CZ" sz="1100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: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Učebnice, psací potřeby, sešit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Poznámka:</a:t>
            </a:r>
            <a:r>
              <a:rPr lang="cs-CZ" altLang="cs-CZ" sz="1100" dirty="0">
                <a:solidFill>
                  <a:prstClr val="black"/>
                </a:solidFill>
                <a:latin typeface="Arial" pitchFamily="34" charset="0"/>
                <a:cs typeface="Calibri" pitchFamily="34" charset="0"/>
              </a:rPr>
              <a:t> DUM je součástí tematického celku „Člověk a právo“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 algn="just" fontAlgn="base">
              <a:lnSpc>
                <a:spcPct val="115000"/>
              </a:lnSpc>
              <a:spcBef>
                <a:spcPct val="0"/>
              </a:spcBef>
              <a:spcAft>
                <a:spcPct val="0"/>
              </a:spcAft>
            </a:pPr>
            <a:r>
              <a:rPr lang="cs-CZ" altLang="cs-CZ" sz="1100" b="1" i="1" dirty="0">
                <a:solidFill>
                  <a:prstClr val="black"/>
                </a:solidFill>
                <a:latin typeface="TimesNewRomanPSMT"/>
                <a:cs typeface="Calibri" pitchFamily="34" charset="0"/>
              </a:rPr>
              <a:t>Inovace:</a:t>
            </a:r>
            <a:r>
              <a:rPr lang="cs-CZ" altLang="cs-CZ" sz="1100" b="1" dirty="0">
                <a:solidFill>
                  <a:prstClr val="black"/>
                </a:solidFill>
                <a:latin typeface="TimesNewRomanPSMT"/>
                <a:cs typeface="Calibri" pitchFamily="34" charset="0"/>
              </a:rPr>
              <a:t> </a:t>
            </a:r>
            <a:r>
              <a:rPr lang="cs-CZ" altLang="cs-CZ" sz="1100" dirty="0">
                <a:solidFill>
                  <a:prstClr val="black"/>
                </a:solidFill>
                <a:latin typeface="TimesNewRomanPSMT"/>
                <a:cs typeface="Calibri" pitchFamily="34" charset="0"/>
              </a:rPr>
              <a:t>Zapojení audiovizuální techniky do výuky, práce s internetem</a:t>
            </a:r>
            <a:endParaRPr lang="cs-CZ" altLang="cs-CZ" sz="11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7717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Občanské 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Právo vlastnické a dědické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057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folHlink"/>
                </a:solidFill>
              </a:rPr>
              <a:t>Vlastnické právo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Zaručuje vlastníkovi držení věci, její užívání a nakládání s ní, přičemž nesmí obtěžovat nad míru přiměřenou ostatní občany (právo sousedské – hluk, prach, odpad, pach, zvířátka, stín, světlo atd.)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Nabývání vlastnictví: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a) smlouvou kupní, darovací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b) děděním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/>
              <a:t>c) restitucí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2496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12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 tmFilter="0, 0; .2, .5; .8, .5; 1, 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250" autoRev="1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700"/>
                            </p:stCondLst>
                            <p:childTnLst>
                              <p:par>
                                <p:cTn id="16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200"/>
                            </p:stCondLst>
                            <p:childTnLst>
                              <p:par>
                                <p:cTn id="20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24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 tmFilter="0, 0; .2, .5; .8, .5; 1, 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250" autoRev="1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200"/>
                            </p:stCondLst>
                            <p:childTnLst>
                              <p:par>
                                <p:cTn id="28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Držba věci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oprávněný držitel věci má stejná práva jako vlastník, nakládá s ní s jako vlastník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vydržení = držitel se stává vlastníkem věci (3 roky a 10 let)</a:t>
            </a:r>
          </a:p>
        </p:txBody>
      </p:sp>
    </p:spTree>
    <p:extLst>
      <p:ext uri="{BB962C8B-B14F-4D97-AF65-F5344CB8AC3E}">
        <p14:creationId xmlns:p14="http://schemas.microsoft.com/office/powerpoint/2010/main" val="3501116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dirty="0" smtClean="0">
                <a:effectLst/>
              </a:rPr>
              <a:t>Věcná práva k věci cizí</a:t>
            </a:r>
            <a:r>
              <a:rPr lang="cs-CZ" dirty="0" smtClean="0">
                <a:effectLst/>
              </a:rPr>
              <a:t> 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dirty="0" smtClean="0">
                <a:effectLst/>
              </a:rPr>
              <a:t> jsou </a:t>
            </a:r>
            <a:r>
              <a:rPr lang="cs-CZ" dirty="0" smtClean="0">
                <a:effectLst/>
                <a:hlinkClick r:id="rId2" action="ppaction://hlinkfile" tooltip="Věcná práva"/>
              </a:rPr>
              <a:t>věcná práva</a:t>
            </a:r>
            <a:r>
              <a:rPr lang="cs-CZ" dirty="0" smtClean="0">
                <a:effectLst/>
              </a:rPr>
              <a:t>, jejichž obsahem jsou pouze určitá oprávnění, částečné právní panství nad </a:t>
            </a:r>
            <a:r>
              <a:rPr lang="cs-CZ" dirty="0" smtClean="0">
                <a:effectLst/>
                <a:hlinkClick r:id="rId3" action="ppaction://hlinkfile" tooltip="Věc (právo)"/>
              </a:rPr>
              <a:t>věcí</a:t>
            </a:r>
            <a:r>
              <a:rPr lang="cs-CZ" dirty="0" smtClean="0">
                <a:effectLst/>
              </a:rPr>
              <a:t>, která oprávněnému nepatří</a:t>
            </a:r>
          </a:p>
          <a:p>
            <a:pPr eaLnBrk="1" hangingPunct="1">
              <a:defRPr/>
            </a:pPr>
            <a:r>
              <a:rPr lang="cs-CZ" dirty="0" smtClean="0">
                <a:effectLst/>
              </a:rPr>
              <a:t>mají často zajišťovací funkci</a:t>
            </a:r>
          </a:p>
          <a:p>
            <a:pPr lvl="1" eaLnBrk="1" hangingPunct="1">
              <a:defRPr/>
            </a:pPr>
            <a:r>
              <a:rPr lang="cs-CZ" dirty="0" smtClean="0"/>
              <a:t>zástavní právo</a:t>
            </a:r>
          </a:p>
          <a:p>
            <a:pPr lvl="1" eaLnBrk="1" hangingPunct="1">
              <a:defRPr/>
            </a:pPr>
            <a:r>
              <a:rPr lang="cs-CZ" dirty="0" smtClean="0"/>
              <a:t>věcné břemeno</a:t>
            </a:r>
          </a:p>
          <a:p>
            <a:pPr lvl="1" eaLnBrk="1" hangingPunct="1">
              <a:defRPr/>
            </a:pPr>
            <a:r>
              <a:rPr lang="cs-CZ" dirty="0" smtClean="0"/>
              <a:t>zadržovací právo </a:t>
            </a:r>
          </a:p>
          <a:p>
            <a:pPr lvl="1" eaLnBrk="1" hangingPunct="1">
              <a:defRPr/>
            </a:pPr>
            <a:r>
              <a:rPr lang="cs-CZ" dirty="0" smtClean="0"/>
              <a:t>předkupní právo</a:t>
            </a:r>
          </a:p>
        </p:txBody>
      </p:sp>
    </p:spTree>
    <p:extLst>
      <p:ext uri="{BB962C8B-B14F-4D97-AF65-F5344CB8AC3E}">
        <p14:creationId xmlns:p14="http://schemas.microsoft.com/office/powerpoint/2010/main" val="1493472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folHlink"/>
                </a:solidFill>
              </a:rPr>
              <a:t>Vlastnictví</a:t>
            </a:r>
            <a:r>
              <a:rPr lang="cs-CZ" smtClean="0"/>
              <a:t> rozlišujeme: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u="sng" smtClean="0">
                <a:solidFill>
                  <a:srgbClr val="FF0000"/>
                </a:solidFill>
              </a:rPr>
              <a:t>Movité</a:t>
            </a:r>
          </a:p>
          <a:p>
            <a:pPr eaLnBrk="1" hangingPunct="1">
              <a:defRPr/>
            </a:pPr>
            <a:r>
              <a:rPr lang="cs-CZ" sz="2800" u="sng" smtClean="0">
                <a:solidFill>
                  <a:srgbClr val="FF0000"/>
                </a:solidFill>
              </a:rPr>
              <a:t>Nemovité</a:t>
            </a:r>
            <a:r>
              <a:rPr lang="cs-CZ" sz="2800" smtClean="0"/>
              <a:t>  - nepřemístitelné v prostoru, je nutná písemná smlouva + zápis u katastrálního úřadu</a:t>
            </a:r>
          </a:p>
        </p:txBody>
      </p:sp>
      <p:pic>
        <p:nvPicPr>
          <p:cNvPr id="12294" name="Picture 6" descr="MCj0409941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16463" y="2147888"/>
            <a:ext cx="2871787" cy="2782887"/>
          </a:xfrm>
        </p:spPr>
      </p:pic>
    </p:spTree>
    <p:extLst>
      <p:ext uri="{BB962C8B-B14F-4D97-AF65-F5344CB8AC3E}">
        <p14:creationId xmlns:p14="http://schemas.microsoft.com/office/powerpoint/2010/main" val="2153179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75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75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75"/>
                            </p:stCondLst>
                            <p:childTnLst>
                              <p:par>
                                <p:cTn id="18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Ztracené věci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33CC33"/>
                </a:solidFill>
              </a:rPr>
              <a:t>Nálezce je povinen odevzdat věc </a:t>
            </a:r>
            <a:r>
              <a:rPr lang="cs-CZ" b="1" dirty="0" smtClean="0">
                <a:solidFill>
                  <a:srgbClr val="33CC33"/>
                </a:solidFill>
              </a:rPr>
              <a:t>vlastníkovi </a:t>
            </a:r>
            <a:r>
              <a:rPr lang="cs-CZ" dirty="0" smtClean="0">
                <a:solidFill>
                  <a:srgbClr val="33CC33"/>
                </a:solidFill>
              </a:rPr>
              <a:t>nebo státnímu orgánu (PČR, OÚ, ztráty a nálezy)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33CC33"/>
                </a:solidFill>
              </a:rPr>
              <a:t>Po 1 roce přechází věc do vlastnictví státu, nálezce má nárok na 10% z ceny</a:t>
            </a:r>
          </a:p>
        </p:txBody>
      </p:sp>
    </p:spTree>
    <p:extLst>
      <p:ext uri="{BB962C8B-B14F-4D97-AF65-F5344CB8AC3E}">
        <p14:creationId xmlns:p14="http://schemas.microsoft.com/office/powerpoint/2010/main" val="13122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1433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FF"/>
                </a:solidFill>
              </a:rPr>
              <a:t>Odpovědnost za škodu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- každý, kdo způsobí škodu, je povinen ji nahradit. Výjimky: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Nezletilý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Člověk s duševní poruchou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80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Společně s nimi je zodpovědný i dozor. Dozor se zprostí zodpovědnosti, pokud prokáže, že dohled nezanedbal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800" smtClean="0"/>
              <a:t>Provozovatel má zodpovědnost za věci odložené na místě k tomu určeném (</a:t>
            </a:r>
            <a:r>
              <a:rPr lang="cs-CZ" sz="2800" smtClean="0">
                <a:solidFill>
                  <a:srgbClr val="FF00FF"/>
                </a:solidFill>
              </a:rPr>
              <a:t>POZOR</a:t>
            </a:r>
            <a:r>
              <a:rPr lang="cs-CZ" sz="2800" smtClean="0"/>
              <a:t> na cedule!!)</a:t>
            </a:r>
          </a:p>
        </p:txBody>
      </p:sp>
    </p:spTree>
    <p:extLst>
      <p:ext uri="{BB962C8B-B14F-4D97-AF65-F5344CB8AC3E}">
        <p14:creationId xmlns:p14="http://schemas.microsoft.com/office/powerpoint/2010/main" val="325499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chemeClr val="folHlink"/>
                </a:solidFill>
              </a:rPr>
              <a:t>Spoluvlastnictví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Rozumíme jím vlastnictví majetku více osobami</a:t>
            </a:r>
          </a:p>
          <a:p>
            <a:pPr eaLnBrk="1" hangingPunct="1">
              <a:defRPr/>
            </a:pPr>
            <a:r>
              <a:rPr lang="cs-CZ" smtClean="0"/>
              <a:t>Rozlišujeme spoluvlastnictví:</a:t>
            </a:r>
          </a:p>
          <a:p>
            <a:pPr eaLnBrk="1" hangingPunct="1">
              <a:defRPr/>
            </a:pPr>
            <a:r>
              <a:rPr lang="cs-CZ" smtClean="0"/>
              <a:t>A) </a:t>
            </a:r>
            <a:r>
              <a:rPr lang="cs-CZ" smtClean="0">
                <a:solidFill>
                  <a:srgbClr val="FF0000"/>
                </a:solidFill>
              </a:rPr>
              <a:t>podílové spol.</a:t>
            </a:r>
          </a:p>
          <a:p>
            <a:pPr eaLnBrk="1" hangingPunct="1">
              <a:defRPr/>
            </a:pPr>
            <a:r>
              <a:rPr lang="cs-CZ" smtClean="0"/>
              <a:t>B) </a:t>
            </a:r>
            <a:r>
              <a:rPr lang="cs-CZ" smtClean="0">
                <a:solidFill>
                  <a:srgbClr val="FF0000"/>
                </a:solidFill>
              </a:rPr>
              <a:t>společné jmění</a:t>
            </a:r>
          </a:p>
        </p:txBody>
      </p:sp>
    </p:spTree>
    <p:extLst>
      <p:ext uri="{BB962C8B-B14F-4D97-AF65-F5344CB8AC3E}">
        <p14:creationId xmlns:p14="http://schemas.microsoft.com/office/powerpoint/2010/main" val="213614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FF"/>
                </a:solidFill>
              </a:rPr>
              <a:t>Podílové</a:t>
            </a:r>
            <a:r>
              <a:rPr lang="cs-CZ" smtClean="0">
                <a:solidFill>
                  <a:srgbClr val="FDE7FD"/>
                </a:solidFill>
              </a:rPr>
              <a:t> </a:t>
            </a:r>
            <a:r>
              <a:rPr lang="cs-CZ" smtClean="0">
                <a:solidFill>
                  <a:srgbClr val="FF00FF"/>
                </a:solidFill>
              </a:rPr>
              <a:t>spoluvlastnictví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981200"/>
            <a:ext cx="4619625" cy="411480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/>
              <a:t>= %, podíl, zlomek spoluvlastníka na právech, povinnostech vyplývajících z vlastnění věci</a:t>
            </a:r>
          </a:p>
          <a:p>
            <a:pPr eaLnBrk="1" hangingPunct="1">
              <a:defRPr/>
            </a:pPr>
            <a:r>
              <a:rPr lang="cs-CZ" sz="2800" smtClean="0"/>
              <a:t>Předkupní právo!!</a:t>
            </a:r>
          </a:p>
        </p:txBody>
      </p:sp>
      <p:pic>
        <p:nvPicPr>
          <p:cNvPr id="16391" name="Picture 7" descr="MCj0403923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8072" y="3573627"/>
            <a:ext cx="898855" cy="929945"/>
          </a:xfrm>
        </p:spPr>
      </p:pic>
    </p:spTree>
    <p:extLst>
      <p:ext uri="{BB962C8B-B14F-4D97-AF65-F5344CB8AC3E}">
        <p14:creationId xmlns:p14="http://schemas.microsoft.com/office/powerpoint/2010/main" val="2186014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3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63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/>
      <p:bldP spid="1638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00FF"/>
                </a:solidFill>
              </a:rPr>
              <a:t>Společné jmění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= majetek získaný po dobu trvání manželství.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Dělí se rovným dílem (příjmy!!!)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smtClean="0"/>
              <a:t>Nepatří sem: 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smtClean="0"/>
              <a:t>věci osobní potřeby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smtClean="0"/>
              <a:t>Věci k výkonu povolání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cs-CZ" sz="2400" smtClean="0"/>
              <a:t>Restituce, dary, dědictví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smtClean="0"/>
          </a:p>
          <a:p>
            <a:pPr lvl="1" eaLnBrk="1" hangingPunct="1">
              <a:lnSpc>
                <a:spcPct val="90000"/>
              </a:lnSpc>
              <a:defRPr/>
            </a:pPr>
            <a:endParaRPr lang="cs-CZ" sz="2400" smtClean="0"/>
          </a:p>
          <a:p>
            <a:pPr lvl="1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smtClean="0"/>
          </a:p>
          <a:p>
            <a:pPr lvl="1" eaLnBrk="1" hangingPunct="1">
              <a:lnSpc>
                <a:spcPct val="90000"/>
              </a:lnSpc>
              <a:defRPr/>
            </a:pPr>
            <a:endParaRPr lang="cs-CZ" sz="2400" smtClean="0"/>
          </a:p>
        </p:txBody>
      </p:sp>
      <p:pic>
        <p:nvPicPr>
          <p:cNvPr id="15365" name="Picture 6" descr="j0299125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84663" y="4221163"/>
            <a:ext cx="1100137" cy="1804987"/>
          </a:xfrm>
        </p:spPr>
      </p:pic>
      <p:sp>
        <p:nvSpPr>
          <p:cNvPr id="1843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5105400" y="1981200"/>
            <a:ext cx="4038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/>
              <a:t>SJ zaniká ukončením manželství nebo trestem propadnutí majetku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/>
              <a:t>Předmanželská smlouva, úprava majetkových vztahů i v průběhu manželství</a:t>
            </a:r>
          </a:p>
        </p:txBody>
      </p:sp>
    </p:spTree>
    <p:extLst>
      <p:ext uri="{BB962C8B-B14F-4D97-AF65-F5344CB8AC3E}">
        <p14:creationId xmlns:p14="http://schemas.microsoft.com/office/powerpoint/2010/main" val="207738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00FFFF"/>
                </a:solidFill>
              </a:rPr>
              <a:t>Dědické právo</a:t>
            </a:r>
          </a:p>
        </p:txBody>
      </p:sp>
      <p:pic>
        <p:nvPicPr>
          <p:cNvPr id="16386" name="Picture 5" descr="MCj04361070000[1]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1" y="1916113"/>
            <a:ext cx="4299720" cy="2737023"/>
          </a:xfrm>
        </p:spPr>
      </p:pic>
      <p:sp>
        <p:nvSpPr>
          <p:cNvPr id="21507" name="Rectangle 3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Dědí FO nebo PO. Majetek se dědí buď:</a:t>
            </a:r>
          </a:p>
          <a:p>
            <a:pPr lvl="1" eaLnBrk="1" hangingPunct="1">
              <a:defRPr/>
            </a:pPr>
            <a:r>
              <a:rPr lang="cs-CZ" sz="2400" dirty="0" smtClean="0"/>
              <a:t>A) ze závěti</a:t>
            </a:r>
          </a:p>
          <a:p>
            <a:pPr lvl="1" eaLnBrk="1" hangingPunct="1">
              <a:defRPr/>
            </a:pPr>
            <a:r>
              <a:rPr lang="cs-CZ" sz="2400" dirty="0" smtClean="0"/>
              <a:t>B) ze zákona</a:t>
            </a:r>
          </a:p>
          <a:p>
            <a:pPr lvl="1" eaLnBrk="1" hangingPunct="1">
              <a:defRPr/>
            </a:pPr>
            <a:r>
              <a:rPr lang="cs-CZ" sz="2400" dirty="0" smtClean="0"/>
              <a:t>c) oběma způsoby</a:t>
            </a:r>
          </a:p>
          <a:p>
            <a:pPr lvl="1" eaLnBrk="1" hangingPunct="1">
              <a:buFont typeface="Wingdings" pitchFamily="2" charset="2"/>
              <a:buNone/>
              <a:defRPr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78114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4" name="Rectangle 6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smtClean="0"/>
              <a:t/>
            </a:r>
            <a:br>
              <a:rPr lang="cs-CZ" sz="4000" smtClean="0"/>
            </a:b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22536" name="Rectangle 8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dirty="0" smtClean="0"/>
              <a:t>Ze  zákona dědí příbuzní a blízké osoby dle stanoveného pořadí (tzv. neopomenutelní dědicové):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folHlink"/>
                </a:solidFill>
              </a:rPr>
              <a:t>Děti + manžel 50% + 50%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folHlink"/>
                </a:solidFill>
              </a:rPr>
              <a:t>Manžel 50%, rodiče + blízké osoby (1 rok ve spol. domácnosti)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folHlink"/>
                </a:solidFill>
              </a:rPr>
              <a:t>Sourozenci, osoby </a:t>
            </a:r>
            <a:r>
              <a:rPr lang="cs-CZ" dirty="0" err="1" smtClean="0">
                <a:solidFill>
                  <a:schemeClr val="folHlink"/>
                </a:solidFill>
              </a:rPr>
              <a:t>spolužijící</a:t>
            </a:r>
            <a:r>
              <a:rPr lang="cs-CZ" dirty="0" smtClean="0">
                <a:solidFill>
                  <a:schemeClr val="folHlink"/>
                </a:solidFill>
              </a:rPr>
              <a:t> se zůstavitelem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chemeClr val="folHlink"/>
                </a:solidFill>
              </a:rPr>
              <a:t>Prarodiče či jejich děti</a:t>
            </a:r>
          </a:p>
        </p:txBody>
      </p:sp>
    </p:spTree>
    <p:extLst>
      <p:ext uri="{BB962C8B-B14F-4D97-AF65-F5344CB8AC3E}">
        <p14:creationId xmlns:p14="http://schemas.microsoft.com/office/powerpoint/2010/main" val="167796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8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>
                <a:solidFill>
                  <a:srgbClr val="FF0000"/>
                </a:solidFill>
              </a:rPr>
              <a:t>Neopomenutelní dědicové (potomci) nejsou zahrnuti v závěti, je tato neplatná a dědí se ze zákona!!!</a:t>
            </a:r>
          </a:p>
          <a:p>
            <a:pPr eaLnBrk="1" hangingPunct="1">
              <a:defRPr/>
            </a:pPr>
            <a:r>
              <a:rPr lang="cs-CZ" dirty="0" smtClean="0">
                <a:solidFill>
                  <a:srgbClr val="00B0F0"/>
                </a:solidFill>
              </a:rPr>
              <a:t>Vydědění potomků:</a:t>
            </a:r>
          </a:p>
          <a:p>
            <a:pPr eaLnBrk="1" hangingPunct="1">
              <a:defRPr/>
            </a:pPr>
            <a:r>
              <a:rPr lang="cs-CZ" dirty="0" smtClean="0"/>
              <a:t>Musí se provést písemně, pouze ve vážných případech</a:t>
            </a:r>
          </a:p>
          <a:p>
            <a:pPr eaLnBrk="1" hangingPunct="1">
              <a:defRPr/>
            </a:pPr>
            <a:endParaRPr lang="cs-CZ" dirty="0"/>
          </a:p>
          <a:p>
            <a:pPr eaLnBrk="1" hangingPunct="1">
              <a:defRPr/>
            </a:pPr>
            <a:r>
              <a:rPr lang="cs-CZ" dirty="0" smtClean="0"/>
              <a:t>NOTÁŘ</a:t>
            </a:r>
            <a:r>
              <a:rPr lang="cs-CZ" dirty="0" smtClean="0"/>
              <a:t>!!! Dědické řízení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076647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000" smtClean="0">
                <a:solidFill>
                  <a:srgbClr val="6600CC"/>
                </a:solidFill>
              </a:rPr>
              <a:t>Kromě majetku se dědí i dluhy!! Dědictví lze odmítnout!</a:t>
            </a:r>
          </a:p>
        </p:txBody>
      </p:sp>
      <p:pic>
        <p:nvPicPr>
          <p:cNvPr id="19459" name="Picture 6" descr="MPj04027900000[1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8104" y="2324100"/>
            <a:ext cx="4506805" cy="3508375"/>
          </a:xfrm>
        </p:spPr>
      </p:pic>
    </p:spTree>
    <p:extLst>
      <p:ext uri="{BB962C8B-B14F-4D97-AF65-F5344CB8AC3E}">
        <p14:creationId xmlns:p14="http://schemas.microsoft.com/office/powerpoint/2010/main" val="42251196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500" i="1" dirty="0"/>
              <a:t>Valenta, M.: Občanská nauka pro SOŠ a pro studijní obory SOU. 1. vyd., Praha, 1999. </a:t>
            </a:r>
            <a:r>
              <a:rPr lang="cs-CZ" sz="1500" i="1" dirty="0" smtClean="0"/>
              <a:t>ISBN </a:t>
            </a:r>
            <a:r>
              <a:rPr lang="cs-CZ" sz="1500" i="1" dirty="0"/>
              <a:t>80-7235-080-3.</a:t>
            </a:r>
            <a:endParaRPr lang="cs-CZ" sz="1500" dirty="0"/>
          </a:p>
          <a:p>
            <a:pPr marL="68580" indent="0">
              <a:buNone/>
            </a:pPr>
            <a:r>
              <a:rPr lang="cs-CZ" sz="1500" i="1" dirty="0"/>
              <a:t> </a:t>
            </a:r>
            <a:endParaRPr lang="cs-CZ" sz="1500" dirty="0"/>
          </a:p>
          <a:p>
            <a:r>
              <a:rPr lang="cs-CZ" sz="1500" i="1" dirty="0" err="1"/>
              <a:t>Emmert</a:t>
            </a:r>
            <a:r>
              <a:rPr lang="cs-CZ" sz="1500" i="1" dirty="0"/>
              <a:t>, F., </a:t>
            </a:r>
            <a:r>
              <a:rPr lang="cs-CZ" sz="1500" i="1" dirty="0" err="1"/>
              <a:t>Katrňák</a:t>
            </a:r>
            <a:r>
              <a:rPr lang="cs-CZ" sz="1500" i="1" dirty="0"/>
              <a:t>, T., Krausová, M., Mužíková, O., Sojka, M., Ševela, M., Švandová, B., </a:t>
            </a:r>
            <a:r>
              <a:rPr lang="cs-CZ" sz="1500" i="1" dirty="0" err="1"/>
              <a:t>Tarábková</a:t>
            </a:r>
            <a:r>
              <a:rPr lang="cs-CZ" sz="1500" i="1" dirty="0"/>
              <a:t>, M., Valach, M., Vonková, E.: Odmaturuj ze společenských věd. 1. vyd., Brno, 2004. ISBN 80-86285-68-5</a:t>
            </a:r>
            <a:r>
              <a:rPr lang="cs-CZ" sz="1500" i="1" dirty="0" smtClean="0"/>
              <a:t>.</a:t>
            </a:r>
          </a:p>
          <a:p>
            <a:r>
              <a:rPr lang="cs-CZ" sz="1600" u="sng" dirty="0">
                <a:hlinkClick r:id="rId2"/>
              </a:rPr>
              <a:t>http://business.center.cz/business/pravo/zakony/obcanzak</a:t>
            </a:r>
            <a:r>
              <a:rPr lang="cs-CZ" sz="1600" u="sng" dirty="0" smtClean="0">
                <a:hlinkClick r:id="rId2"/>
              </a:rPr>
              <a:t>/</a:t>
            </a:r>
            <a:endParaRPr lang="cs-CZ" sz="1600" u="sng" dirty="0" smtClean="0"/>
          </a:p>
          <a:p>
            <a:r>
              <a:rPr lang="cs-CZ" sz="1600" u="sng" dirty="0">
                <a:hlinkClick r:id="rId3"/>
              </a:rPr>
              <a:t>www.office.microsoft.com</a:t>
            </a:r>
            <a:endParaRPr lang="cs-CZ" sz="1600" dirty="0"/>
          </a:p>
          <a:p>
            <a:endParaRPr lang="cs-CZ" sz="1600" dirty="0"/>
          </a:p>
          <a:p>
            <a:endParaRPr lang="cs-CZ" sz="15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144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45</TotalTime>
  <Words>481</Words>
  <Application>Microsoft Office PowerPoint</Application>
  <PresentationFormat>Předvádění na obrazovce (4:3)</PresentationFormat>
  <Paragraphs>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Austin</vt:lpstr>
      <vt:lpstr>Prezentace aplikace PowerPoint</vt:lpstr>
      <vt:lpstr>Občanské právo</vt:lpstr>
      <vt:lpstr>Vlastnické právo</vt:lpstr>
      <vt:lpstr>Držba věci</vt:lpstr>
      <vt:lpstr>Věcná práva k věci cizí </vt:lpstr>
      <vt:lpstr>Vlastnictví rozlišujeme:</vt:lpstr>
      <vt:lpstr>Ztracené věci</vt:lpstr>
      <vt:lpstr>Odpovědnost za škodu</vt:lpstr>
      <vt:lpstr>Spoluvlastnictví</vt:lpstr>
      <vt:lpstr>Podílové spoluvlastnictví</vt:lpstr>
      <vt:lpstr>Společné jmění</vt:lpstr>
      <vt:lpstr>Dědické právo</vt:lpstr>
      <vt:lpstr>  </vt:lpstr>
      <vt:lpstr>Prezentace aplikace PowerPoint</vt:lpstr>
      <vt:lpstr>Kromě majetku se dědí i dluhy!! Dědictví lze odmítnout!</vt:lpstr>
      <vt:lpstr>Zdroje:</vt:lpstr>
    </vt:vector>
  </TitlesOfParts>
  <Company>SUPŠ Jihlava - Helenín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Občanské právo</dc:title>
  <dc:creator>Blanka Zbožínková</dc:creator>
  <cp:lastModifiedBy>Blanka Zbožínková</cp:lastModifiedBy>
  <cp:revision>10</cp:revision>
  <dcterms:created xsi:type="dcterms:W3CDTF">2012-12-06T12:10:01Z</dcterms:created>
  <dcterms:modified xsi:type="dcterms:W3CDTF">2014-12-08T10:12:07Z</dcterms:modified>
</cp:coreProperties>
</file>