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67" r:id="rId2"/>
    <p:sldId id="256" r:id="rId3"/>
    <p:sldId id="257" r:id="rId4"/>
    <p:sldId id="264" r:id="rId5"/>
    <p:sldId id="258" r:id="rId6"/>
    <p:sldId id="259" r:id="rId7"/>
    <p:sldId id="260" r:id="rId8"/>
    <p:sldId id="261" r:id="rId9"/>
    <p:sldId id="262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795C78B3-9371-4CC6-8671-E7EE74D48BD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4E93ED-76D2-4D6C-B72B-E0F2E306A6F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DC80C8-7659-4F5B-87F3-4375CB4840D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5D4CB4-F60D-4A60-8C1E-03B9645268D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787D5B-A79D-4EC7-88AE-EF69925A3DBA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E9F523-6293-40F3-AF63-E153E2A8C71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3F7ADE-B00D-40DB-B853-CE07699F3AE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8607FC-56B3-4D6F-9084-B3964ED33B09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BB382E-EEC4-4C50-8E7F-3270993852C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266930-9D11-4959-AA23-EF8F4A6A024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FC4EF5-5498-4FFA-88C8-2FB9211D128D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97CF89-6790-4192-8455-1070681EBDA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Nadpis, klipart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klipart 2"/>
          <p:cNvSpPr>
            <a:spLocks noGrp="1"/>
          </p:cNvSpPr>
          <p:nvPr>
            <p:ph type="clipArt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B413F2-853E-45CC-ABC7-FD61C75691A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176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9DA0C9A-AE59-4140-990C-09484F1A3D8D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psv.cz/files/clanky/7262/Zakon_o_rodine.pd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www.psp.cz/docs/laws/listina.html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www.mpsv.cz/files/clanky/7262/Zakon_o_rodine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404813"/>
            <a:ext cx="576262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Obdélník 2"/>
          <p:cNvSpPr>
            <a:spLocks noChangeArrowheads="1"/>
          </p:cNvSpPr>
          <p:nvPr/>
        </p:nvSpPr>
        <p:spPr bwMode="auto">
          <a:xfrm>
            <a:off x="1417638" y="1773238"/>
            <a:ext cx="4572000" cy="437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Datum: 4.12.2012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 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Projekt:</a:t>
            </a: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 </a:t>
            </a:r>
            <a:r>
              <a:rPr lang="cs-CZ" altLang="cs-CZ" sz="110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Kvalitní výuka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 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Registrační číslo:</a:t>
            </a: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 </a:t>
            </a:r>
            <a:r>
              <a:rPr lang="cs-CZ" altLang="cs-CZ" sz="110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CZ.1.07/1.5.00/34.0731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 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Číslo DUM:</a:t>
            </a: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 </a:t>
            </a:r>
            <a:r>
              <a:rPr lang="cs-CZ" altLang="cs-CZ" sz="110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VY_32_INOVACE_068</a:t>
            </a: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	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 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Jméno autora:</a:t>
            </a: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 Blanka Zbožínková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 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Název práce:</a:t>
            </a: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cs-CZ" altLang="cs-CZ" sz="110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Rodinné právo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Předmět</a:t>
            </a:r>
            <a:r>
              <a:rPr lang="cs-CZ" altLang="cs-CZ" sz="1100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:</a:t>
            </a:r>
            <a:r>
              <a:rPr lang="cs-CZ" altLang="cs-CZ" sz="110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 Občanská nauka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 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Ročník:</a:t>
            </a: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cs-CZ" altLang="cs-CZ" sz="110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3.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 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Časová dotace</a:t>
            </a:r>
            <a:r>
              <a:rPr lang="cs-CZ" altLang="cs-CZ" sz="1100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:</a:t>
            </a:r>
            <a:r>
              <a:rPr lang="cs-CZ" altLang="cs-CZ" sz="110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 25 minut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 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Vzdělávací cíl</a:t>
            </a:r>
            <a:r>
              <a:rPr lang="cs-CZ" altLang="cs-CZ" sz="1100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:</a:t>
            </a:r>
            <a:r>
              <a:rPr lang="cs-CZ" altLang="cs-CZ" sz="110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 Znalost pojmů, základní orientace v problematice 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Pomůcky</a:t>
            </a:r>
            <a:r>
              <a:rPr lang="cs-CZ" altLang="cs-CZ" sz="1100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:</a:t>
            </a:r>
            <a:r>
              <a:rPr lang="cs-CZ" altLang="cs-CZ" sz="110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 Učebnice, psací potřeby, sešit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Poznámka:</a:t>
            </a:r>
            <a:r>
              <a:rPr lang="cs-CZ" altLang="cs-CZ" sz="110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Calibri" pitchFamily="34" charset="0"/>
              </a:rPr>
              <a:t> DUM je součástí tematického celku „Člověk a právo“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 eaLnBrk="1" hangingPunct="1">
              <a:lnSpc>
                <a:spcPct val="115000"/>
              </a:lnSpc>
            </a:pPr>
            <a:r>
              <a:rPr lang="cs-CZ" altLang="cs-CZ" sz="1100" b="1" i="1">
                <a:solidFill>
                  <a:srgbClr val="000000"/>
                </a:solidFill>
                <a:latin typeface="TimesNewRomanPSMT"/>
                <a:ea typeface="Calibri" pitchFamily="34" charset="0"/>
                <a:cs typeface="Calibri" pitchFamily="34" charset="0"/>
              </a:rPr>
              <a:t>Inovace:</a:t>
            </a:r>
            <a:r>
              <a:rPr lang="cs-CZ" altLang="cs-CZ" sz="1100" b="1">
                <a:solidFill>
                  <a:srgbClr val="000000"/>
                </a:solidFill>
                <a:latin typeface="TimesNewRomanPSMT"/>
                <a:ea typeface="Calibri" pitchFamily="34" charset="0"/>
                <a:cs typeface="Calibri" pitchFamily="34" charset="0"/>
              </a:rPr>
              <a:t> </a:t>
            </a:r>
            <a:r>
              <a:rPr lang="cs-CZ" altLang="cs-CZ" sz="1100">
                <a:solidFill>
                  <a:srgbClr val="000000"/>
                </a:solidFill>
                <a:latin typeface="TimesNewRomanPSMT"/>
                <a:ea typeface="Calibri" pitchFamily="34" charset="0"/>
                <a:cs typeface="Calibri" pitchFamily="34" charset="0"/>
              </a:rPr>
              <a:t>Zapojení audiovizuální techniky do výuky, práce s internetem</a:t>
            </a:r>
            <a:endParaRPr lang="cs-CZ" altLang="cs-CZ" sz="110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Rodinné právo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400" smtClean="0"/>
              <a:t>Řeší vztahy mezi snoubenci, v manželství, mezi rodiči a dětmi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400" smtClean="0">
                <a:solidFill>
                  <a:schemeClr val="accent2"/>
                </a:solidFill>
              </a:rPr>
              <a:t>ZÁKON O RODINĚ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400" smtClean="0"/>
              <a:t>Vznik manželství – překážky v uzavření manželství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endParaRPr lang="cs-CZ" altLang="cs-CZ" sz="2600" smtClean="0"/>
          </a:p>
          <a:p>
            <a:pPr eaLnBrk="1" hangingPunct="1"/>
            <a:r>
              <a:rPr lang="cs-CZ" altLang="cs-CZ" sz="2600" smtClean="0"/>
              <a:t>Bigamie</a:t>
            </a:r>
          </a:p>
          <a:p>
            <a:pPr eaLnBrk="1" hangingPunct="1"/>
            <a:r>
              <a:rPr lang="cs-CZ" altLang="cs-CZ" sz="2600" smtClean="0"/>
              <a:t>Příbuzenství</a:t>
            </a:r>
          </a:p>
          <a:p>
            <a:pPr eaLnBrk="1" hangingPunct="1"/>
            <a:r>
              <a:rPr lang="cs-CZ" altLang="cs-CZ" sz="2600" smtClean="0"/>
              <a:t>Duševní choroba</a:t>
            </a:r>
          </a:p>
          <a:p>
            <a:pPr eaLnBrk="1" hangingPunct="1"/>
            <a:r>
              <a:rPr lang="cs-CZ" altLang="cs-CZ" sz="2600" smtClean="0"/>
              <a:t>Nezletilost (18 let)</a:t>
            </a:r>
          </a:p>
          <a:p>
            <a:pPr eaLnBrk="1" hangingPunct="1"/>
            <a:r>
              <a:rPr lang="cs-CZ" altLang="cs-CZ" sz="2600" smtClean="0"/>
              <a:t>Co se děje, pokud je snoubenci(cům) méně než 18 let?</a:t>
            </a:r>
          </a:p>
        </p:txBody>
      </p:sp>
      <p:pic>
        <p:nvPicPr>
          <p:cNvPr id="5124" name="Picture 5" descr="MCj0406028000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46663" y="2205038"/>
            <a:ext cx="2413000" cy="260191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400" smtClean="0"/>
              <a:t>Řešení:</a:t>
            </a:r>
            <a:br>
              <a:rPr lang="cs-CZ" altLang="cs-CZ" sz="2400" smtClean="0"/>
            </a:br>
            <a:r>
              <a:rPr lang="cs-CZ" altLang="cs-CZ" sz="2400" smtClean="0">
                <a:hlinkClick r:id="rId2"/>
              </a:rPr>
              <a:t>www.mpsv.cz/files/clanky/7262/Zakon_o_rodine.pdf</a:t>
            </a:r>
            <a:r>
              <a:rPr lang="cs-CZ" altLang="cs-CZ" sz="2400" smtClean="0"/>
              <a:t/>
            </a:r>
            <a:br>
              <a:rPr lang="cs-CZ" altLang="cs-CZ" sz="2400" smtClean="0"/>
            </a:br>
            <a:endParaRPr lang="cs-CZ" altLang="cs-CZ" sz="2400" smtClean="0"/>
          </a:p>
        </p:txBody>
      </p:sp>
      <p:sp>
        <p:nvSpPr>
          <p:cNvPr id="6147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800" smtClean="0"/>
              <a:t>§ 13</a:t>
            </a:r>
          </a:p>
          <a:p>
            <a:r>
              <a:rPr lang="cs-CZ" altLang="cs-CZ" sz="2800" smtClean="0"/>
              <a:t>(1) Manželství nemůže uzavřít nezletilý. Výjimečně, jestliže je to v souladu se společenským účelem manželství, může soud z důležitých důvodů povolit uzavření manželství nezletilému staršímu než šestnáct let. </a:t>
            </a:r>
          </a:p>
          <a:p>
            <a:r>
              <a:rPr lang="cs-CZ" altLang="cs-CZ" sz="2800" smtClean="0"/>
              <a:t>Bez tohoto povolení je manželství neplatné a soud vysloví neplatnost i bez návrhu.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Vznik manželství – obřad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Civilní</a:t>
            </a:r>
          </a:p>
          <a:p>
            <a:pPr eaLnBrk="1" hangingPunct="1"/>
            <a:r>
              <a:rPr lang="cs-CZ" altLang="cs-CZ" smtClean="0"/>
              <a:t>Církevní</a:t>
            </a:r>
          </a:p>
          <a:p>
            <a:pPr eaLnBrk="1" hangingPunct="1"/>
            <a:r>
              <a:rPr lang="cs-CZ" altLang="cs-CZ" smtClean="0"/>
              <a:t>Registrované partnerství – co to je? Existuje v ČR reg. partnerství?</a:t>
            </a:r>
          </a:p>
          <a:p>
            <a:pPr eaLnBrk="1" hangingPunct="1"/>
            <a:r>
              <a:rPr lang="cs-CZ" altLang="cs-CZ" smtClean="0"/>
              <a:t>Doklady: </a:t>
            </a:r>
            <a:r>
              <a:rPr lang="cs-CZ" altLang="cs-CZ" sz="1800" smtClean="0"/>
              <a:t>na matrice vyzvednout formulář</a:t>
            </a:r>
            <a:r>
              <a:rPr lang="cs-CZ" altLang="cs-CZ" smtClean="0"/>
              <a:t> </a:t>
            </a:r>
            <a:r>
              <a:rPr lang="cs-CZ" altLang="cs-CZ" sz="1800" smtClean="0"/>
              <a:t>+ rodný list, doklad o st. příslušnosti (OP, CP), potvrzení trvalého pobytu (OP), potvrzení rodinného stavu(OP, doklady)</a:t>
            </a:r>
          </a:p>
          <a:p>
            <a:pPr eaLnBrk="1" hangingPunct="1"/>
            <a:r>
              <a:rPr lang="cs-CZ" altLang="cs-CZ" sz="1800" smtClean="0"/>
              <a:t>Správní poplatky – např. za oddání mimo úředně stanovenou dobu a místo, jeden nebo oba nemají st. příslušnost ČR</a:t>
            </a:r>
            <a:r>
              <a:rPr lang="cs-CZ" altLang="cs-CZ" smtClean="0"/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Vznik manželství – povinnosti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mtClean="0"/>
              <a:t>Znalost zdravotního stavu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Volba příjmení: snoubence, snoubenky, ponechat svá (příjmení dítěte!), manžela(ky)+za svobodna na 2. místě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společné jmění, rodinné prostředí, věrnost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Právo zastupovat se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Předmanželská smlouva!! Nepodceňovat!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Rodičovství - povinnosti</a:t>
            </a:r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566738" y="1752600"/>
            <a:ext cx="5013325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Jméno a příjmení dítěte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Výchova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Právo dítě zastupovat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Spravovat záležitosti dětí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Vyživovací povinnost (do 26 let)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„Výchova dětí je činnost, při níž musíme obětovat čas, abychom ho získali“ Rousseau</a:t>
            </a:r>
          </a:p>
        </p:txBody>
      </p:sp>
      <p:pic>
        <p:nvPicPr>
          <p:cNvPr id="9220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53138" y="2060575"/>
            <a:ext cx="2522537" cy="28876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Rodičovství – náhradní péče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566738" y="1752600"/>
            <a:ext cx="4652962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600" b="1" u="sng" smtClean="0">
                <a:solidFill>
                  <a:srgbClr val="00CC00"/>
                </a:solidFill>
              </a:rPr>
              <a:t>Kolektivní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Ústavní forma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Ochranná výchova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b="1" u="sng" smtClean="0">
                <a:solidFill>
                  <a:srgbClr val="00CC00"/>
                </a:solidFill>
              </a:rPr>
              <a:t>Individuální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Osvojení (adopce)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Pěstounství (SOS + individuální)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Výchova jiným občanem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/>
              <a:t>Poručnictví</a:t>
            </a:r>
          </a:p>
        </p:txBody>
      </p:sp>
      <p:pic>
        <p:nvPicPr>
          <p:cNvPr id="10244" name="Picture 9" descr="MCj0404259000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64163" y="2420938"/>
            <a:ext cx="2843212" cy="309562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Zánik manželství - příčiny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Rozdílnost povah a zájmů</a:t>
            </a:r>
          </a:p>
          <a:p>
            <a:pPr eaLnBrk="1" hangingPunct="1"/>
            <a:r>
              <a:rPr lang="cs-CZ" altLang="cs-CZ" smtClean="0"/>
              <a:t>Nevěra</a:t>
            </a:r>
          </a:p>
          <a:p>
            <a:pPr eaLnBrk="1" hangingPunct="1"/>
            <a:r>
              <a:rPr lang="cs-CZ" altLang="cs-CZ" smtClean="0"/>
              <a:t>Alkoholismus, patolog. hráčství, atp.</a:t>
            </a:r>
          </a:p>
          <a:p>
            <a:pPr eaLnBrk="1" hangingPunct="1"/>
            <a:r>
              <a:rPr lang="cs-CZ" altLang="cs-CZ" smtClean="0"/>
              <a:t>Nezájem o rodinu</a:t>
            </a:r>
          </a:p>
          <a:p>
            <a:pPr eaLnBrk="1" hangingPunct="1"/>
            <a:r>
              <a:rPr lang="cs-CZ" altLang="cs-CZ" smtClean="0"/>
              <a:t>Smrt</a:t>
            </a:r>
          </a:p>
          <a:p>
            <a:pPr eaLnBrk="1" hangingPunct="1"/>
            <a:r>
              <a:rPr lang="cs-CZ" altLang="cs-CZ" smtClean="0"/>
              <a:t>Rozvodové řízení: řeší se péče o dítě, výživné, majetkové vypořádání. Dohoda! Soud musí schválit!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Úkoly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995738" y="1752600"/>
            <a:ext cx="45720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200" dirty="0" smtClean="0"/>
              <a:t>Urči, </a:t>
            </a:r>
            <a:r>
              <a:rPr lang="cs-CZ" altLang="cs-CZ" sz="2200" dirty="0" smtClean="0"/>
              <a:t>o jaký druh soudního řízení se  v případě rod. práva jedná?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200" dirty="0" smtClean="0"/>
              <a:t>Lze právně vynutit plnění výchovných povinností k dítěti?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200" dirty="0" smtClean="0"/>
              <a:t>Zvol za sebe jednu z forem náhradní péče a zdůvodni proč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200" dirty="0" smtClean="0"/>
              <a:t>LZPS článek 32 – nakoukni!  </a:t>
            </a:r>
            <a:r>
              <a:rPr lang="cs-CZ" altLang="cs-CZ" sz="2200" dirty="0" smtClean="0">
                <a:hlinkClick r:id="rId2"/>
              </a:rPr>
              <a:t>Ústavní zákon č. 2/1993 Sb.</a:t>
            </a:r>
            <a:r>
              <a:rPr lang="cs-CZ" altLang="cs-CZ" sz="2200" dirty="0" smtClean="0"/>
              <a:t> </a:t>
            </a:r>
          </a:p>
        </p:txBody>
      </p:sp>
      <p:pic>
        <p:nvPicPr>
          <p:cNvPr id="12292" name="Picture 5" descr="j0286034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42988" y="2454275"/>
            <a:ext cx="2665412" cy="25701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Zdroje:</a:t>
            </a:r>
          </a:p>
        </p:txBody>
      </p:sp>
      <p:sp>
        <p:nvSpPr>
          <p:cNvPr id="13315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3200" dirty="0" smtClean="0">
                <a:hlinkClick r:id="rId2"/>
              </a:rPr>
              <a:t>www.mpsv.cz/files/clanky/7262/Zakon_o_rodine.pdf</a:t>
            </a:r>
            <a:endParaRPr lang="cs-CZ" altLang="cs-CZ" sz="3200" dirty="0" smtClean="0"/>
          </a:p>
          <a:p>
            <a:pPr>
              <a:defRPr/>
            </a:pPr>
            <a:r>
              <a:rPr lang="cs-CZ" sz="3200" u="sng" dirty="0" smtClean="0">
                <a:hlinkClick r:id="rId3"/>
              </a:rPr>
              <a:t>www.office.microsoft.com</a:t>
            </a:r>
            <a:endParaRPr lang="cs-CZ" sz="3200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altLang="cs-CZ" sz="3200" dirty="0" smtClean="0"/>
          </a:p>
          <a:p>
            <a:pPr>
              <a:defRPr/>
            </a:pPr>
            <a:endParaRPr lang="cs-CZ" alt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fil">
  <a:themeElements>
    <a:clrScheme name="Profil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fil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98</TotalTime>
  <Words>374</Words>
  <Application>Microsoft Office PowerPoint</Application>
  <PresentationFormat>Předvádění na obrazovce (4:3)</PresentationFormat>
  <Paragraphs>79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8" baseType="lpstr">
      <vt:lpstr>Verdana</vt:lpstr>
      <vt:lpstr>Arial</vt:lpstr>
      <vt:lpstr>Wingdings</vt:lpstr>
      <vt:lpstr>Calibri</vt:lpstr>
      <vt:lpstr>Times New Roman</vt:lpstr>
      <vt:lpstr>TimesNewRomanPSMT</vt:lpstr>
      <vt:lpstr>Profil</vt:lpstr>
      <vt:lpstr>Snímek 1</vt:lpstr>
      <vt:lpstr>Rodinné právo</vt:lpstr>
      <vt:lpstr>Vznik manželství – překážky v uzavření manželství</vt:lpstr>
      <vt:lpstr>Řešení: www.mpsv.cz/files/clanky/7262/Zakon_o_rodine.pdf </vt:lpstr>
      <vt:lpstr>Vznik manželství – obřad</vt:lpstr>
      <vt:lpstr>Vznik manželství – povinnosti</vt:lpstr>
      <vt:lpstr>Rodičovství - povinnosti</vt:lpstr>
      <vt:lpstr>Rodičovství – náhradní péče</vt:lpstr>
      <vt:lpstr>Zánik manželství - příčiny</vt:lpstr>
      <vt:lpstr>Úkoly</vt:lpstr>
      <vt:lpstr>Zdroje:</vt:lpstr>
    </vt:vector>
  </TitlesOfParts>
  <Company>spst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Rodinné právo</dc:title>
  <dc:creator>zbozinkova</dc:creator>
  <cp:lastModifiedBy>Dum</cp:lastModifiedBy>
  <cp:revision>14</cp:revision>
  <dcterms:created xsi:type="dcterms:W3CDTF">2007-01-22T10:45:01Z</dcterms:created>
  <dcterms:modified xsi:type="dcterms:W3CDTF">2014-12-08T16:26:45Z</dcterms:modified>
</cp:coreProperties>
</file>