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71" r:id="rId2"/>
    <p:sldId id="258" r:id="rId3"/>
    <p:sldId id="259" r:id="rId4"/>
    <p:sldId id="260" r:id="rId5"/>
    <p:sldId id="261" r:id="rId6"/>
    <p:sldId id="262" r:id="rId7"/>
    <p:sldId id="263" r:id="rId8"/>
    <p:sldId id="264" r:id="rId9"/>
    <p:sldId id="265" r:id="rId10"/>
    <p:sldId id="266" r:id="rId11"/>
    <p:sldId id="267" r:id="rId12"/>
    <p:sldId id="268" r:id="rId13"/>
    <p:sldId id="270"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240" y="4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4" name="Group 2"/>
          <p:cNvGrpSpPr>
            <a:grpSpLocks/>
          </p:cNvGrpSpPr>
          <p:nvPr/>
        </p:nvGrpSpPr>
        <p:grpSpPr bwMode="auto">
          <a:xfrm>
            <a:off x="0" y="927100"/>
            <a:ext cx="8991600" cy="4495800"/>
            <a:chOff x="0" y="584"/>
            <a:chExt cx="5664" cy="2832"/>
          </a:xfrm>
        </p:grpSpPr>
        <p:sp>
          <p:nvSpPr>
            <p:cNvPr id="5" name="AutoShape 3"/>
            <p:cNvSpPr>
              <a:spLocks noChangeArrowheads="1"/>
            </p:cNvSpPr>
            <p:nvPr userDrawn="1"/>
          </p:nvSpPr>
          <p:spPr bwMode="auto">
            <a:xfrm>
              <a:off x="432" y="1304"/>
              <a:ext cx="4656" cy="2112"/>
            </a:xfrm>
            <a:prstGeom prst="roundRect">
              <a:avLst>
                <a:gd name="adj" fmla="val 16667"/>
              </a:avLst>
            </a:prstGeom>
            <a:noFill/>
            <a:ln w="50800">
              <a:solidFill>
                <a:schemeClr val="bg2"/>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cs-CZ" sz="2400">
                <a:solidFill>
                  <a:srgbClr val="000000"/>
                </a:solidFill>
                <a:latin typeface="Times New Roman" pitchFamily="18" charset="0"/>
              </a:endParaRPr>
            </a:p>
          </p:txBody>
        </p:sp>
        <p:sp>
          <p:nvSpPr>
            <p:cNvPr id="6" name="Rectangle 4"/>
            <p:cNvSpPr>
              <a:spLocks noChangeArrowheads="1"/>
            </p:cNvSpPr>
            <p:nvPr userDrawn="1"/>
          </p:nvSpPr>
          <p:spPr bwMode="blackWhite">
            <a:xfrm>
              <a:off x="144" y="584"/>
              <a:ext cx="4512" cy="624"/>
            </a:xfrm>
            <a:prstGeom prst="rect">
              <a:avLst/>
            </a:prstGeom>
            <a:solidFill>
              <a:schemeClr val="bg1"/>
            </a:solidFill>
            <a:ln w="57150">
              <a:solidFill>
                <a:schemeClr val="bg2"/>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cs-CZ" sz="2400">
                <a:solidFill>
                  <a:srgbClr val="000000"/>
                </a:solidFill>
                <a:latin typeface="Times New Roman" pitchFamily="18" charset="0"/>
              </a:endParaRPr>
            </a:p>
          </p:txBody>
        </p:sp>
        <p:sp>
          <p:nvSpPr>
            <p:cNvPr id="7" name="AutoShape 5"/>
            <p:cNvSpPr>
              <a:spLocks noChangeArrowheads="1"/>
            </p:cNvSpPr>
            <p:nvPr userDrawn="1"/>
          </p:nvSpPr>
          <p:spPr bwMode="blackWhite">
            <a:xfrm>
              <a:off x="0" y="872"/>
              <a:ext cx="5664" cy="1152"/>
            </a:xfrm>
            <a:custGeom>
              <a:avLst/>
              <a:gdLst>
                <a:gd name="T0" fmla="*/ 0 w 4917"/>
                <a:gd name="T1" fmla="*/ 0 h 1000"/>
                <a:gd name="T2" fmla="*/ 33189 w 4917"/>
                <a:gd name="T3" fmla="*/ 0 h 1000"/>
                <a:gd name="T4" fmla="*/ 36955 w 4917"/>
                <a:gd name="T5" fmla="*/ 765 h 1000"/>
                <a:gd name="T6" fmla="*/ 33197 w 4917"/>
                <a:gd name="T7" fmla="*/ 1529 h 1000"/>
                <a:gd name="T8" fmla="*/ 0 w 4917"/>
                <a:gd name="T9" fmla="*/ 1529 h 1000"/>
                <a:gd name="T10" fmla="*/ 0 60000 65536"/>
                <a:gd name="T11" fmla="*/ 0 60000 65536"/>
                <a:gd name="T12" fmla="*/ 0 60000 65536"/>
                <a:gd name="T13" fmla="*/ 0 60000 65536"/>
                <a:gd name="T14" fmla="*/ 0 60000 65536"/>
                <a:gd name="T15" fmla="*/ 0 w 4917"/>
                <a:gd name="T16" fmla="*/ 0 h 1000"/>
                <a:gd name="T17" fmla="*/ 2459 w 4917"/>
                <a:gd name="T18" fmla="*/ 1000 h 1000"/>
              </a:gdLst>
              <a:ahLst/>
              <a:cxnLst>
                <a:cxn ang="T10">
                  <a:pos x="T0" y="T1"/>
                </a:cxn>
                <a:cxn ang="T11">
                  <a:pos x="T2" y="T3"/>
                </a:cxn>
                <a:cxn ang="T12">
                  <a:pos x="T4" y="T5"/>
                </a:cxn>
                <a:cxn ang="T13">
                  <a:pos x="T6" y="T7"/>
                </a:cxn>
                <a:cxn ang="T14">
                  <a:pos x="T8" y="T9"/>
                </a:cxn>
              </a:cxnLst>
              <a:rect l="T15" t="T16" r="T17" b="T18"/>
              <a:pathLst>
                <a:path w="4917" h="1000">
                  <a:moveTo>
                    <a:pt x="0" y="0"/>
                  </a:moveTo>
                  <a:lnTo>
                    <a:pt x="4416" y="0"/>
                  </a:lnTo>
                  <a:cubicBezTo>
                    <a:pt x="4693" y="0"/>
                    <a:pt x="4917" y="223"/>
                    <a:pt x="4917" y="500"/>
                  </a:cubicBezTo>
                  <a:cubicBezTo>
                    <a:pt x="4917" y="776"/>
                    <a:pt x="4693" y="999"/>
                    <a:pt x="4417" y="1000"/>
                  </a:cubicBezTo>
                  <a:lnTo>
                    <a:pt x="0" y="1000"/>
                  </a:lnTo>
                  <a:lnTo>
                    <a:pt x="0" y="0"/>
                  </a:lnTo>
                  <a:close/>
                </a:path>
              </a:pathLst>
            </a:custGeom>
            <a:solidFill>
              <a:schemeClr val="folHlink"/>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pPr fontAlgn="base">
                <a:spcBef>
                  <a:spcPct val="0"/>
                </a:spcBef>
                <a:spcAft>
                  <a:spcPct val="0"/>
                </a:spcAft>
              </a:pPr>
              <a:endParaRPr lang="cs-CZ">
                <a:solidFill>
                  <a:srgbClr val="000000"/>
                </a:solidFill>
              </a:endParaRPr>
            </a:p>
          </p:txBody>
        </p:sp>
        <p:sp>
          <p:nvSpPr>
            <p:cNvPr id="8" name="Line 6"/>
            <p:cNvSpPr>
              <a:spLocks noChangeShapeType="1"/>
            </p:cNvSpPr>
            <p:nvPr userDrawn="1"/>
          </p:nvSpPr>
          <p:spPr bwMode="auto">
            <a:xfrm>
              <a:off x="0" y="1928"/>
              <a:ext cx="5232" cy="0"/>
            </a:xfrm>
            <a:prstGeom prst="line">
              <a:avLst/>
            </a:prstGeom>
            <a:noFill/>
            <a:ln w="50800">
              <a:solidFill>
                <a:schemeClr val="bg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fontAlgn="base">
                <a:spcBef>
                  <a:spcPct val="0"/>
                </a:spcBef>
                <a:spcAft>
                  <a:spcPct val="0"/>
                </a:spcAft>
              </a:pPr>
              <a:endParaRPr lang="cs-CZ">
                <a:solidFill>
                  <a:srgbClr val="000000"/>
                </a:solidFill>
              </a:endParaRPr>
            </a:p>
          </p:txBody>
        </p:sp>
      </p:grpSp>
      <p:sp>
        <p:nvSpPr>
          <p:cNvPr id="9223" name="Rectangle 7"/>
          <p:cNvSpPr>
            <a:spLocks noGrp="1" noChangeArrowheads="1"/>
          </p:cNvSpPr>
          <p:nvPr>
            <p:ph type="ctrTitle"/>
          </p:nvPr>
        </p:nvSpPr>
        <p:spPr>
          <a:xfrm>
            <a:off x="228600" y="1427163"/>
            <a:ext cx="8077200" cy="1609725"/>
          </a:xfrm>
        </p:spPr>
        <p:txBody>
          <a:bodyPr/>
          <a:lstStyle>
            <a:lvl1pPr>
              <a:defRPr sz="4600"/>
            </a:lvl1pPr>
          </a:lstStyle>
          <a:p>
            <a:pPr lvl="0"/>
            <a:r>
              <a:rPr lang="cs-CZ" noProof="0" smtClean="0"/>
              <a:t>Klepnutím lze upravit styl předlohy nadpisů.</a:t>
            </a:r>
          </a:p>
        </p:txBody>
      </p:sp>
      <p:sp>
        <p:nvSpPr>
          <p:cNvPr id="9224" name="Rectangle 8"/>
          <p:cNvSpPr>
            <a:spLocks noGrp="1" noChangeArrowheads="1"/>
          </p:cNvSpPr>
          <p:nvPr>
            <p:ph type="subTitle" idx="1"/>
          </p:nvPr>
        </p:nvSpPr>
        <p:spPr>
          <a:xfrm>
            <a:off x="1066800" y="3441700"/>
            <a:ext cx="6629400" cy="1676400"/>
          </a:xfrm>
        </p:spPr>
        <p:txBody>
          <a:bodyPr/>
          <a:lstStyle>
            <a:lvl1pPr marL="0" indent="0">
              <a:buFont typeface="Wingdings" pitchFamily="2" charset="2"/>
              <a:buNone/>
              <a:defRPr/>
            </a:lvl1pPr>
          </a:lstStyle>
          <a:p>
            <a:pPr lvl="0"/>
            <a:r>
              <a:rPr lang="cs-CZ" noProof="0" smtClean="0"/>
              <a:t>Klepnutím lze upravit styl předlohy podnadpisů.</a:t>
            </a:r>
          </a:p>
        </p:txBody>
      </p:sp>
      <p:sp>
        <p:nvSpPr>
          <p:cNvPr id="9" name="Rectangle 9"/>
          <p:cNvSpPr>
            <a:spLocks noGrp="1" noChangeArrowheads="1"/>
          </p:cNvSpPr>
          <p:nvPr>
            <p:ph type="dt" sz="half" idx="10"/>
          </p:nvPr>
        </p:nvSpPr>
        <p:spPr>
          <a:xfrm>
            <a:off x="457200" y="6248400"/>
            <a:ext cx="2133600" cy="471488"/>
          </a:xfrm>
        </p:spPr>
        <p:txBody>
          <a:bodyPr/>
          <a:lstStyle>
            <a:lvl1pPr>
              <a:defRPr/>
            </a:lvl1pPr>
          </a:lstStyle>
          <a:p>
            <a:pPr>
              <a:defRPr/>
            </a:pPr>
            <a:endParaRPr lang="cs-CZ">
              <a:solidFill>
                <a:srgbClr val="000000"/>
              </a:solidFill>
            </a:endParaRPr>
          </a:p>
        </p:txBody>
      </p:sp>
      <p:sp>
        <p:nvSpPr>
          <p:cNvPr id="10" name="Rectangle 10"/>
          <p:cNvSpPr>
            <a:spLocks noGrp="1" noChangeArrowheads="1"/>
          </p:cNvSpPr>
          <p:nvPr>
            <p:ph type="ftr" sz="quarter" idx="11"/>
          </p:nvPr>
        </p:nvSpPr>
        <p:spPr>
          <a:xfrm>
            <a:off x="3124200" y="6253163"/>
            <a:ext cx="2895600" cy="457200"/>
          </a:xfrm>
        </p:spPr>
        <p:txBody>
          <a:bodyPr/>
          <a:lstStyle>
            <a:lvl1pPr>
              <a:defRPr/>
            </a:lvl1pPr>
          </a:lstStyle>
          <a:p>
            <a:pPr>
              <a:defRPr/>
            </a:pPr>
            <a:endParaRPr lang="cs-CZ">
              <a:solidFill>
                <a:srgbClr val="000000"/>
              </a:solidFill>
            </a:endParaRPr>
          </a:p>
        </p:txBody>
      </p:sp>
      <p:sp>
        <p:nvSpPr>
          <p:cNvPr id="11" name="Rectangle 11"/>
          <p:cNvSpPr>
            <a:spLocks noGrp="1" noChangeArrowheads="1"/>
          </p:cNvSpPr>
          <p:nvPr>
            <p:ph type="sldNum" sz="quarter" idx="12"/>
          </p:nvPr>
        </p:nvSpPr>
        <p:spPr>
          <a:xfrm>
            <a:off x="6553200" y="6248400"/>
            <a:ext cx="2133600" cy="471488"/>
          </a:xfrm>
        </p:spPr>
        <p:txBody>
          <a:bodyPr/>
          <a:lstStyle>
            <a:lvl1pPr>
              <a:defRPr/>
            </a:lvl1pPr>
          </a:lstStyle>
          <a:p>
            <a:pPr>
              <a:defRPr/>
            </a:pPr>
            <a:fld id="{4412F77B-122C-4FB7-BB3D-115A855E6171}"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xmlns="" val="1161208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8"/>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9"/>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10"/>
          <p:cNvSpPr>
            <a:spLocks noGrp="1" noChangeArrowheads="1"/>
          </p:cNvSpPr>
          <p:nvPr>
            <p:ph type="sldNum" sz="quarter" idx="12"/>
          </p:nvPr>
        </p:nvSpPr>
        <p:spPr>
          <a:ln/>
        </p:spPr>
        <p:txBody>
          <a:bodyPr/>
          <a:lstStyle>
            <a:lvl1pPr>
              <a:defRPr/>
            </a:lvl1pPr>
          </a:lstStyle>
          <a:p>
            <a:pPr>
              <a:defRPr/>
            </a:pPr>
            <a:fld id="{81BED3F2-A913-4946-A98C-789CD7C44DEC}"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xmlns="" val="2735668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Kliknutím lze upravit styly předlohy textu.</a:t>
            </a:r>
          </a:p>
        </p:txBody>
      </p:sp>
      <p:sp>
        <p:nvSpPr>
          <p:cNvPr id="4" name="Rectangle 8"/>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9"/>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10"/>
          <p:cNvSpPr>
            <a:spLocks noGrp="1" noChangeArrowheads="1"/>
          </p:cNvSpPr>
          <p:nvPr>
            <p:ph type="sldNum" sz="quarter" idx="12"/>
          </p:nvPr>
        </p:nvSpPr>
        <p:spPr>
          <a:ln/>
        </p:spPr>
        <p:txBody>
          <a:bodyPr/>
          <a:lstStyle>
            <a:lvl1pPr>
              <a:defRPr/>
            </a:lvl1pPr>
          </a:lstStyle>
          <a:p>
            <a:pPr>
              <a:defRPr/>
            </a:pPr>
            <a:fld id="{89318450-F50A-47C8-B54F-56FCE8754C28}"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xmlns="" val="890459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609600" y="1600200"/>
            <a:ext cx="3886200" cy="4419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3886200" cy="4419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8"/>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9"/>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10"/>
          <p:cNvSpPr>
            <a:spLocks noGrp="1" noChangeArrowheads="1"/>
          </p:cNvSpPr>
          <p:nvPr>
            <p:ph type="sldNum" sz="quarter" idx="12"/>
          </p:nvPr>
        </p:nvSpPr>
        <p:spPr>
          <a:ln/>
        </p:spPr>
        <p:txBody>
          <a:bodyPr/>
          <a:lstStyle>
            <a:lvl1pPr>
              <a:defRPr/>
            </a:lvl1pPr>
          </a:lstStyle>
          <a:p>
            <a:pPr>
              <a:defRPr/>
            </a:pPr>
            <a:fld id="{78C7A5A0-1450-4DB0-8FB4-BCA748B6D4D7}"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xmlns="" val="3615891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8"/>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8" name="Rectangle 9"/>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9" name="Rectangle 10"/>
          <p:cNvSpPr>
            <a:spLocks noGrp="1" noChangeArrowheads="1"/>
          </p:cNvSpPr>
          <p:nvPr>
            <p:ph type="sldNum" sz="quarter" idx="12"/>
          </p:nvPr>
        </p:nvSpPr>
        <p:spPr>
          <a:ln/>
        </p:spPr>
        <p:txBody>
          <a:bodyPr/>
          <a:lstStyle>
            <a:lvl1pPr>
              <a:defRPr/>
            </a:lvl1pPr>
          </a:lstStyle>
          <a:p>
            <a:pPr>
              <a:defRPr/>
            </a:pPr>
            <a:fld id="{A4733584-C752-4AED-98A3-417FCBCB1877}"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xmlns="" val="1286003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Rectangle 8"/>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4" name="Rectangle 9"/>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5" name="Rectangle 10"/>
          <p:cNvSpPr>
            <a:spLocks noGrp="1" noChangeArrowheads="1"/>
          </p:cNvSpPr>
          <p:nvPr>
            <p:ph type="sldNum" sz="quarter" idx="12"/>
          </p:nvPr>
        </p:nvSpPr>
        <p:spPr>
          <a:ln/>
        </p:spPr>
        <p:txBody>
          <a:bodyPr/>
          <a:lstStyle>
            <a:lvl1pPr>
              <a:defRPr/>
            </a:lvl1pPr>
          </a:lstStyle>
          <a:p>
            <a:pPr>
              <a:defRPr/>
            </a:pPr>
            <a:fld id="{49A4E3EB-669F-4989-B8DA-EF2468F2E584}"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xmlns="" val="2490713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8"/>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3" name="Rectangle 9"/>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4" name="Rectangle 10"/>
          <p:cNvSpPr>
            <a:spLocks noGrp="1" noChangeArrowheads="1"/>
          </p:cNvSpPr>
          <p:nvPr>
            <p:ph type="sldNum" sz="quarter" idx="12"/>
          </p:nvPr>
        </p:nvSpPr>
        <p:spPr>
          <a:ln/>
        </p:spPr>
        <p:txBody>
          <a:bodyPr/>
          <a:lstStyle>
            <a:lvl1pPr>
              <a:defRPr/>
            </a:lvl1pPr>
          </a:lstStyle>
          <a:p>
            <a:pPr>
              <a:defRPr/>
            </a:pPr>
            <a:fld id="{9B4A7D12-A728-4F68-A82B-EB4548CBD248}"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xmlns="" val="287273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8"/>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9"/>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10"/>
          <p:cNvSpPr>
            <a:spLocks noGrp="1" noChangeArrowheads="1"/>
          </p:cNvSpPr>
          <p:nvPr>
            <p:ph type="sldNum" sz="quarter" idx="12"/>
          </p:nvPr>
        </p:nvSpPr>
        <p:spPr>
          <a:ln/>
        </p:spPr>
        <p:txBody>
          <a:bodyPr/>
          <a:lstStyle>
            <a:lvl1pPr>
              <a:defRPr/>
            </a:lvl1pPr>
          </a:lstStyle>
          <a:p>
            <a:pPr>
              <a:defRPr/>
            </a:pPr>
            <a:fld id="{EF7A290F-6182-445E-B065-9ABD4645C410}"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xmlns="" val="4202845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8"/>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9"/>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10"/>
          <p:cNvSpPr>
            <a:spLocks noGrp="1" noChangeArrowheads="1"/>
          </p:cNvSpPr>
          <p:nvPr>
            <p:ph type="sldNum" sz="quarter" idx="12"/>
          </p:nvPr>
        </p:nvSpPr>
        <p:spPr>
          <a:ln/>
        </p:spPr>
        <p:txBody>
          <a:bodyPr/>
          <a:lstStyle>
            <a:lvl1pPr>
              <a:defRPr/>
            </a:lvl1pPr>
          </a:lstStyle>
          <a:p>
            <a:pPr>
              <a:defRPr/>
            </a:pPr>
            <a:fld id="{DA244105-CF8C-4096-AF96-999ADB65BA6A}"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xmlns="" val="2088332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8"/>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9"/>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10"/>
          <p:cNvSpPr>
            <a:spLocks noGrp="1" noChangeArrowheads="1"/>
          </p:cNvSpPr>
          <p:nvPr>
            <p:ph type="sldNum" sz="quarter" idx="12"/>
          </p:nvPr>
        </p:nvSpPr>
        <p:spPr>
          <a:ln/>
        </p:spPr>
        <p:txBody>
          <a:bodyPr/>
          <a:lstStyle>
            <a:lvl1pPr>
              <a:defRPr/>
            </a:lvl1pPr>
          </a:lstStyle>
          <a:p>
            <a:pPr>
              <a:defRPr/>
            </a:pPr>
            <a:fld id="{982BCF46-F662-4147-886B-D56665879A16}"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xmlns="" val="3020542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450013" y="228600"/>
            <a:ext cx="2084387" cy="5791200"/>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195263" y="228600"/>
            <a:ext cx="6102350" cy="579120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8"/>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9"/>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10"/>
          <p:cNvSpPr>
            <a:spLocks noGrp="1" noChangeArrowheads="1"/>
          </p:cNvSpPr>
          <p:nvPr>
            <p:ph type="sldNum" sz="quarter" idx="12"/>
          </p:nvPr>
        </p:nvSpPr>
        <p:spPr>
          <a:ln/>
        </p:spPr>
        <p:txBody>
          <a:bodyPr/>
          <a:lstStyle>
            <a:lvl1pPr>
              <a:defRPr/>
            </a:lvl1pPr>
          </a:lstStyle>
          <a:p>
            <a:pPr>
              <a:defRPr/>
            </a:pPr>
            <a:fld id="{5A3EE501-A56B-4444-B975-7417A46F86A2}"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xmlns="" val="1677263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152400"/>
            <a:ext cx="8686800" cy="6096000"/>
            <a:chOff x="0" y="96"/>
            <a:chExt cx="5472" cy="3840"/>
          </a:xfrm>
        </p:grpSpPr>
        <p:sp>
          <p:nvSpPr>
            <p:cNvPr id="1032" name="AutoShape 3"/>
            <p:cNvSpPr>
              <a:spLocks noChangeArrowheads="1"/>
            </p:cNvSpPr>
            <p:nvPr/>
          </p:nvSpPr>
          <p:spPr bwMode="auto">
            <a:xfrm>
              <a:off x="240" y="336"/>
              <a:ext cx="5232" cy="3600"/>
            </a:xfrm>
            <a:prstGeom prst="roundRect">
              <a:avLst>
                <a:gd name="adj" fmla="val 13727"/>
              </a:avLst>
            </a:prstGeom>
            <a:noFill/>
            <a:ln w="50800">
              <a:solidFill>
                <a:schemeClr val="bg2"/>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cs-CZ" sz="2400">
                <a:solidFill>
                  <a:srgbClr val="000000"/>
                </a:solidFill>
                <a:latin typeface="Times New Roman" pitchFamily="18" charset="0"/>
              </a:endParaRPr>
            </a:p>
          </p:txBody>
        </p:sp>
        <p:sp>
          <p:nvSpPr>
            <p:cNvPr id="1033" name="AutoShape 4"/>
            <p:cNvSpPr>
              <a:spLocks noChangeArrowheads="1"/>
            </p:cNvSpPr>
            <p:nvPr/>
          </p:nvSpPr>
          <p:spPr bwMode="blackWhite">
            <a:xfrm>
              <a:off x="0" y="96"/>
              <a:ext cx="5376" cy="768"/>
            </a:xfrm>
            <a:custGeom>
              <a:avLst/>
              <a:gdLst>
                <a:gd name="T0" fmla="*/ 0 w 7000"/>
                <a:gd name="T1" fmla="*/ 0 h 1000"/>
                <a:gd name="T2" fmla="*/ 20608 w 7000"/>
                <a:gd name="T3" fmla="*/ 0 h 1000"/>
                <a:gd name="T4" fmla="*/ 22196 w 7000"/>
                <a:gd name="T5" fmla="*/ 227 h 1000"/>
                <a:gd name="T6" fmla="*/ 20611 w 7000"/>
                <a:gd name="T7" fmla="*/ 453 h 1000"/>
                <a:gd name="T8" fmla="*/ 0 w 7000"/>
                <a:gd name="T9" fmla="*/ 453 h 1000"/>
                <a:gd name="T10" fmla="*/ 0 60000 65536"/>
                <a:gd name="T11" fmla="*/ 0 60000 65536"/>
                <a:gd name="T12" fmla="*/ 0 60000 65536"/>
                <a:gd name="T13" fmla="*/ 0 60000 65536"/>
                <a:gd name="T14" fmla="*/ 0 60000 65536"/>
                <a:gd name="T15" fmla="*/ 0 w 7000"/>
                <a:gd name="T16" fmla="*/ 0 h 1000"/>
                <a:gd name="T17" fmla="*/ 3500 w 7000"/>
                <a:gd name="T18" fmla="*/ 1000 h 1000"/>
              </a:gdLst>
              <a:ahLst/>
              <a:cxnLst>
                <a:cxn ang="T10">
                  <a:pos x="T0" y="T1"/>
                </a:cxn>
                <a:cxn ang="T11">
                  <a:pos x="T2" y="T3"/>
                </a:cxn>
                <a:cxn ang="T12">
                  <a:pos x="T4" y="T5"/>
                </a:cxn>
                <a:cxn ang="T13">
                  <a:pos x="T6" y="T7"/>
                </a:cxn>
                <a:cxn ang="T14">
                  <a:pos x="T8" y="T9"/>
                </a:cxn>
              </a:cxnLst>
              <a:rect l="T15" t="T16" r="T17" b="T18"/>
              <a:pathLst>
                <a:path w="7000" h="1000">
                  <a:moveTo>
                    <a:pt x="0" y="0"/>
                  </a:moveTo>
                  <a:lnTo>
                    <a:pt x="6499" y="0"/>
                  </a:lnTo>
                  <a:cubicBezTo>
                    <a:pt x="6776" y="0"/>
                    <a:pt x="7000" y="223"/>
                    <a:pt x="7000" y="500"/>
                  </a:cubicBezTo>
                  <a:cubicBezTo>
                    <a:pt x="7000" y="776"/>
                    <a:pt x="6776" y="999"/>
                    <a:pt x="6500" y="1000"/>
                  </a:cubicBezTo>
                  <a:lnTo>
                    <a:pt x="0" y="1000"/>
                  </a:lnTo>
                  <a:lnTo>
                    <a:pt x="0" y="0"/>
                  </a:lnTo>
                  <a:close/>
                </a:path>
              </a:pathLst>
            </a:custGeom>
            <a:solidFill>
              <a:schemeClr val="folHlink"/>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pPr fontAlgn="base">
                <a:spcBef>
                  <a:spcPct val="0"/>
                </a:spcBef>
                <a:spcAft>
                  <a:spcPct val="0"/>
                </a:spcAft>
              </a:pPr>
              <a:endParaRPr lang="cs-CZ">
                <a:solidFill>
                  <a:srgbClr val="000000"/>
                </a:solidFill>
              </a:endParaRPr>
            </a:p>
          </p:txBody>
        </p:sp>
        <p:sp>
          <p:nvSpPr>
            <p:cNvPr id="1034" name="Line 5"/>
            <p:cNvSpPr>
              <a:spLocks noChangeShapeType="1"/>
            </p:cNvSpPr>
            <p:nvPr/>
          </p:nvSpPr>
          <p:spPr bwMode="auto">
            <a:xfrm>
              <a:off x="0" y="768"/>
              <a:ext cx="5088" cy="0"/>
            </a:xfrm>
            <a:prstGeom prst="line">
              <a:avLst/>
            </a:prstGeom>
            <a:noFill/>
            <a:ln w="38100">
              <a:solidFill>
                <a:schemeClr val="bg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pPr fontAlgn="base">
                <a:spcBef>
                  <a:spcPct val="0"/>
                </a:spcBef>
                <a:spcAft>
                  <a:spcPct val="0"/>
                </a:spcAft>
              </a:pPr>
              <a:endParaRPr lang="cs-CZ">
                <a:solidFill>
                  <a:srgbClr val="000000"/>
                </a:solidFill>
              </a:endParaRPr>
            </a:p>
          </p:txBody>
        </p:sp>
      </p:grpSp>
      <p:sp>
        <p:nvSpPr>
          <p:cNvPr id="1027" name="Rectangle 6"/>
          <p:cNvSpPr>
            <a:spLocks noGrp="1" noChangeArrowheads="1"/>
          </p:cNvSpPr>
          <p:nvPr>
            <p:ph type="title"/>
          </p:nvPr>
        </p:nvSpPr>
        <p:spPr bwMode="auto">
          <a:xfrm>
            <a:off x="195263" y="228600"/>
            <a:ext cx="8015287" cy="914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8" name="Rectangle 7"/>
          <p:cNvSpPr>
            <a:spLocks noGrp="1" noChangeArrowheads="1"/>
          </p:cNvSpPr>
          <p:nvPr>
            <p:ph type="body" idx="1"/>
          </p:nvPr>
        </p:nvSpPr>
        <p:spPr bwMode="auto">
          <a:xfrm>
            <a:off x="609600" y="1600200"/>
            <a:ext cx="7924800" cy="44196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8200" name="Rectangle 8"/>
          <p:cNvSpPr>
            <a:spLocks noGrp="1" noChangeArrowheads="1"/>
          </p:cNvSpPr>
          <p:nvPr>
            <p:ph type="dt" sz="half" idx="2"/>
          </p:nvPr>
        </p:nvSpPr>
        <p:spPr bwMode="auto">
          <a:xfrm>
            <a:off x="457200" y="6248400"/>
            <a:ext cx="21336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pPr fontAlgn="base">
              <a:spcBef>
                <a:spcPct val="0"/>
              </a:spcBef>
              <a:spcAft>
                <a:spcPct val="0"/>
              </a:spcAft>
              <a:defRPr/>
            </a:pPr>
            <a:endParaRPr lang="cs-CZ">
              <a:solidFill>
                <a:srgbClr val="000000"/>
              </a:solidFill>
            </a:endParaRPr>
          </a:p>
        </p:txBody>
      </p:sp>
      <p:sp>
        <p:nvSpPr>
          <p:cNvPr id="8201" name="Rectangle 9"/>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200"/>
            </a:lvl1pPr>
          </a:lstStyle>
          <a:p>
            <a:pPr fontAlgn="base">
              <a:spcBef>
                <a:spcPct val="0"/>
              </a:spcBef>
              <a:spcAft>
                <a:spcPct val="0"/>
              </a:spcAft>
              <a:defRPr/>
            </a:pPr>
            <a:endParaRPr lang="cs-CZ">
              <a:solidFill>
                <a:srgbClr val="000000"/>
              </a:solidFill>
            </a:endParaRPr>
          </a:p>
        </p:txBody>
      </p:sp>
      <p:sp>
        <p:nvSpPr>
          <p:cNvPr id="8202" name="Rectangle 10"/>
          <p:cNvSpPr>
            <a:spLocks noGrp="1" noChangeArrowheads="1"/>
          </p:cNvSpPr>
          <p:nvPr>
            <p:ph type="sldNum" sz="quarter" idx="4"/>
          </p:nvPr>
        </p:nvSpPr>
        <p:spPr bwMode="auto">
          <a:xfrm>
            <a:off x="6553200" y="6248400"/>
            <a:ext cx="21336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atin typeface="Arial Black" pitchFamily="34" charset="0"/>
              </a:defRPr>
            </a:lvl1pPr>
          </a:lstStyle>
          <a:p>
            <a:pPr fontAlgn="base">
              <a:spcBef>
                <a:spcPct val="0"/>
              </a:spcBef>
              <a:spcAft>
                <a:spcPct val="0"/>
              </a:spcAft>
              <a:defRPr/>
            </a:pPr>
            <a:fld id="{E0BDF550-7E6B-4C03-AC99-E07434D08B95}" type="slidenum">
              <a:rPr lang="cs-CZ">
                <a:solidFill>
                  <a:srgbClr val="000000"/>
                </a:solidFill>
              </a:rPr>
              <a:pPr fontAlgn="base">
                <a:spcBef>
                  <a:spcPct val="0"/>
                </a:spcBef>
                <a:spcAft>
                  <a:spcPct val="0"/>
                </a:spcAft>
                <a:defRPr/>
              </a:pPr>
              <a:t>‹#›</a:t>
            </a:fld>
            <a:endParaRPr lang="cs-CZ">
              <a:solidFill>
                <a:srgbClr val="000000"/>
              </a:solidFill>
            </a:endParaRPr>
          </a:p>
        </p:txBody>
      </p:sp>
    </p:spTree>
    <p:extLst>
      <p:ext uri="{BB962C8B-B14F-4D97-AF65-F5344CB8AC3E}">
        <p14:creationId xmlns:p14="http://schemas.microsoft.com/office/powerpoint/2010/main" xmlns="" val="43882717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par>
    </p:tnLst>
  </p:timing>
  <p:txStyles>
    <p:title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Arial" charset="0"/>
        </a:defRPr>
      </a:lvl2pPr>
      <a:lvl3pPr algn="l" rtl="0" eaLnBrk="0" fontAlgn="base" hangingPunct="0">
        <a:spcBef>
          <a:spcPct val="0"/>
        </a:spcBef>
        <a:spcAft>
          <a:spcPct val="0"/>
        </a:spcAft>
        <a:defRPr sz="4200">
          <a:solidFill>
            <a:schemeClr val="tx2"/>
          </a:solidFill>
          <a:latin typeface="Arial" charset="0"/>
        </a:defRPr>
      </a:lvl3pPr>
      <a:lvl4pPr algn="l" rtl="0" eaLnBrk="0" fontAlgn="base" hangingPunct="0">
        <a:spcBef>
          <a:spcPct val="0"/>
        </a:spcBef>
        <a:spcAft>
          <a:spcPct val="0"/>
        </a:spcAft>
        <a:defRPr sz="4200">
          <a:solidFill>
            <a:schemeClr val="tx2"/>
          </a:solidFill>
          <a:latin typeface="Arial" charset="0"/>
        </a:defRPr>
      </a:lvl4pPr>
      <a:lvl5pPr algn="l" rtl="0" eaLnBrk="0" fontAlgn="base" hangingPunct="0">
        <a:spcBef>
          <a:spcPct val="0"/>
        </a:spcBef>
        <a:spcAft>
          <a:spcPct val="0"/>
        </a:spcAft>
        <a:defRPr sz="4200">
          <a:solidFill>
            <a:schemeClr val="tx2"/>
          </a:solidFill>
          <a:latin typeface="Arial" charset="0"/>
        </a:defRPr>
      </a:lvl5pPr>
      <a:lvl6pPr marL="457200" algn="l" rtl="0" fontAlgn="base">
        <a:spcBef>
          <a:spcPct val="0"/>
        </a:spcBef>
        <a:spcAft>
          <a:spcPct val="0"/>
        </a:spcAft>
        <a:defRPr sz="4200">
          <a:solidFill>
            <a:schemeClr val="tx2"/>
          </a:solidFill>
          <a:latin typeface="Arial" charset="0"/>
        </a:defRPr>
      </a:lvl6pPr>
      <a:lvl7pPr marL="914400" algn="l" rtl="0" fontAlgn="base">
        <a:spcBef>
          <a:spcPct val="0"/>
        </a:spcBef>
        <a:spcAft>
          <a:spcPct val="0"/>
        </a:spcAft>
        <a:defRPr sz="4200">
          <a:solidFill>
            <a:schemeClr val="tx2"/>
          </a:solidFill>
          <a:latin typeface="Arial" charset="0"/>
        </a:defRPr>
      </a:lvl7pPr>
      <a:lvl8pPr marL="1371600" algn="l" rtl="0" fontAlgn="base">
        <a:spcBef>
          <a:spcPct val="0"/>
        </a:spcBef>
        <a:spcAft>
          <a:spcPct val="0"/>
        </a:spcAft>
        <a:defRPr sz="4200">
          <a:solidFill>
            <a:schemeClr val="tx2"/>
          </a:solidFill>
          <a:latin typeface="Arial" charset="0"/>
        </a:defRPr>
      </a:lvl8pPr>
      <a:lvl9pPr marL="1828800" algn="l" rtl="0" fontAlgn="base">
        <a:spcBef>
          <a:spcPct val="0"/>
        </a:spcBef>
        <a:spcAft>
          <a:spcPct val="0"/>
        </a:spcAft>
        <a:defRPr sz="4200">
          <a:solidFill>
            <a:schemeClr val="tx2"/>
          </a:solidFill>
          <a:latin typeface="Arial" charset="0"/>
        </a:defRPr>
      </a:lvl9pPr>
    </p:titleStyle>
    <p:bodyStyle>
      <a:lvl1pPr marL="342900" indent="-342900" algn="l" rtl="0" eaLnBrk="0" fontAlgn="base" hangingPunct="0">
        <a:spcBef>
          <a:spcPct val="20000"/>
        </a:spcBef>
        <a:spcAft>
          <a:spcPct val="0"/>
        </a:spcAft>
        <a:buClr>
          <a:schemeClr val="hlink"/>
        </a:buClr>
        <a:buSzPct val="80000"/>
        <a:buFont typeface="Wingdings" pitchFamily="2" charset="2"/>
        <a:buChar char="l"/>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SzPct val="70000"/>
        <a:buFont typeface="Wingdings" pitchFamily="2" charset="2"/>
        <a:buChar char="l"/>
        <a:defRPr sz="2800">
          <a:solidFill>
            <a:schemeClr val="tx1"/>
          </a:solidFill>
          <a:latin typeface="+mn-lt"/>
        </a:defRPr>
      </a:lvl2pPr>
      <a:lvl3pPr marL="1143000" indent="-228600" algn="l" rtl="0" eaLnBrk="0" fontAlgn="base" hangingPunct="0">
        <a:spcBef>
          <a:spcPct val="20000"/>
        </a:spcBef>
        <a:spcAft>
          <a:spcPct val="0"/>
        </a:spcAft>
        <a:buClr>
          <a:schemeClr val="bg2"/>
        </a:buClr>
        <a:buSzPct val="65000"/>
        <a:buFont typeface="Wingdings" pitchFamily="2" charset="2"/>
        <a:buChar char="l"/>
        <a:defRPr sz="2400">
          <a:solidFill>
            <a:schemeClr val="tx1"/>
          </a:solidFill>
          <a:latin typeface="+mn-lt"/>
        </a:defRPr>
      </a:lvl3pPr>
      <a:lvl4pPr marL="1600200" indent="-228600" algn="l" rtl="0" eaLnBrk="0" fontAlgn="base" hangingPunct="0">
        <a:spcBef>
          <a:spcPct val="20000"/>
        </a:spcBef>
        <a:spcAft>
          <a:spcPct val="0"/>
        </a:spcAft>
        <a:buClr>
          <a:schemeClr val="hlink"/>
        </a:buClr>
        <a:buSzPct val="60000"/>
        <a:buFont typeface="Wingdings" pitchFamily="2" charset="2"/>
        <a:buChar char="l"/>
        <a:defRPr sz="2000">
          <a:solidFill>
            <a:schemeClr val="tx1"/>
          </a:solidFill>
          <a:latin typeface="+mn-lt"/>
        </a:defRPr>
      </a:lvl4pPr>
      <a:lvl5pPr marL="2057400" indent="-228600" algn="l" rtl="0" eaLnBrk="0" fontAlgn="base" hangingPunct="0">
        <a:spcBef>
          <a:spcPct val="20000"/>
        </a:spcBef>
        <a:spcAft>
          <a:spcPct val="0"/>
        </a:spcAft>
        <a:buClr>
          <a:schemeClr val="bg2"/>
        </a:buClr>
        <a:buSzPct val="40000"/>
        <a:buFont typeface="Wingdings" pitchFamily="2" charset="2"/>
        <a:buChar char="l"/>
        <a:defRPr sz="2000">
          <a:solidFill>
            <a:schemeClr val="tx1"/>
          </a:solidFill>
          <a:latin typeface="+mn-lt"/>
        </a:defRPr>
      </a:lvl5pPr>
      <a:lvl6pPr marL="2514600" indent="-228600" algn="l" rtl="0" fontAlgn="base">
        <a:spcBef>
          <a:spcPct val="20000"/>
        </a:spcBef>
        <a:spcAft>
          <a:spcPct val="0"/>
        </a:spcAft>
        <a:buClr>
          <a:schemeClr val="bg2"/>
        </a:buClr>
        <a:buSzPct val="40000"/>
        <a:buFont typeface="Wingdings" pitchFamily="2" charset="2"/>
        <a:buChar char="l"/>
        <a:defRPr sz="2000">
          <a:solidFill>
            <a:schemeClr val="tx1"/>
          </a:solidFill>
          <a:latin typeface="+mn-lt"/>
        </a:defRPr>
      </a:lvl6pPr>
      <a:lvl7pPr marL="2971800" indent="-228600" algn="l" rtl="0" fontAlgn="base">
        <a:spcBef>
          <a:spcPct val="20000"/>
        </a:spcBef>
        <a:spcAft>
          <a:spcPct val="0"/>
        </a:spcAft>
        <a:buClr>
          <a:schemeClr val="bg2"/>
        </a:buClr>
        <a:buSzPct val="40000"/>
        <a:buFont typeface="Wingdings" pitchFamily="2" charset="2"/>
        <a:buChar char="l"/>
        <a:defRPr sz="2000">
          <a:solidFill>
            <a:schemeClr val="tx1"/>
          </a:solidFill>
          <a:latin typeface="+mn-lt"/>
        </a:defRPr>
      </a:lvl7pPr>
      <a:lvl8pPr marL="3429000" indent="-228600" algn="l" rtl="0" fontAlgn="base">
        <a:spcBef>
          <a:spcPct val="20000"/>
        </a:spcBef>
        <a:spcAft>
          <a:spcPct val="0"/>
        </a:spcAft>
        <a:buClr>
          <a:schemeClr val="bg2"/>
        </a:buClr>
        <a:buSzPct val="40000"/>
        <a:buFont typeface="Wingdings" pitchFamily="2" charset="2"/>
        <a:buChar char="l"/>
        <a:defRPr sz="2000">
          <a:solidFill>
            <a:schemeClr val="tx1"/>
          </a:solidFill>
          <a:latin typeface="+mn-lt"/>
        </a:defRPr>
      </a:lvl8pPr>
      <a:lvl9pPr marL="3886200" indent="-228600" algn="l" rtl="0" fontAlgn="base">
        <a:spcBef>
          <a:spcPct val="20000"/>
        </a:spcBef>
        <a:spcAft>
          <a:spcPct val="0"/>
        </a:spcAft>
        <a:buClr>
          <a:schemeClr val="bg2"/>
        </a:buClr>
        <a:buSzPct val="40000"/>
        <a:buFont typeface="Wingdings" pitchFamily="2" charset="2"/>
        <a:buChar char="l"/>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portal.gov.cz/wps/portal/_s.155/701/.cmd/ad/.c/313/.ce/10821/.p/8411/_s.155/701?PC_8411_p=6&amp;PC_8411_name=z%C3%A1kon%C3%ADk%20pr%C3%A1ce&amp;PC_8411_l=262/2006&amp;PC_8411_ps=10"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google.cz/url?sa=t&amp;rct=j&amp;q=%C3%BAp%20jihlava&amp;source=web&amp;cd=4&amp;cad=rja&amp;sqi=2&amp;ved=0CEMQFjAD&amp;url=http://www.statnisprava.cz/rstsp/adresar.nsf/i/10074&amp;ei=eJjAUOG4IIbbsgaah4CQBQ&amp;usg=AFQjCNFfg9ZooWwKdqQ833NEx4PXxb5BnQ"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prace.cz/" TargetMode="External"/><Relationship Id="rId2" Type="http://schemas.openxmlformats.org/officeDocument/2006/relationships/hyperlink" Target="http://www.jobs.cz/" TargetMode="External"/><Relationship Id="rId1" Type="http://schemas.openxmlformats.org/officeDocument/2006/relationships/slideLayout" Target="../slideLayouts/slideLayout2.xml"/><Relationship Id="rId4" Type="http://schemas.openxmlformats.org/officeDocument/2006/relationships/hyperlink" Target="http://www.hledampraci.cz/"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www.jobs.cz/" TargetMode="External"/><Relationship Id="rId2" Type="http://schemas.openxmlformats.org/officeDocument/2006/relationships/hyperlink" Target="http://business.center.cz/business/pravo/zakony/zakonik-prace/" TargetMode="External"/><Relationship Id="rId1" Type="http://schemas.openxmlformats.org/officeDocument/2006/relationships/slideLayout" Target="../slideLayouts/slideLayout2.xml"/><Relationship Id="rId5" Type="http://schemas.openxmlformats.org/officeDocument/2006/relationships/hyperlink" Target="http://www.hledampraci.cz/" TargetMode="External"/><Relationship Id="rId4" Type="http://schemas.openxmlformats.org/officeDocument/2006/relationships/hyperlink" Target="http://www.prace.c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907704" y="1628800"/>
            <a:ext cx="4572000" cy="4569713"/>
          </a:xfrm>
          <a:prstGeom prst="rect">
            <a:avLst/>
          </a:prstGeom>
        </p:spPr>
        <p:txBody>
          <a:bodyPr>
            <a:spAutoFit/>
          </a:bodyPr>
          <a:lstStyle/>
          <a:p>
            <a:pPr lvl="0" algn="just" fontAlgn="base">
              <a:lnSpc>
                <a:spcPct val="115000"/>
              </a:lnSpc>
              <a:spcBef>
                <a:spcPct val="0"/>
              </a:spcBef>
              <a:spcAft>
                <a:spcPct val="0"/>
              </a:spcAft>
            </a:pPr>
            <a:r>
              <a:rPr lang="cs-CZ" altLang="cs-CZ" sz="1100" b="1" i="1" dirty="0">
                <a:solidFill>
                  <a:prstClr val="black"/>
                </a:solidFill>
                <a:latin typeface="Arial" pitchFamily="34" charset="0"/>
                <a:cs typeface="Times New Roman" pitchFamily="18" charset="0"/>
              </a:rPr>
              <a:t>Datum: </a:t>
            </a:r>
            <a:r>
              <a:rPr lang="cs-CZ" altLang="cs-CZ" sz="1100" b="1" i="1" dirty="0" smtClean="0">
                <a:solidFill>
                  <a:prstClr val="black"/>
                </a:solidFill>
                <a:latin typeface="Arial" pitchFamily="34" charset="0"/>
                <a:cs typeface="Times New Roman" pitchFamily="18" charset="0"/>
              </a:rPr>
              <a:t>10.12.2012</a:t>
            </a:r>
            <a:endParaRPr lang="cs-CZ" altLang="cs-CZ" sz="1100" dirty="0">
              <a:solidFill>
                <a:prstClr val="black"/>
              </a:solidFill>
              <a:latin typeface="Calibri" pitchFamily="34" charset="0"/>
              <a:ea typeface="Calibri" pitchFamily="34" charset="0"/>
              <a:cs typeface="Times New Roman" pitchFamily="18" charset="0"/>
            </a:endParaRPr>
          </a:p>
          <a:p>
            <a:pPr lvl="0" algn="just" fontAlgn="base">
              <a:lnSpc>
                <a:spcPct val="115000"/>
              </a:lnSpc>
              <a:spcBef>
                <a:spcPct val="0"/>
              </a:spcBef>
              <a:spcAft>
                <a:spcPct val="0"/>
              </a:spcAft>
            </a:pPr>
            <a:r>
              <a:rPr lang="cs-CZ" altLang="cs-CZ" sz="1100" b="1" dirty="0">
                <a:solidFill>
                  <a:prstClr val="black"/>
                </a:solidFill>
                <a:latin typeface="Arial" pitchFamily="34" charset="0"/>
                <a:cs typeface="Times New Roman" pitchFamily="18" charset="0"/>
              </a:rPr>
              <a:t> </a:t>
            </a:r>
            <a:endParaRPr lang="cs-CZ" altLang="cs-CZ" sz="1100" dirty="0">
              <a:solidFill>
                <a:prstClr val="black"/>
              </a:solidFill>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solidFill>
                  <a:prstClr val="black"/>
                </a:solidFill>
                <a:latin typeface="Arial" pitchFamily="34" charset="0"/>
                <a:cs typeface="Times New Roman" pitchFamily="18" charset="0"/>
              </a:rPr>
              <a:t>Projekt:</a:t>
            </a:r>
            <a:r>
              <a:rPr lang="cs-CZ" altLang="cs-CZ" sz="1100" b="1" dirty="0">
                <a:solidFill>
                  <a:prstClr val="black"/>
                </a:solidFill>
                <a:latin typeface="Arial" pitchFamily="34" charset="0"/>
                <a:cs typeface="Times New Roman" pitchFamily="18" charset="0"/>
              </a:rPr>
              <a:t> </a:t>
            </a:r>
            <a:r>
              <a:rPr lang="cs-CZ" altLang="cs-CZ" sz="1100" dirty="0">
                <a:solidFill>
                  <a:prstClr val="black"/>
                </a:solidFill>
                <a:latin typeface="Arial" pitchFamily="34" charset="0"/>
                <a:cs typeface="Times New Roman" pitchFamily="18" charset="0"/>
              </a:rPr>
              <a:t>Kvalitní výuka</a:t>
            </a:r>
            <a:endParaRPr lang="cs-CZ" altLang="cs-CZ" sz="1100" dirty="0">
              <a:solidFill>
                <a:prstClr val="black"/>
              </a:solidFill>
              <a:latin typeface="Calibri" pitchFamily="34" charset="0"/>
              <a:cs typeface="Calibri" pitchFamily="34" charset="0"/>
            </a:endParaRPr>
          </a:p>
          <a:p>
            <a:pPr lvl="0" algn="just" fontAlgn="base">
              <a:lnSpc>
                <a:spcPct val="115000"/>
              </a:lnSpc>
              <a:spcBef>
                <a:spcPct val="0"/>
              </a:spcBef>
              <a:spcAft>
                <a:spcPct val="0"/>
              </a:spcAft>
            </a:pPr>
            <a:r>
              <a:rPr lang="cs-CZ" altLang="cs-CZ" sz="1100" b="1" dirty="0">
                <a:solidFill>
                  <a:prstClr val="black"/>
                </a:solidFill>
                <a:latin typeface="Arial" pitchFamily="34" charset="0"/>
                <a:cs typeface="Times New Roman" pitchFamily="18" charset="0"/>
              </a:rPr>
              <a:t> </a:t>
            </a:r>
            <a:endParaRPr lang="cs-CZ" altLang="cs-CZ" sz="1100" dirty="0">
              <a:solidFill>
                <a:prstClr val="black"/>
              </a:solidFill>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solidFill>
                  <a:prstClr val="black"/>
                </a:solidFill>
                <a:latin typeface="Arial" pitchFamily="34" charset="0"/>
                <a:cs typeface="Times New Roman" pitchFamily="18" charset="0"/>
              </a:rPr>
              <a:t>Registrační číslo:</a:t>
            </a:r>
            <a:r>
              <a:rPr lang="cs-CZ" altLang="cs-CZ" sz="1100" b="1" dirty="0">
                <a:solidFill>
                  <a:prstClr val="black"/>
                </a:solidFill>
                <a:latin typeface="Arial" pitchFamily="34" charset="0"/>
                <a:cs typeface="Times New Roman" pitchFamily="18" charset="0"/>
              </a:rPr>
              <a:t> </a:t>
            </a:r>
            <a:r>
              <a:rPr lang="cs-CZ" altLang="cs-CZ" sz="1100" dirty="0">
                <a:solidFill>
                  <a:prstClr val="black"/>
                </a:solidFill>
                <a:latin typeface="Arial" pitchFamily="34" charset="0"/>
                <a:cs typeface="Calibri" pitchFamily="34" charset="0"/>
              </a:rPr>
              <a:t>CZ.1.07/1.5.00/34.0731</a:t>
            </a:r>
            <a:endParaRPr lang="cs-CZ" altLang="cs-CZ" sz="1100" dirty="0">
              <a:solidFill>
                <a:prstClr val="black"/>
              </a:solidFill>
              <a:latin typeface="Calibri" pitchFamily="34" charset="0"/>
              <a:cs typeface="Calibri" pitchFamily="34" charset="0"/>
            </a:endParaRPr>
          </a:p>
          <a:p>
            <a:pPr lvl="0" algn="just" fontAlgn="base">
              <a:lnSpc>
                <a:spcPct val="115000"/>
              </a:lnSpc>
              <a:spcBef>
                <a:spcPct val="0"/>
              </a:spcBef>
              <a:spcAft>
                <a:spcPct val="0"/>
              </a:spcAft>
            </a:pPr>
            <a:r>
              <a:rPr lang="cs-CZ" altLang="cs-CZ" sz="1100" b="1" dirty="0">
                <a:solidFill>
                  <a:prstClr val="black"/>
                </a:solidFill>
                <a:latin typeface="Arial" pitchFamily="34" charset="0"/>
                <a:cs typeface="Times New Roman" pitchFamily="18" charset="0"/>
              </a:rPr>
              <a:t> </a:t>
            </a:r>
            <a:endParaRPr lang="cs-CZ" altLang="cs-CZ" sz="1100" dirty="0">
              <a:solidFill>
                <a:prstClr val="black"/>
              </a:solidFill>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solidFill>
                  <a:prstClr val="black"/>
                </a:solidFill>
                <a:latin typeface="Arial" pitchFamily="34" charset="0"/>
                <a:cs typeface="Times New Roman" pitchFamily="18" charset="0"/>
              </a:rPr>
              <a:t>Číslo DUM:</a:t>
            </a:r>
            <a:r>
              <a:rPr lang="cs-CZ" altLang="cs-CZ" sz="1100" b="1" dirty="0">
                <a:solidFill>
                  <a:prstClr val="black"/>
                </a:solidFill>
                <a:latin typeface="Arial" pitchFamily="34" charset="0"/>
                <a:cs typeface="Times New Roman" pitchFamily="18" charset="0"/>
              </a:rPr>
              <a:t> </a:t>
            </a:r>
            <a:r>
              <a:rPr lang="cs-CZ" altLang="cs-CZ" sz="1100" dirty="0" smtClean="0">
                <a:solidFill>
                  <a:prstClr val="black"/>
                </a:solidFill>
                <a:latin typeface="Arial" pitchFamily="34" charset="0"/>
                <a:cs typeface="Times New Roman" pitchFamily="18" charset="0"/>
              </a:rPr>
              <a:t>VY_32_INOVACE_071</a:t>
            </a:r>
            <a:r>
              <a:rPr lang="cs-CZ" altLang="cs-CZ" sz="1100" b="1" dirty="0">
                <a:solidFill>
                  <a:prstClr val="black"/>
                </a:solidFill>
                <a:latin typeface="Arial" pitchFamily="34" charset="0"/>
                <a:cs typeface="Times New Roman" pitchFamily="18" charset="0"/>
              </a:rPr>
              <a:t>	</a:t>
            </a:r>
            <a:endParaRPr lang="cs-CZ" altLang="cs-CZ" sz="1100" dirty="0">
              <a:solidFill>
                <a:prstClr val="black"/>
              </a:solidFill>
              <a:latin typeface="Calibri" pitchFamily="34" charset="0"/>
              <a:cs typeface="Calibri" pitchFamily="34" charset="0"/>
            </a:endParaRPr>
          </a:p>
          <a:p>
            <a:pPr lvl="0" algn="just" fontAlgn="base">
              <a:lnSpc>
                <a:spcPct val="115000"/>
              </a:lnSpc>
              <a:spcBef>
                <a:spcPct val="0"/>
              </a:spcBef>
              <a:spcAft>
                <a:spcPct val="0"/>
              </a:spcAft>
            </a:pPr>
            <a:r>
              <a:rPr lang="cs-CZ" altLang="cs-CZ" sz="1100" b="1" dirty="0">
                <a:solidFill>
                  <a:prstClr val="black"/>
                </a:solidFill>
                <a:latin typeface="Arial" pitchFamily="34" charset="0"/>
                <a:cs typeface="Calibri" pitchFamily="34" charset="0"/>
              </a:rPr>
              <a:t> </a:t>
            </a:r>
            <a:endParaRPr lang="cs-CZ" altLang="cs-CZ" sz="1100" dirty="0">
              <a:solidFill>
                <a:prstClr val="black"/>
              </a:solidFill>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solidFill>
                  <a:prstClr val="black"/>
                </a:solidFill>
                <a:latin typeface="Arial" pitchFamily="34" charset="0"/>
                <a:cs typeface="Calibri" pitchFamily="34" charset="0"/>
              </a:rPr>
              <a:t>Jméno autora:</a:t>
            </a:r>
            <a:r>
              <a:rPr lang="cs-CZ" altLang="cs-CZ" sz="1100" b="1" dirty="0">
                <a:solidFill>
                  <a:prstClr val="black"/>
                </a:solidFill>
                <a:latin typeface="Arial" pitchFamily="34" charset="0"/>
                <a:cs typeface="Calibri" pitchFamily="34" charset="0"/>
              </a:rPr>
              <a:t> Blanka </a:t>
            </a:r>
            <a:r>
              <a:rPr lang="cs-CZ" altLang="cs-CZ" sz="1100" b="1" dirty="0" err="1">
                <a:solidFill>
                  <a:prstClr val="black"/>
                </a:solidFill>
                <a:latin typeface="Arial" pitchFamily="34" charset="0"/>
                <a:cs typeface="Calibri" pitchFamily="34" charset="0"/>
              </a:rPr>
              <a:t>Zbožínková</a:t>
            </a:r>
            <a:endParaRPr lang="cs-CZ" altLang="cs-CZ" sz="1100" dirty="0">
              <a:solidFill>
                <a:prstClr val="black"/>
              </a:solidFill>
              <a:latin typeface="Calibri" pitchFamily="34" charset="0"/>
              <a:cs typeface="Calibri" pitchFamily="34" charset="0"/>
            </a:endParaRPr>
          </a:p>
          <a:p>
            <a:pPr lvl="0" algn="just" fontAlgn="base">
              <a:lnSpc>
                <a:spcPct val="115000"/>
              </a:lnSpc>
              <a:spcBef>
                <a:spcPct val="0"/>
              </a:spcBef>
              <a:spcAft>
                <a:spcPct val="0"/>
              </a:spcAft>
            </a:pPr>
            <a:r>
              <a:rPr lang="cs-CZ" altLang="cs-CZ" sz="1100" b="1" dirty="0">
                <a:solidFill>
                  <a:prstClr val="black"/>
                </a:solidFill>
                <a:latin typeface="Arial" pitchFamily="34" charset="0"/>
                <a:cs typeface="Calibri" pitchFamily="34" charset="0"/>
              </a:rPr>
              <a:t> </a:t>
            </a:r>
            <a:endParaRPr lang="cs-CZ" altLang="cs-CZ" sz="1100" dirty="0">
              <a:solidFill>
                <a:prstClr val="black"/>
              </a:solidFill>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solidFill>
                  <a:prstClr val="black"/>
                </a:solidFill>
                <a:latin typeface="Arial" pitchFamily="34" charset="0"/>
                <a:cs typeface="Calibri" pitchFamily="34" charset="0"/>
              </a:rPr>
              <a:t>Název práce:</a:t>
            </a:r>
            <a:r>
              <a:rPr lang="cs-CZ" altLang="cs-CZ" sz="1100" b="1" dirty="0">
                <a:solidFill>
                  <a:prstClr val="black"/>
                </a:solidFill>
                <a:latin typeface="Arial" pitchFamily="34" charset="0"/>
                <a:cs typeface="Calibri" pitchFamily="34" charset="0"/>
              </a:rPr>
              <a:t> </a:t>
            </a:r>
            <a:r>
              <a:rPr lang="cs-CZ" altLang="cs-CZ" sz="1100" dirty="0" smtClean="0">
                <a:solidFill>
                  <a:prstClr val="black"/>
                </a:solidFill>
                <a:latin typeface="Arial" pitchFamily="34" charset="0"/>
                <a:cs typeface="Calibri" pitchFamily="34" charset="0"/>
              </a:rPr>
              <a:t>Pracovní právo 2</a:t>
            </a:r>
            <a:endParaRPr lang="cs-CZ" altLang="cs-CZ" sz="1100" dirty="0">
              <a:solidFill>
                <a:prstClr val="black"/>
              </a:solidFill>
              <a:latin typeface="Calibri" pitchFamily="34" charset="0"/>
              <a:cs typeface="Calibri" pitchFamily="34" charset="0"/>
            </a:endParaRPr>
          </a:p>
          <a:p>
            <a:pPr lvl="0" algn="just" fontAlgn="base">
              <a:lnSpc>
                <a:spcPct val="115000"/>
              </a:lnSpc>
              <a:spcBef>
                <a:spcPct val="0"/>
              </a:spcBef>
              <a:spcAft>
                <a:spcPct val="0"/>
              </a:spcAft>
            </a:pPr>
            <a:endParaRPr lang="cs-CZ" altLang="cs-CZ" sz="1100" dirty="0">
              <a:solidFill>
                <a:prstClr val="black"/>
              </a:solidFill>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solidFill>
                  <a:prstClr val="black"/>
                </a:solidFill>
                <a:latin typeface="Arial" pitchFamily="34" charset="0"/>
                <a:cs typeface="Calibri" pitchFamily="34" charset="0"/>
              </a:rPr>
              <a:t>Předmět</a:t>
            </a:r>
            <a:r>
              <a:rPr lang="cs-CZ" altLang="cs-CZ" sz="1100" i="1" dirty="0">
                <a:solidFill>
                  <a:prstClr val="black"/>
                </a:solidFill>
                <a:latin typeface="Arial" pitchFamily="34" charset="0"/>
                <a:cs typeface="Calibri" pitchFamily="34" charset="0"/>
              </a:rPr>
              <a:t>:</a:t>
            </a:r>
            <a:r>
              <a:rPr lang="cs-CZ" altLang="cs-CZ" sz="1100" dirty="0">
                <a:solidFill>
                  <a:prstClr val="black"/>
                </a:solidFill>
                <a:latin typeface="Arial" pitchFamily="34" charset="0"/>
                <a:cs typeface="Calibri" pitchFamily="34" charset="0"/>
              </a:rPr>
              <a:t> Občanská nauka</a:t>
            </a:r>
            <a:endParaRPr lang="cs-CZ" altLang="cs-CZ" sz="1100" dirty="0">
              <a:solidFill>
                <a:prstClr val="black"/>
              </a:solidFill>
              <a:latin typeface="Calibri" pitchFamily="34" charset="0"/>
              <a:cs typeface="Calibri" pitchFamily="34" charset="0"/>
            </a:endParaRPr>
          </a:p>
          <a:p>
            <a:pPr lvl="0" algn="just" fontAlgn="base">
              <a:lnSpc>
                <a:spcPct val="115000"/>
              </a:lnSpc>
              <a:spcBef>
                <a:spcPct val="0"/>
              </a:spcBef>
              <a:spcAft>
                <a:spcPct val="0"/>
              </a:spcAft>
            </a:pPr>
            <a:r>
              <a:rPr lang="cs-CZ" altLang="cs-CZ" sz="1100" b="1" dirty="0">
                <a:solidFill>
                  <a:prstClr val="black"/>
                </a:solidFill>
                <a:latin typeface="Arial" pitchFamily="34" charset="0"/>
                <a:cs typeface="Calibri" pitchFamily="34" charset="0"/>
              </a:rPr>
              <a:t> </a:t>
            </a:r>
            <a:endParaRPr lang="cs-CZ" altLang="cs-CZ" sz="1100" dirty="0">
              <a:solidFill>
                <a:prstClr val="black"/>
              </a:solidFill>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solidFill>
                  <a:prstClr val="black"/>
                </a:solidFill>
                <a:latin typeface="Arial" pitchFamily="34" charset="0"/>
                <a:cs typeface="Calibri" pitchFamily="34" charset="0"/>
              </a:rPr>
              <a:t>Ročník:</a:t>
            </a:r>
            <a:r>
              <a:rPr lang="cs-CZ" altLang="cs-CZ" sz="1100" b="1" dirty="0">
                <a:solidFill>
                  <a:prstClr val="black"/>
                </a:solidFill>
                <a:latin typeface="Arial" pitchFamily="34" charset="0"/>
                <a:cs typeface="Calibri" pitchFamily="34" charset="0"/>
              </a:rPr>
              <a:t> </a:t>
            </a:r>
            <a:r>
              <a:rPr lang="cs-CZ" altLang="cs-CZ" sz="1100" dirty="0">
                <a:solidFill>
                  <a:prstClr val="black"/>
                </a:solidFill>
                <a:latin typeface="Arial" pitchFamily="34" charset="0"/>
                <a:cs typeface="Calibri" pitchFamily="34" charset="0"/>
              </a:rPr>
              <a:t>3.</a:t>
            </a:r>
            <a:endParaRPr lang="cs-CZ" altLang="cs-CZ" sz="1100" dirty="0">
              <a:solidFill>
                <a:prstClr val="black"/>
              </a:solidFill>
              <a:latin typeface="Calibri" pitchFamily="34" charset="0"/>
              <a:cs typeface="Calibri" pitchFamily="34" charset="0"/>
            </a:endParaRPr>
          </a:p>
          <a:p>
            <a:pPr lvl="0" algn="just" fontAlgn="base">
              <a:lnSpc>
                <a:spcPct val="115000"/>
              </a:lnSpc>
              <a:spcBef>
                <a:spcPct val="0"/>
              </a:spcBef>
              <a:spcAft>
                <a:spcPct val="0"/>
              </a:spcAft>
            </a:pPr>
            <a:r>
              <a:rPr lang="cs-CZ" altLang="cs-CZ" sz="1100" b="1" dirty="0">
                <a:solidFill>
                  <a:prstClr val="black"/>
                </a:solidFill>
                <a:latin typeface="Arial" pitchFamily="34" charset="0"/>
                <a:cs typeface="Calibri" pitchFamily="34" charset="0"/>
              </a:rPr>
              <a:t> </a:t>
            </a:r>
            <a:endParaRPr lang="cs-CZ" altLang="cs-CZ" sz="1100" dirty="0">
              <a:solidFill>
                <a:prstClr val="black"/>
              </a:solidFill>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solidFill>
                  <a:prstClr val="black"/>
                </a:solidFill>
                <a:latin typeface="Arial" pitchFamily="34" charset="0"/>
                <a:cs typeface="Calibri" pitchFamily="34" charset="0"/>
              </a:rPr>
              <a:t>Časová dotace</a:t>
            </a:r>
            <a:r>
              <a:rPr lang="cs-CZ" altLang="cs-CZ" sz="1100" i="1" dirty="0">
                <a:solidFill>
                  <a:prstClr val="black"/>
                </a:solidFill>
                <a:latin typeface="Arial" pitchFamily="34" charset="0"/>
                <a:cs typeface="Calibri" pitchFamily="34" charset="0"/>
              </a:rPr>
              <a:t>:</a:t>
            </a:r>
            <a:r>
              <a:rPr lang="cs-CZ" altLang="cs-CZ" sz="1100" dirty="0">
                <a:solidFill>
                  <a:prstClr val="black"/>
                </a:solidFill>
                <a:latin typeface="Arial" pitchFamily="34" charset="0"/>
                <a:cs typeface="Calibri" pitchFamily="34" charset="0"/>
              </a:rPr>
              <a:t> </a:t>
            </a:r>
            <a:r>
              <a:rPr lang="cs-CZ" altLang="cs-CZ" sz="1100" dirty="0" smtClean="0">
                <a:solidFill>
                  <a:prstClr val="black"/>
                </a:solidFill>
                <a:latin typeface="Arial" pitchFamily="34" charset="0"/>
                <a:cs typeface="Calibri" pitchFamily="34" charset="0"/>
              </a:rPr>
              <a:t>30 </a:t>
            </a:r>
            <a:r>
              <a:rPr lang="cs-CZ" altLang="cs-CZ" sz="1100" dirty="0">
                <a:solidFill>
                  <a:prstClr val="black"/>
                </a:solidFill>
                <a:latin typeface="Arial" pitchFamily="34" charset="0"/>
                <a:cs typeface="Calibri" pitchFamily="34" charset="0"/>
              </a:rPr>
              <a:t>minut</a:t>
            </a:r>
            <a:endParaRPr lang="cs-CZ" altLang="cs-CZ" sz="1100" dirty="0">
              <a:solidFill>
                <a:prstClr val="black"/>
              </a:solidFill>
              <a:latin typeface="Calibri" pitchFamily="34" charset="0"/>
              <a:cs typeface="Calibri" pitchFamily="34" charset="0"/>
            </a:endParaRPr>
          </a:p>
          <a:p>
            <a:pPr lvl="0" algn="just" fontAlgn="base">
              <a:lnSpc>
                <a:spcPct val="115000"/>
              </a:lnSpc>
              <a:spcBef>
                <a:spcPct val="0"/>
              </a:spcBef>
              <a:spcAft>
                <a:spcPct val="0"/>
              </a:spcAft>
            </a:pPr>
            <a:r>
              <a:rPr lang="cs-CZ" altLang="cs-CZ" sz="1100" b="1" dirty="0">
                <a:solidFill>
                  <a:prstClr val="black"/>
                </a:solidFill>
                <a:latin typeface="Arial" pitchFamily="34" charset="0"/>
                <a:cs typeface="Calibri" pitchFamily="34" charset="0"/>
              </a:rPr>
              <a:t> </a:t>
            </a:r>
            <a:endParaRPr lang="cs-CZ" altLang="cs-CZ" sz="1100" dirty="0">
              <a:solidFill>
                <a:prstClr val="black"/>
              </a:solidFill>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solidFill>
                  <a:prstClr val="black"/>
                </a:solidFill>
                <a:latin typeface="Arial" pitchFamily="34" charset="0"/>
                <a:cs typeface="Calibri" pitchFamily="34" charset="0"/>
              </a:rPr>
              <a:t>Vzdělávací cíl</a:t>
            </a:r>
            <a:r>
              <a:rPr lang="cs-CZ" altLang="cs-CZ" sz="1100" i="1" dirty="0">
                <a:solidFill>
                  <a:prstClr val="black"/>
                </a:solidFill>
                <a:latin typeface="Arial" pitchFamily="34" charset="0"/>
                <a:cs typeface="Calibri" pitchFamily="34" charset="0"/>
              </a:rPr>
              <a:t>:</a:t>
            </a:r>
            <a:r>
              <a:rPr lang="cs-CZ" altLang="cs-CZ" sz="1100" dirty="0">
                <a:solidFill>
                  <a:prstClr val="black"/>
                </a:solidFill>
                <a:latin typeface="Arial" pitchFamily="34" charset="0"/>
                <a:cs typeface="Calibri" pitchFamily="34" charset="0"/>
              </a:rPr>
              <a:t> </a:t>
            </a:r>
            <a:r>
              <a:rPr lang="cs-CZ" altLang="cs-CZ" sz="1100" dirty="0" smtClean="0">
                <a:solidFill>
                  <a:prstClr val="black"/>
                </a:solidFill>
                <a:latin typeface="Arial" pitchFamily="34" charset="0"/>
                <a:cs typeface="Calibri" pitchFamily="34" charset="0"/>
              </a:rPr>
              <a:t>Znalost potřebných a důležitých </a:t>
            </a:r>
            <a:r>
              <a:rPr lang="cs-CZ" altLang="cs-CZ" sz="1100" dirty="0">
                <a:solidFill>
                  <a:prstClr val="black"/>
                </a:solidFill>
                <a:latin typeface="Arial" pitchFamily="34" charset="0"/>
                <a:cs typeface="Calibri" pitchFamily="34" charset="0"/>
              </a:rPr>
              <a:t>pojmů</a:t>
            </a:r>
            <a:r>
              <a:rPr lang="cs-CZ" altLang="cs-CZ" sz="1100" dirty="0" smtClean="0">
                <a:solidFill>
                  <a:prstClr val="black"/>
                </a:solidFill>
                <a:latin typeface="Arial" pitchFamily="34" charset="0"/>
                <a:cs typeface="Calibri" pitchFamily="34" charset="0"/>
              </a:rPr>
              <a:t>, </a:t>
            </a:r>
            <a:r>
              <a:rPr lang="cs-CZ" altLang="cs-CZ" sz="1100" dirty="0">
                <a:solidFill>
                  <a:prstClr val="black"/>
                </a:solidFill>
                <a:latin typeface="Arial" pitchFamily="34" charset="0"/>
                <a:cs typeface="Calibri" pitchFamily="34" charset="0"/>
              </a:rPr>
              <a:t>orientace v problematice </a:t>
            </a:r>
            <a:endParaRPr lang="cs-CZ" altLang="cs-CZ" sz="1100" dirty="0">
              <a:solidFill>
                <a:prstClr val="black"/>
              </a:solidFill>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solidFill>
                  <a:prstClr val="black"/>
                </a:solidFill>
                <a:latin typeface="Arial" pitchFamily="34" charset="0"/>
                <a:cs typeface="Calibri" pitchFamily="34" charset="0"/>
              </a:rPr>
              <a:t>Pomůcky</a:t>
            </a:r>
            <a:r>
              <a:rPr lang="cs-CZ" altLang="cs-CZ" sz="1100" i="1" dirty="0">
                <a:solidFill>
                  <a:prstClr val="black"/>
                </a:solidFill>
                <a:latin typeface="Arial" pitchFamily="34" charset="0"/>
                <a:cs typeface="Calibri" pitchFamily="34" charset="0"/>
              </a:rPr>
              <a:t>:</a:t>
            </a:r>
            <a:r>
              <a:rPr lang="cs-CZ" altLang="cs-CZ" sz="1100" dirty="0">
                <a:solidFill>
                  <a:prstClr val="black"/>
                </a:solidFill>
                <a:latin typeface="Arial" pitchFamily="34" charset="0"/>
                <a:cs typeface="Calibri" pitchFamily="34" charset="0"/>
              </a:rPr>
              <a:t> Učebnice, psací potřeby, sešit</a:t>
            </a:r>
            <a:endParaRPr lang="cs-CZ" altLang="cs-CZ" sz="1100" dirty="0">
              <a:solidFill>
                <a:prstClr val="black"/>
              </a:solidFill>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solidFill>
                  <a:prstClr val="black"/>
                </a:solidFill>
                <a:latin typeface="Arial" pitchFamily="34" charset="0"/>
                <a:cs typeface="Calibri" pitchFamily="34" charset="0"/>
              </a:rPr>
              <a:t>Poznámka:</a:t>
            </a:r>
            <a:r>
              <a:rPr lang="cs-CZ" altLang="cs-CZ" sz="1100" dirty="0">
                <a:solidFill>
                  <a:prstClr val="black"/>
                </a:solidFill>
                <a:latin typeface="Arial" pitchFamily="34" charset="0"/>
                <a:cs typeface="Calibri" pitchFamily="34" charset="0"/>
              </a:rPr>
              <a:t> DUM je součástí tematického celku „Člověk a právo“</a:t>
            </a:r>
            <a:endParaRPr lang="cs-CZ" altLang="cs-CZ" sz="1100" dirty="0">
              <a:solidFill>
                <a:prstClr val="black"/>
              </a:solidFill>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solidFill>
                  <a:prstClr val="black"/>
                </a:solidFill>
                <a:latin typeface="TimesNewRomanPSMT"/>
                <a:cs typeface="Calibri" pitchFamily="34" charset="0"/>
              </a:rPr>
              <a:t>Inovace:</a:t>
            </a:r>
            <a:r>
              <a:rPr lang="cs-CZ" altLang="cs-CZ" sz="1100" b="1" dirty="0">
                <a:solidFill>
                  <a:prstClr val="black"/>
                </a:solidFill>
                <a:latin typeface="TimesNewRomanPSMT"/>
                <a:cs typeface="Calibri" pitchFamily="34" charset="0"/>
              </a:rPr>
              <a:t> </a:t>
            </a:r>
            <a:r>
              <a:rPr lang="cs-CZ" altLang="cs-CZ" sz="1100" dirty="0">
                <a:solidFill>
                  <a:prstClr val="black"/>
                </a:solidFill>
                <a:latin typeface="TimesNewRomanPSMT"/>
                <a:cs typeface="Calibri" pitchFamily="34" charset="0"/>
              </a:rPr>
              <a:t>Zapojení audiovizuální techniky do výuky, práce s internetem</a:t>
            </a:r>
            <a:endParaRPr lang="cs-CZ" altLang="cs-CZ" sz="1100" dirty="0">
              <a:solidFill>
                <a:prstClr val="black"/>
              </a:solidFill>
              <a:latin typeface="Calibri" pitchFamily="34" charset="0"/>
              <a:cs typeface="Calibri" pitchFamily="34" charset="0"/>
            </a:endParaRPr>
          </a:p>
        </p:txBody>
      </p:sp>
      <p:pic>
        <p:nvPicPr>
          <p:cNvPr id="3" name="obrázek 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475656" y="260648"/>
            <a:ext cx="5762625" cy="1257300"/>
          </a:xfrm>
          <a:prstGeom prst="rect">
            <a:avLst/>
          </a:prstGeom>
          <a:noFill/>
          <a:ln>
            <a:noFill/>
          </a:ln>
        </p:spPr>
      </p:pic>
    </p:spTree>
    <p:extLst>
      <p:ext uri="{BB962C8B-B14F-4D97-AF65-F5344CB8AC3E}">
        <p14:creationId xmlns:p14="http://schemas.microsoft.com/office/powerpoint/2010/main" xmlns="" val="3884859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Nadpis 1"/>
          <p:cNvSpPr>
            <a:spLocks noGrp="1"/>
          </p:cNvSpPr>
          <p:nvPr>
            <p:ph type="title"/>
          </p:nvPr>
        </p:nvSpPr>
        <p:spPr/>
        <p:txBody>
          <a:bodyPr/>
          <a:lstStyle/>
          <a:p>
            <a:r>
              <a:rPr lang="cs-CZ" smtClean="0"/>
              <a:t>Práce mladistvých:</a:t>
            </a:r>
          </a:p>
        </p:txBody>
      </p:sp>
      <p:sp>
        <p:nvSpPr>
          <p:cNvPr id="10243" name="Zástupný symbol pro obsah 2"/>
          <p:cNvSpPr>
            <a:spLocks noGrp="1"/>
          </p:cNvSpPr>
          <p:nvPr>
            <p:ph idx="1"/>
          </p:nvPr>
        </p:nvSpPr>
        <p:spPr/>
        <p:txBody>
          <a:bodyPr/>
          <a:lstStyle/>
          <a:p>
            <a:r>
              <a:rPr lang="cs-CZ" sz="2800" b="1" dirty="0" smtClean="0">
                <a:solidFill>
                  <a:srgbClr val="FF0000"/>
                </a:solidFill>
              </a:rPr>
              <a:t>Zákaz práce fyzických osob do 15 let</a:t>
            </a:r>
          </a:p>
          <a:p>
            <a:r>
              <a:rPr lang="cs-CZ" sz="2800" dirty="0" smtClean="0"/>
              <a:t>Práce fyzických osob ve věku do 15 let nebo starších 15 let do skončení povinné školní docházky je zakázána. Tyto osoby mohou vykonávat jen uměleckou, kulturní, reklamní nebo sportovní činnost za podmínek stanovených zákonem č. 435/2004 Sb., o zaměstnanosti (</a:t>
            </a:r>
            <a:r>
              <a:rPr lang="cs-CZ" sz="2800" u="sng" dirty="0" smtClean="0">
                <a:hlinkClick r:id="rId2"/>
              </a:rPr>
              <a:t>§ 6 Zákoníku práce</a:t>
            </a:r>
            <a:r>
              <a:rPr lang="cs-CZ" sz="2800" dirty="0" smtClean="0"/>
              <a:t>). </a:t>
            </a:r>
          </a:p>
          <a:p>
            <a:endParaRPr lang="cs-CZ" dirty="0" smtClean="0"/>
          </a:p>
          <a:p>
            <a:pPr marL="0" indent="0">
              <a:buNone/>
            </a:pPr>
            <a:r>
              <a:rPr lang="cs-CZ" dirty="0" smtClean="0"/>
              <a:t> </a:t>
            </a:r>
          </a:p>
          <a:p>
            <a:endParaRPr lang="cs-CZ" dirty="0" smtClean="0"/>
          </a:p>
        </p:txBody>
      </p:sp>
    </p:spTree>
    <p:extLst>
      <p:ext uri="{BB962C8B-B14F-4D97-AF65-F5344CB8AC3E}">
        <p14:creationId xmlns:p14="http://schemas.microsoft.com/office/powerpoint/2010/main" xmlns="" val="638351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Nadpis 1"/>
          <p:cNvSpPr>
            <a:spLocks noGrp="1"/>
          </p:cNvSpPr>
          <p:nvPr>
            <p:ph type="title"/>
          </p:nvPr>
        </p:nvSpPr>
        <p:spPr/>
        <p:txBody>
          <a:bodyPr/>
          <a:lstStyle/>
          <a:p>
            <a:r>
              <a:rPr lang="cs-CZ" sz="2800" smtClean="0"/>
              <a:t>Práce mladistvých (fyzické osoby 15–18 let) </a:t>
            </a:r>
            <a:endParaRPr lang="cs-CZ" smtClean="0"/>
          </a:p>
        </p:txBody>
      </p:sp>
      <p:sp>
        <p:nvSpPr>
          <p:cNvPr id="11267" name="Zástupný symbol pro obsah 2"/>
          <p:cNvSpPr>
            <a:spLocks noGrp="1"/>
          </p:cNvSpPr>
          <p:nvPr>
            <p:ph idx="1"/>
          </p:nvPr>
        </p:nvSpPr>
        <p:spPr/>
        <p:txBody>
          <a:bodyPr/>
          <a:lstStyle/>
          <a:p>
            <a:r>
              <a:rPr lang="cs-CZ" smtClean="0"/>
              <a:t>Zaměstnavatelé </a:t>
            </a:r>
            <a:r>
              <a:rPr lang="cs-CZ" smtClean="0">
                <a:solidFill>
                  <a:srgbClr val="FF0000"/>
                </a:solidFill>
              </a:rPr>
              <a:t>smějí zaměstnávat mladistvé (od 16 do 18 let věku</a:t>
            </a:r>
            <a:r>
              <a:rPr lang="cs-CZ" smtClean="0"/>
              <a:t>) pouze pracemi, které jsou přiměřené jejich fyzickému a rozumovému rozvoji, a poskytují jim při práci zvýšenou péči (§ 244 Zákoníku práce). </a:t>
            </a:r>
          </a:p>
          <a:p>
            <a:r>
              <a:rPr lang="cs-CZ" smtClean="0"/>
              <a:t>Od 1.1.2008 podle nového Zákoníku práce smějí </a:t>
            </a:r>
            <a:r>
              <a:rPr lang="cs-CZ" smtClean="0">
                <a:solidFill>
                  <a:srgbClr val="FF0000"/>
                </a:solidFill>
              </a:rPr>
              <a:t>mladiství do 18 let pracovat 40 hodin týdně, max. 8 hodin denně. </a:t>
            </a:r>
          </a:p>
          <a:p>
            <a:r>
              <a:rPr lang="cs-CZ" smtClean="0"/>
              <a:t> </a:t>
            </a:r>
          </a:p>
        </p:txBody>
      </p:sp>
    </p:spTree>
    <p:extLst>
      <p:ext uri="{BB962C8B-B14F-4D97-AF65-F5344CB8AC3E}">
        <p14:creationId xmlns:p14="http://schemas.microsoft.com/office/powerpoint/2010/main" xmlns="" val="16634282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Nadpis 1"/>
          <p:cNvSpPr>
            <a:spLocks noGrp="1"/>
          </p:cNvSpPr>
          <p:nvPr>
            <p:ph type="title"/>
          </p:nvPr>
        </p:nvSpPr>
        <p:spPr/>
        <p:txBody>
          <a:bodyPr/>
          <a:lstStyle/>
          <a:p>
            <a:r>
              <a:rPr lang="cs-CZ" sz="3600" dirty="0" smtClean="0"/>
              <a:t>Mladistvým </a:t>
            </a:r>
            <a:r>
              <a:rPr lang="cs-CZ" sz="3600" dirty="0"/>
              <a:t>úplně </a:t>
            </a:r>
            <a:r>
              <a:rPr lang="cs-CZ" sz="3600" dirty="0" smtClean="0"/>
              <a:t>zakázáno:</a:t>
            </a:r>
          </a:p>
        </p:txBody>
      </p:sp>
      <p:sp>
        <p:nvSpPr>
          <p:cNvPr id="3" name="Zástupný symbol pro obsah 2"/>
          <p:cNvSpPr>
            <a:spLocks noGrp="1"/>
          </p:cNvSpPr>
          <p:nvPr>
            <p:ph idx="1"/>
          </p:nvPr>
        </p:nvSpPr>
        <p:spPr/>
        <p:txBody>
          <a:bodyPr/>
          <a:lstStyle/>
          <a:p>
            <a:pPr>
              <a:defRPr/>
            </a:pPr>
            <a:r>
              <a:rPr lang="cs-CZ" sz="2800" dirty="0" smtClean="0"/>
              <a:t>Mladiství nesmějí být zaměstnáváni pracemi pod zemí při těžbě nerostů nebo při ražení tunelů a štol. </a:t>
            </a:r>
          </a:p>
          <a:p>
            <a:pPr>
              <a:defRPr/>
            </a:pPr>
            <a:r>
              <a:rPr lang="cs-CZ" sz="2800" dirty="0" smtClean="0"/>
              <a:t>Mladiství nesmějí být zaměstnáváni pracemi, které se zřetelem k anatomickým, fyziologickým a psychickým zvláštnostem v tomto věku jsou pro ně nepřiměřené, nebezpečné nebo škodlivé jejich zdraví.</a:t>
            </a:r>
            <a:endParaRPr lang="cs-CZ" dirty="0" smtClean="0"/>
          </a:p>
          <a:p>
            <a:pPr marL="0" indent="0">
              <a:buFont typeface="Wingdings" pitchFamily="2" charset="2"/>
              <a:buNone/>
              <a:defRPr/>
            </a:pPr>
            <a:r>
              <a:rPr lang="cs-CZ" dirty="0" smtClean="0"/>
              <a:t> </a:t>
            </a:r>
          </a:p>
          <a:p>
            <a:pPr>
              <a:defRPr/>
            </a:pPr>
            <a:endParaRPr lang="cs-CZ" dirty="0"/>
          </a:p>
        </p:txBody>
      </p:sp>
    </p:spTree>
    <p:extLst>
      <p:ext uri="{BB962C8B-B14F-4D97-AF65-F5344CB8AC3E}">
        <p14:creationId xmlns:p14="http://schemas.microsoft.com/office/powerpoint/2010/main" xmlns="" val="3042680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Nadpis 1"/>
          <p:cNvSpPr>
            <a:spLocks noGrp="1"/>
          </p:cNvSpPr>
          <p:nvPr>
            <p:ph type="title"/>
          </p:nvPr>
        </p:nvSpPr>
        <p:spPr/>
        <p:txBody>
          <a:bodyPr/>
          <a:lstStyle/>
          <a:p>
            <a:endParaRPr lang="cs-CZ" smtClean="0"/>
          </a:p>
        </p:txBody>
      </p:sp>
      <p:sp>
        <p:nvSpPr>
          <p:cNvPr id="13315" name="Zástupný symbol pro obsah 2"/>
          <p:cNvSpPr>
            <a:spLocks noGrp="1"/>
          </p:cNvSpPr>
          <p:nvPr>
            <p:ph idx="1"/>
          </p:nvPr>
        </p:nvSpPr>
        <p:spPr/>
        <p:txBody>
          <a:bodyPr/>
          <a:lstStyle/>
          <a:p>
            <a:r>
              <a:rPr lang="cs-CZ" smtClean="0"/>
              <a:t>Zaměstnavatelé nesmějí zaměstnávat mladistvé také pracemi, při nichž jsou vystaveni zvýšenému nebezpečí úrazu, nebo při jejichž výkonu by mohli vážně ohrozit bezpečnost a zdraví ostatních zaměstnanců nebo jiných osob. </a:t>
            </a:r>
          </a:p>
          <a:p>
            <a:r>
              <a:rPr lang="cs-CZ" smtClean="0"/>
              <a:t>Zaměstnavatel nesmí zaměstnávat mladistvého prací přesčas a prací v noci. </a:t>
            </a:r>
          </a:p>
          <a:p>
            <a:r>
              <a:rPr lang="cs-CZ" smtClean="0"/>
              <a:t>(§ 245 Zákoníku práce).</a:t>
            </a:r>
          </a:p>
          <a:p>
            <a:endParaRPr lang="cs-CZ" smtClean="0"/>
          </a:p>
          <a:p>
            <a:endParaRPr lang="cs-CZ" smtClean="0"/>
          </a:p>
        </p:txBody>
      </p:sp>
    </p:spTree>
    <p:extLst>
      <p:ext uri="{BB962C8B-B14F-4D97-AF65-F5344CB8AC3E}">
        <p14:creationId xmlns:p14="http://schemas.microsoft.com/office/powerpoint/2010/main" xmlns="" val="1893329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cs-CZ" smtClean="0"/>
              <a:t>Náhrada mzdy</a:t>
            </a:r>
          </a:p>
        </p:txBody>
      </p:sp>
      <p:sp>
        <p:nvSpPr>
          <p:cNvPr id="14339" name="Rectangle 3"/>
          <p:cNvSpPr>
            <a:spLocks noGrp="1" noChangeArrowheads="1"/>
          </p:cNvSpPr>
          <p:nvPr>
            <p:ph type="body" idx="1"/>
          </p:nvPr>
        </p:nvSpPr>
        <p:spPr/>
        <p:txBody>
          <a:bodyPr/>
          <a:lstStyle/>
          <a:p>
            <a:pPr eaLnBrk="1" hangingPunct="1">
              <a:lnSpc>
                <a:spcPct val="90000"/>
              </a:lnSpc>
            </a:pPr>
            <a:r>
              <a:rPr lang="cs-CZ" sz="2400" b="1" smtClean="0"/>
              <a:t>Překážky v práci na straně zaměstnance (§ 191 až 206 ZP, nařízení vlády č. 590/2006 Sb., kterým se stanoví okruh a rozsah jiných důležitých osobních překážek v práci)</a:t>
            </a:r>
            <a:endParaRPr lang="cs-CZ" sz="2400" smtClean="0"/>
          </a:p>
          <a:p>
            <a:pPr eaLnBrk="1" hangingPunct="1">
              <a:lnSpc>
                <a:spcPct val="90000"/>
              </a:lnSpc>
            </a:pPr>
            <a:r>
              <a:rPr lang="cs-CZ" sz="2400" smtClean="0"/>
              <a:t>Pro překážky v práci na straně zaměstnance platí, že zaměstnanec je povinen včas zaměstnavatele požádat o poskytnutí pracovního volna, je-li mu překážka v práci předem známa. Jinak o existenci překážky v práci a o předpokládané době jejího trvání uvědomí zaměstnavatele bez zbytečného odkladu. Zaměstnanec je rovněž povinen existenci překážky v práci prokázat (§ 206 odst. 2 ZP).</a:t>
            </a:r>
          </a:p>
        </p:txBody>
      </p:sp>
    </p:spTree>
    <p:extLst>
      <p:ext uri="{BB962C8B-B14F-4D97-AF65-F5344CB8AC3E}">
        <p14:creationId xmlns:p14="http://schemas.microsoft.com/office/powerpoint/2010/main" xmlns="" val="296605935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cs-CZ" smtClean="0"/>
              <a:t>- náhrada mzdy</a:t>
            </a:r>
          </a:p>
        </p:txBody>
      </p:sp>
      <p:sp>
        <p:nvSpPr>
          <p:cNvPr id="15363" name="Rectangle 3"/>
          <p:cNvSpPr>
            <a:spLocks noGrp="1" noChangeArrowheads="1"/>
          </p:cNvSpPr>
          <p:nvPr>
            <p:ph type="body" idx="1"/>
          </p:nvPr>
        </p:nvSpPr>
        <p:spPr/>
        <p:txBody>
          <a:bodyPr/>
          <a:lstStyle/>
          <a:p>
            <a:pPr eaLnBrk="1" hangingPunct="1">
              <a:lnSpc>
                <a:spcPct val="90000"/>
              </a:lnSpc>
            </a:pPr>
            <a:r>
              <a:rPr lang="cs-CZ" sz="2400" b="1" smtClean="0"/>
              <a:t>Důležité osobní překážky </a:t>
            </a:r>
            <a:r>
              <a:rPr lang="cs-CZ" sz="2400" smtClean="0"/>
              <a:t>jsou </a:t>
            </a:r>
            <a:r>
              <a:rPr lang="cs-CZ" sz="2400" smtClean="0">
                <a:solidFill>
                  <a:srgbClr val="008000"/>
                </a:solidFill>
              </a:rPr>
              <a:t>dočasná pracovní neschopnost zaměstnance (nemoc), nařízená karanténa, mateřská a rodičovská dovolená, ošetřování dítěte mladšího 10 let (nebo jiného člena domácnosti), a to z důvodu jejich nemoci nebo proto, že osoba, která jinak o dítě pečuje, se podrobila vyšetření či ošetření ve zdravotnickém zařízení</a:t>
            </a:r>
            <a:r>
              <a:rPr lang="cs-CZ" sz="2400" smtClean="0"/>
              <a:t>, a proto nemůže o dítě pečovat. Po dobu trvání těchto překážek omluví zaměstnavatel nepřítomnost zaměstnance v práci a zaměstnanec je zpravidla hmotně zajištěn dávkami nemocenského pojištění (§ 191 ZP).</a:t>
            </a:r>
          </a:p>
          <a:p>
            <a:pPr eaLnBrk="1" hangingPunct="1">
              <a:lnSpc>
                <a:spcPct val="90000"/>
              </a:lnSpc>
            </a:pPr>
            <a:endParaRPr lang="cs-CZ" sz="2400" smtClean="0"/>
          </a:p>
        </p:txBody>
      </p:sp>
    </p:spTree>
    <p:extLst>
      <p:ext uri="{BB962C8B-B14F-4D97-AF65-F5344CB8AC3E}">
        <p14:creationId xmlns:p14="http://schemas.microsoft.com/office/powerpoint/2010/main" xmlns="" val="42607286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cs-CZ" smtClean="0"/>
              <a:t>Nezaměstnanost</a:t>
            </a:r>
          </a:p>
        </p:txBody>
      </p:sp>
      <p:sp>
        <p:nvSpPr>
          <p:cNvPr id="16387" name="Rectangle 3"/>
          <p:cNvSpPr>
            <a:spLocks noGrp="1" noChangeArrowheads="1"/>
          </p:cNvSpPr>
          <p:nvPr>
            <p:ph type="body" idx="1"/>
          </p:nvPr>
        </p:nvSpPr>
        <p:spPr/>
        <p:txBody>
          <a:bodyPr/>
          <a:lstStyle/>
          <a:p>
            <a:pPr eaLnBrk="1" hangingPunct="1">
              <a:lnSpc>
                <a:spcPct val="90000"/>
              </a:lnSpc>
            </a:pPr>
            <a:r>
              <a:rPr lang="cs-CZ" dirty="0" smtClean="0"/>
              <a:t>Není měřítkem neschopnosti člověka!!!</a:t>
            </a:r>
          </a:p>
          <a:p>
            <a:pPr eaLnBrk="1" hangingPunct="1">
              <a:lnSpc>
                <a:spcPct val="90000"/>
              </a:lnSpc>
            </a:pPr>
            <a:r>
              <a:rPr lang="cs-CZ" dirty="0" smtClean="0"/>
              <a:t>Je věrnou kamarádkou  trhu s pracovní silou!!</a:t>
            </a:r>
          </a:p>
          <a:p>
            <a:pPr eaLnBrk="1" hangingPunct="1">
              <a:lnSpc>
                <a:spcPct val="90000"/>
              </a:lnSpc>
            </a:pPr>
            <a:r>
              <a:rPr lang="cs-CZ" dirty="0" smtClean="0"/>
              <a:t>Motivuje člověka ke zvyšování kvalifikace, změně kvalifikace, k podávání vyšších výkonů, k boji s pohodlností </a:t>
            </a:r>
            <a:r>
              <a:rPr lang="cs-CZ" dirty="0" smtClean="0">
                <a:sym typeface="Wingdings" pitchFamily="2" charset="2"/>
              </a:rPr>
              <a:t></a:t>
            </a:r>
            <a:endParaRPr lang="cs-CZ" dirty="0" smtClean="0"/>
          </a:p>
          <a:p>
            <a:pPr eaLnBrk="1" hangingPunct="1">
              <a:lnSpc>
                <a:spcPct val="90000"/>
              </a:lnSpc>
            </a:pPr>
            <a:r>
              <a:rPr lang="cs-CZ" dirty="0" smtClean="0"/>
              <a:t>Přináší</a:t>
            </a:r>
            <a:r>
              <a:rPr lang="cs-CZ" dirty="0" smtClean="0"/>
              <a:t>, bohužel</a:t>
            </a:r>
            <a:r>
              <a:rPr lang="cs-CZ" dirty="0" smtClean="0"/>
              <a:t>, psychické a ekonomické potíže </a:t>
            </a:r>
            <a:r>
              <a:rPr lang="cs-CZ" dirty="0" smtClean="0">
                <a:sym typeface="Wingdings" pitchFamily="2" charset="2"/>
              </a:rPr>
              <a:t></a:t>
            </a:r>
            <a:endParaRPr lang="cs-CZ" dirty="0" smtClean="0"/>
          </a:p>
        </p:txBody>
      </p:sp>
    </p:spTree>
    <p:extLst>
      <p:ext uri="{BB962C8B-B14F-4D97-AF65-F5344CB8AC3E}">
        <p14:creationId xmlns:p14="http://schemas.microsoft.com/office/powerpoint/2010/main" xmlns="" val="18636144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cs-CZ" smtClean="0"/>
              <a:t>- nezaměstnanost</a:t>
            </a:r>
          </a:p>
        </p:txBody>
      </p:sp>
      <p:sp>
        <p:nvSpPr>
          <p:cNvPr id="17411" name="Rectangle 3"/>
          <p:cNvSpPr>
            <a:spLocks noGrp="1" noChangeArrowheads="1"/>
          </p:cNvSpPr>
          <p:nvPr>
            <p:ph type="body" idx="1"/>
          </p:nvPr>
        </p:nvSpPr>
        <p:spPr/>
        <p:txBody>
          <a:bodyPr/>
          <a:lstStyle/>
          <a:p>
            <a:pPr eaLnBrk="1" hangingPunct="1">
              <a:lnSpc>
                <a:spcPct val="80000"/>
              </a:lnSpc>
            </a:pPr>
            <a:r>
              <a:rPr lang="cs-CZ" sz="2000" b="1" u="sng" dirty="0" smtClean="0">
                <a:solidFill>
                  <a:srgbClr val="FF3300"/>
                </a:solidFill>
              </a:rPr>
              <a:t>Nezaměstnanost frikční</a:t>
            </a:r>
            <a:r>
              <a:rPr lang="cs-CZ" sz="2000" b="1" u="sng" dirty="0" smtClean="0"/>
              <a:t> </a:t>
            </a:r>
            <a:r>
              <a:rPr lang="cs-CZ" sz="2000" dirty="0" smtClean="0"/>
              <a:t>- je dočasná a dobrovolná, není spojená s nedostatkem pracovních příležitostí. Lidé mění svá zaměstnání z důvodu hledání lepšího uplatnění, změny bydliště nebo hledají práci po období studia či rodičovské dovolené. </a:t>
            </a:r>
          </a:p>
          <a:p>
            <a:pPr eaLnBrk="1" hangingPunct="1">
              <a:lnSpc>
                <a:spcPct val="80000"/>
              </a:lnSpc>
            </a:pPr>
            <a:r>
              <a:rPr lang="cs-CZ" sz="2000" b="1" u="sng" dirty="0" smtClean="0">
                <a:solidFill>
                  <a:srgbClr val="FF3300"/>
                </a:solidFill>
              </a:rPr>
              <a:t>N cyklická </a:t>
            </a:r>
            <a:r>
              <a:rPr lang="cs-CZ" sz="2000" dirty="0" smtClean="0">
                <a:solidFill>
                  <a:srgbClr val="FF3300"/>
                </a:solidFill>
              </a:rPr>
              <a:t>- </a:t>
            </a:r>
            <a:r>
              <a:rPr lang="cs-CZ" sz="2000" dirty="0" smtClean="0"/>
              <a:t>nastává zejména v obdobích hospodářské recese nebo krize (sestupná fáze hospodářského cyklu), pracovníci jsou obvykle propouštěni bez nároku na návrat. </a:t>
            </a:r>
            <a:endParaRPr lang="cs-CZ" sz="2000" dirty="0" smtClean="0">
              <a:solidFill>
                <a:srgbClr val="FF3300"/>
              </a:solidFill>
            </a:endParaRPr>
          </a:p>
          <a:p>
            <a:pPr eaLnBrk="1" hangingPunct="1">
              <a:lnSpc>
                <a:spcPct val="80000"/>
              </a:lnSpc>
            </a:pPr>
            <a:endParaRPr lang="cs-CZ" sz="2000" dirty="0" smtClean="0">
              <a:solidFill>
                <a:srgbClr val="FF3300"/>
              </a:solidFill>
            </a:endParaRPr>
          </a:p>
          <a:p>
            <a:pPr eaLnBrk="1" hangingPunct="1">
              <a:lnSpc>
                <a:spcPct val="80000"/>
              </a:lnSpc>
            </a:pPr>
            <a:r>
              <a:rPr lang="cs-CZ" sz="2000" b="1" u="sng" dirty="0" smtClean="0">
                <a:solidFill>
                  <a:srgbClr val="FF0000"/>
                </a:solidFill>
              </a:rPr>
              <a:t>N strukturální </a:t>
            </a:r>
            <a:r>
              <a:rPr lang="cs-CZ" sz="2000" dirty="0" smtClean="0"/>
              <a:t>- se objevuje tam, kde je nesoulad mezi nabídkou a poptávkou po pracovnících. Nesoulad může vzniknout proto, že se poptávka po určitém druhu práce zvyšuje, zatímco poptávka po jiném druhu se snižuje, a nabídka se ani v jednom případě nepřizpůsobuje dostatečně rychle. </a:t>
            </a:r>
          </a:p>
        </p:txBody>
      </p:sp>
    </p:spTree>
    <p:extLst>
      <p:ext uri="{BB962C8B-B14F-4D97-AF65-F5344CB8AC3E}">
        <p14:creationId xmlns:p14="http://schemas.microsoft.com/office/powerpoint/2010/main" xmlns="" val="361470476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cs-CZ" smtClean="0"/>
              <a:t>Úřad práce</a:t>
            </a:r>
          </a:p>
        </p:txBody>
      </p:sp>
      <p:sp>
        <p:nvSpPr>
          <p:cNvPr id="14339" name="Rectangle 3"/>
          <p:cNvSpPr>
            <a:spLocks noGrp="1" noChangeArrowheads="1"/>
          </p:cNvSpPr>
          <p:nvPr>
            <p:ph type="body" idx="1"/>
          </p:nvPr>
        </p:nvSpPr>
        <p:spPr/>
        <p:txBody>
          <a:bodyPr/>
          <a:lstStyle/>
          <a:p>
            <a:pPr eaLnBrk="1" hangingPunct="1">
              <a:defRPr/>
            </a:pPr>
            <a:r>
              <a:rPr lang="cs-CZ" dirty="0" smtClean="0"/>
              <a:t>Evidence nezaměstnaných</a:t>
            </a:r>
          </a:p>
          <a:p>
            <a:pPr eaLnBrk="1" hangingPunct="1">
              <a:defRPr/>
            </a:pPr>
            <a:r>
              <a:rPr lang="cs-CZ" dirty="0" smtClean="0"/>
              <a:t>Evidence volných míst</a:t>
            </a:r>
          </a:p>
          <a:p>
            <a:pPr eaLnBrk="1" hangingPunct="1">
              <a:defRPr/>
            </a:pPr>
            <a:r>
              <a:rPr lang="cs-CZ" dirty="0" smtClean="0"/>
              <a:t>Rekvalifikace</a:t>
            </a:r>
          </a:p>
          <a:p>
            <a:pPr eaLnBrk="1" hangingPunct="1">
              <a:defRPr/>
            </a:pPr>
            <a:r>
              <a:rPr lang="cs-CZ" dirty="0" smtClean="0"/>
              <a:t>Hmotná podpora</a:t>
            </a:r>
          </a:p>
          <a:p>
            <a:pPr eaLnBrk="1" hangingPunct="1">
              <a:defRPr/>
            </a:pPr>
            <a:r>
              <a:rPr lang="cs-CZ" i="1" dirty="0" smtClean="0">
                <a:solidFill>
                  <a:srgbClr val="DD4B39"/>
                </a:solidFill>
                <a:hlinkClick r:id="rId2" action="ppaction://hlinkfile"/>
              </a:rPr>
              <a:t>Úřad práce</a:t>
            </a:r>
            <a:r>
              <a:rPr lang="cs-CZ" dirty="0" smtClean="0">
                <a:solidFill>
                  <a:srgbClr val="DD4B39"/>
                </a:solidFill>
                <a:hlinkClick r:id="rId2" action="ppaction://hlinkfile"/>
              </a:rPr>
              <a:t> - Kontaktní pracoviště </a:t>
            </a:r>
            <a:r>
              <a:rPr lang="cs-CZ" i="1" dirty="0" smtClean="0">
                <a:solidFill>
                  <a:srgbClr val="DD4B39"/>
                </a:solidFill>
                <a:hlinkClick r:id="rId2" action="ppaction://hlinkfile"/>
              </a:rPr>
              <a:t>Jihlava</a:t>
            </a:r>
            <a:r>
              <a:rPr lang="cs-CZ" dirty="0" smtClean="0">
                <a:solidFill>
                  <a:srgbClr val="DD4B39"/>
                </a:solidFill>
                <a:hlinkClick r:id="rId2" action="ppaction://hlinkfile"/>
              </a:rPr>
              <a:t> - statnisprava.cz</a:t>
            </a:r>
            <a:endParaRPr lang="cs-CZ" dirty="0" smtClean="0">
              <a:solidFill>
                <a:srgbClr val="DD4B39"/>
              </a:solidFill>
            </a:endParaRPr>
          </a:p>
          <a:p>
            <a:pPr marL="0" indent="0" eaLnBrk="1" hangingPunct="1">
              <a:buFont typeface="Wingdings" pitchFamily="2" charset="2"/>
              <a:buNone/>
              <a:defRPr/>
            </a:pPr>
            <a:endParaRPr lang="cs-CZ" dirty="0" smtClean="0"/>
          </a:p>
          <a:p>
            <a:pPr eaLnBrk="1" hangingPunct="1">
              <a:defRPr/>
            </a:pPr>
            <a:endParaRPr lang="cs-CZ" dirty="0" smtClean="0"/>
          </a:p>
        </p:txBody>
      </p:sp>
    </p:spTree>
    <p:extLst>
      <p:ext uri="{BB962C8B-B14F-4D97-AF65-F5344CB8AC3E}">
        <p14:creationId xmlns:p14="http://schemas.microsoft.com/office/powerpoint/2010/main" xmlns="" val="313186604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cs-CZ" smtClean="0"/>
              <a:t>Rekvalifikace</a:t>
            </a:r>
          </a:p>
        </p:txBody>
      </p:sp>
      <p:sp>
        <p:nvSpPr>
          <p:cNvPr id="19459" name="Rectangle 3"/>
          <p:cNvSpPr>
            <a:spLocks noGrp="1" noChangeArrowheads="1"/>
          </p:cNvSpPr>
          <p:nvPr>
            <p:ph type="body" idx="1"/>
          </p:nvPr>
        </p:nvSpPr>
        <p:spPr/>
        <p:txBody>
          <a:bodyPr/>
          <a:lstStyle/>
          <a:p>
            <a:pPr eaLnBrk="1" hangingPunct="1"/>
            <a:r>
              <a:rPr lang="cs-CZ" smtClean="0"/>
              <a:t>= změna oboru vzdělání nejlépe na takový, po kterém je poptávka na trhu práce</a:t>
            </a:r>
          </a:p>
          <a:p>
            <a:pPr eaLnBrk="1" hangingPunct="1"/>
            <a:r>
              <a:rPr lang="cs-CZ" smtClean="0"/>
              <a:t>Je třeba pružně reagovat na poptávku po PS!!!</a:t>
            </a:r>
          </a:p>
        </p:txBody>
      </p:sp>
    </p:spTree>
    <p:extLst>
      <p:ext uri="{BB962C8B-B14F-4D97-AF65-F5344CB8AC3E}">
        <p14:creationId xmlns:p14="http://schemas.microsoft.com/office/powerpoint/2010/main" xmlns="" val="121125188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Nadpis 1"/>
          <p:cNvSpPr>
            <a:spLocks noGrp="1"/>
          </p:cNvSpPr>
          <p:nvPr>
            <p:ph type="title"/>
          </p:nvPr>
        </p:nvSpPr>
        <p:spPr/>
        <p:txBody>
          <a:bodyPr/>
          <a:lstStyle/>
          <a:p>
            <a:r>
              <a:rPr lang="cs-CZ" smtClean="0"/>
              <a:t>Kde hledat práci?</a:t>
            </a:r>
          </a:p>
        </p:txBody>
      </p:sp>
      <p:sp>
        <p:nvSpPr>
          <p:cNvPr id="3" name="Zástupný symbol pro obsah 2"/>
          <p:cNvSpPr>
            <a:spLocks noGrp="1"/>
          </p:cNvSpPr>
          <p:nvPr>
            <p:ph idx="1"/>
          </p:nvPr>
        </p:nvSpPr>
        <p:spPr/>
        <p:txBody>
          <a:bodyPr/>
          <a:lstStyle/>
          <a:p>
            <a:pPr>
              <a:defRPr/>
            </a:pPr>
            <a:r>
              <a:rPr lang="cs-CZ" dirty="0" smtClean="0">
                <a:hlinkClick r:id="rId2"/>
              </a:rPr>
              <a:t>www.jobs.cz/</a:t>
            </a:r>
            <a:endParaRPr lang="cs-CZ" dirty="0" smtClean="0"/>
          </a:p>
          <a:p>
            <a:pPr>
              <a:defRPr/>
            </a:pPr>
            <a:r>
              <a:rPr lang="cs-CZ" dirty="0" smtClean="0">
                <a:hlinkClick r:id="rId3"/>
              </a:rPr>
              <a:t>www.prace.cz/</a:t>
            </a:r>
            <a:endParaRPr lang="cs-CZ" dirty="0" smtClean="0"/>
          </a:p>
          <a:p>
            <a:pPr>
              <a:defRPr/>
            </a:pPr>
            <a:r>
              <a:rPr lang="cs-CZ" dirty="0" smtClean="0">
                <a:hlinkClick r:id="rId4"/>
              </a:rPr>
              <a:t>www.hledampraci.cz/</a:t>
            </a:r>
            <a:endParaRPr lang="cs-CZ" dirty="0" smtClean="0"/>
          </a:p>
          <a:p>
            <a:pPr>
              <a:defRPr/>
            </a:pPr>
            <a:r>
              <a:rPr lang="cs-CZ" dirty="0" smtClean="0"/>
              <a:t>portal.mpsv.cz/</a:t>
            </a:r>
            <a:r>
              <a:rPr lang="cs-CZ" dirty="0" err="1" smtClean="0"/>
              <a:t>sz</a:t>
            </a:r>
            <a:r>
              <a:rPr lang="cs-CZ" dirty="0" smtClean="0"/>
              <a:t>/</a:t>
            </a:r>
            <a:r>
              <a:rPr lang="cs-CZ" dirty="0" err="1" smtClean="0"/>
              <a:t>obcane</a:t>
            </a:r>
            <a:r>
              <a:rPr lang="cs-CZ" dirty="0" smtClean="0"/>
              <a:t>/</a:t>
            </a:r>
            <a:r>
              <a:rPr lang="cs-CZ" dirty="0" err="1" smtClean="0"/>
              <a:t>vmjedno</a:t>
            </a:r>
            <a:endParaRPr lang="cs-CZ" dirty="0" smtClean="0"/>
          </a:p>
          <a:p>
            <a:pPr>
              <a:defRPr/>
            </a:pPr>
            <a:r>
              <a:rPr lang="cs-CZ" dirty="0" smtClean="0"/>
              <a:t>prace.centrum.cz/</a:t>
            </a:r>
          </a:p>
          <a:p>
            <a:pPr marL="0" indent="0">
              <a:buFont typeface="Wingdings" pitchFamily="2" charset="2"/>
              <a:buNone/>
              <a:defRPr/>
            </a:pPr>
            <a:endParaRPr lang="cs-CZ" dirty="0" smtClean="0"/>
          </a:p>
          <a:p>
            <a:pPr>
              <a:defRPr/>
            </a:pPr>
            <a:endParaRPr lang="cs-CZ" dirty="0" smtClean="0"/>
          </a:p>
          <a:p>
            <a:pPr>
              <a:defRPr/>
            </a:pPr>
            <a:endParaRPr lang="cs-CZ" dirty="0"/>
          </a:p>
        </p:txBody>
      </p:sp>
    </p:spTree>
    <p:extLst>
      <p:ext uri="{BB962C8B-B14F-4D97-AF65-F5344CB8AC3E}">
        <p14:creationId xmlns:p14="http://schemas.microsoft.com/office/powerpoint/2010/main" xmlns="" val="26367725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Zdroje:</a:t>
            </a:r>
            <a:endParaRPr lang="cs-CZ"/>
          </a:p>
        </p:txBody>
      </p:sp>
      <p:sp>
        <p:nvSpPr>
          <p:cNvPr id="3" name="Zástupný symbol pro obsah 2"/>
          <p:cNvSpPr>
            <a:spLocks noGrp="1"/>
          </p:cNvSpPr>
          <p:nvPr>
            <p:ph idx="1"/>
          </p:nvPr>
        </p:nvSpPr>
        <p:spPr/>
        <p:txBody>
          <a:bodyPr/>
          <a:lstStyle/>
          <a:p>
            <a:r>
              <a:rPr lang="cs-CZ" sz="2800" dirty="0">
                <a:hlinkClick r:id="rId2"/>
              </a:rPr>
              <a:t>http://business.center.cz/business/pravo/zakony/zakonik-prace</a:t>
            </a:r>
            <a:r>
              <a:rPr lang="cs-CZ" sz="2800" dirty="0" smtClean="0">
                <a:hlinkClick r:id="rId2"/>
              </a:rPr>
              <a:t>/</a:t>
            </a:r>
            <a:endParaRPr lang="cs-CZ" sz="2800" dirty="0" smtClean="0"/>
          </a:p>
          <a:p>
            <a:pPr>
              <a:defRPr/>
            </a:pPr>
            <a:r>
              <a:rPr lang="cs-CZ" sz="2800" dirty="0">
                <a:hlinkClick r:id="rId3"/>
              </a:rPr>
              <a:t>www.jobs.cz/</a:t>
            </a:r>
            <a:endParaRPr lang="cs-CZ" sz="2800" dirty="0"/>
          </a:p>
          <a:p>
            <a:pPr>
              <a:defRPr/>
            </a:pPr>
            <a:r>
              <a:rPr lang="cs-CZ" sz="2800" dirty="0">
                <a:hlinkClick r:id="rId4"/>
              </a:rPr>
              <a:t>www.prace.cz/</a:t>
            </a:r>
            <a:endParaRPr lang="cs-CZ" sz="2800" dirty="0"/>
          </a:p>
          <a:p>
            <a:pPr>
              <a:defRPr/>
            </a:pPr>
            <a:r>
              <a:rPr lang="cs-CZ" sz="2800" dirty="0">
                <a:hlinkClick r:id="rId5"/>
              </a:rPr>
              <a:t>www.hledampraci.cz</a:t>
            </a:r>
            <a:r>
              <a:rPr lang="cs-CZ" sz="2800" dirty="0" smtClean="0">
                <a:hlinkClick r:id="rId5"/>
              </a:rPr>
              <a:t>/</a:t>
            </a:r>
            <a:endParaRPr lang="cs-CZ" sz="2800" dirty="0" smtClean="0"/>
          </a:p>
          <a:p>
            <a:pPr>
              <a:defRPr/>
            </a:pPr>
            <a:endParaRPr lang="cs-CZ" sz="2800" dirty="0" smtClean="0"/>
          </a:p>
          <a:p>
            <a:pPr>
              <a:defRPr/>
            </a:pPr>
            <a:r>
              <a:rPr lang="cs-CZ" sz="1800" i="1" dirty="0" err="1"/>
              <a:t>Emmert</a:t>
            </a:r>
            <a:r>
              <a:rPr lang="cs-CZ" sz="1800" i="1" dirty="0"/>
              <a:t>, F., </a:t>
            </a:r>
            <a:r>
              <a:rPr lang="cs-CZ" sz="1800" i="1" dirty="0" err="1"/>
              <a:t>Katrňák</a:t>
            </a:r>
            <a:r>
              <a:rPr lang="cs-CZ" sz="1800" i="1" dirty="0"/>
              <a:t>, T., Krausová, M., Mužíková, O., Sojka, M., Ševela, M., Švandová, B., </a:t>
            </a:r>
            <a:r>
              <a:rPr lang="cs-CZ" sz="1800" i="1" dirty="0" err="1"/>
              <a:t>Tarábková</a:t>
            </a:r>
            <a:r>
              <a:rPr lang="cs-CZ" sz="1800" i="1" dirty="0"/>
              <a:t>, M., Valach, M., Vonková, E.: Odmaturuj ze společenských věd. 1. vyd., Brno, 2004. ISBN 80-86285-68-5</a:t>
            </a:r>
            <a:r>
              <a:rPr lang="cs-CZ" sz="2800" i="1" dirty="0"/>
              <a:t>.</a:t>
            </a:r>
            <a:endParaRPr lang="cs-CZ" sz="2800" dirty="0"/>
          </a:p>
          <a:p>
            <a:pPr>
              <a:defRPr/>
            </a:pPr>
            <a:endParaRPr lang="cs-CZ" sz="2800" dirty="0"/>
          </a:p>
          <a:p>
            <a:endParaRPr lang="cs-CZ" dirty="0"/>
          </a:p>
          <a:p>
            <a:endParaRPr lang="cs-CZ" dirty="0"/>
          </a:p>
        </p:txBody>
      </p:sp>
    </p:spTree>
    <p:extLst>
      <p:ext uri="{BB962C8B-B14F-4D97-AF65-F5344CB8AC3E}">
        <p14:creationId xmlns:p14="http://schemas.microsoft.com/office/powerpoint/2010/main" xmlns="" val="2904183150"/>
      </p:ext>
    </p:extLst>
  </p:cSld>
  <p:clrMapOvr>
    <a:masterClrMapping/>
  </p:clrMapOvr>
</p:sld>
</file>

<file path=ppt/theme/theme1.xml><?xml version="1.0" encoding="utf-8"?>
<a:theme xmlns:a="http://schemas.openxmlformats.org/drawingml/2006/main" name="Oblouky">
  <a:themeElements>
    <a:clrScheme name="Oblouky 1">
      <a:dk1>
        <a:srgbClr val="000000"/>
      </a:dk1>
      <a:lt1>
        <a:srgbClr val="FFFFFF"/>
      </a:lt1>
      <a:dk2>
        <a:srgbClr val="FFFFFF"/>
      </a:dk2>
      <a:lt2>
        <a:srgbClr val="669999"/>
      </a:lt2>
      <a:accent1>
        <a:srgbClr val="99CCFF"/>
      </a:accent1>
      <a:accent2>
        <a:srgbClr val="9999FF"/>
      </a:accent2>
      <a:accent3>
        <a:srgbClr val="FFFFFF"/>
      </a:accent3>
      <a:accent4>
        <a:srgbClr val="000000"/>
      </a:accent4>
      <a:accent5>
        <a:srgbClr val="CAE2FF"/>
      </a:accent5>
      <a:accent6>
        <a:srgbClr val="8A8AE7"/>
      </a:accent6>
      <a:hlink>
        <a:srgbClr val="996666"/>
      </a:hlink>
      <a:folHlink>
        <a:srgbClr val="6666CC"/>
      </a:folHlink>
    </a:clrScheme>
    <a:fontScheme name="Oblouky">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Oblouky 1">
        <a:dk1>
          <a:srgbClr val="000000"/>
        </a:dk1>
        <a:lt1>
          <a:srgbClr val="FFFFFF"/>
        </a:lt1>
        <a:dk2>
          <a:srgbClr val="FFFFFF"/>
        </a:dk2>
        <a:lt2>
          <a:srgbClr val="669999"/>
        </a:lt2>
        <a:accent1>
          <a:srgbClr val="99CCFF"/>
        </a:accent1>
        <a:accent2>
          <a:srgbClr val="9999FF"/>
        </a:accent2>
        <a:accent3>
          <a:srgbClr val="FFFFFF"/>
        </a:accent3>
        <a:accent4>
          <a:srgbClr val="000000"/>
        </a:accent4>
        <a:accent5>
          <a:srgbClr val="CAE2FF"/>
        </a:accent5>
        <a:accent6>
          <a:srgbClr val="8A8AE7"/>
        </a:accent6>
        <a:hlink>
          <a:srgbClr val="996666"/>
        </a:hlink>
        <a:folHlink>
          <a:srgbClr val="6666CC"/>
        </a:folHlink>
      </a:clrScheme>
      <a:clrMap bg1="lt1" tx1="dk1" bg2="lt2" tx2="dk2" accent1="accent1" accent2="accent2" accent3="accent3" accent4="accent4" accent5="accent5" accent6="accent6" hlink="hlink" folHlink="folHlink"/>
    </a:extraClrScheme>
    <a:extraClrScheme>
      <a:clrScheme name="Oblouky 2">
        <a:dk1>
          <a:srgbClr val="000000"/>
        </a:dk1>
        <a:lt1>
          <a:srgbClr val="FFFFFF"/>
        </a:lt1>
        <a:dk2>
          <a:srgbClr val="FFFFFF"/>
        </a:dk2>
        <a:lt2>
          <a:srgbClr val="817F3F"/>
        </a:lt2>
        <a:accent1>
          <a:srgbClr val="FFCC00"/>
        </a:accent1>
        <a:accent2>
          <a:srgbClr val="CC9900"/>
        </a:accent2>
        <a:accent3>
          <a:srgbClr val="FFFFFF"/>
        </a:accent3>
        <a:accent4>
          <a:srgbClr val="000000"/>
        </a:accent4>
        <a:accent5>
          <a:srgbClr val="FFE2AA"/>
        </a:accent5>
        <a:accent6>
          <a:srgbClr val="B98A00"/>
        </a:accent6>
        <a:hlink>
          <a:srgbClr val="996666"/>
        </a:hlink>
        <a:folHlink>
          <a:srgbClr val="C94503"/>
        </a:folHlink>
      </a:clrScheme>
      <a:clrMap bg1="lt1" tx1="dk1" bg2="lt2" tx2="dk2" accent1="accent1" accent2="accent2" accent3="accent3" accent4="accent4" accent5="accent5" accent6="accent6" hlink="hlink" folHlink="folHlink"/>
    </a:extraClrScheme>
    <a:extraClrScheme>
      <a:clrScheme name="Oblouky 3">
        <a:dk1>
          <a:srgbClr val="CC6600"/>
        </a:dk1>
        <a:lt1>
          <a:srgbClr val="FFFFFF"/>
        </a:lt1>
        <a:dk2>
          <a:srgbClr val="800000"/>
        </a:dk2>
        <a:lt2>
          <a:srgbClr val="FFFFFF"/>
        </a:lt2>
        <a:accent1>
          <a:srgbClr val="FF6600"/>
        </a:accent1>
        <a:accent2>
          <a:srgbClr val="33CCCC"/>
        </a:accent2>
        <a:accent3>
          <a:srgbClr val="C0AAAA"/>
        </a:accent3>
        <a:accent4>
          <a:srgbClr val="DADADA"/>
        </a:accent4>
        <a:accent5>
          <a:srgbClr val="FFB8AA"/>
        </a:accent5>
        <a:accent6>
          <a:srgbClr val="2DB9B9"/>
        </a:accent6>
        <a:hlink>
          <a:srgbClr val="99FF33"/>
        </a:hlink>
        <a:folHlink>
          <a:srgbClr val="CC3300"/>
        </a:folHlink>
      </a:clrScheme>
      <a:clrMap bg1="dk2" tx1="lt1" bg2="dk1" tx2="lt2" accent1="accent1" accent2="accent2" accent3="accent3" accent4="accent4" accent5="accent5" accent6="accent6" hlink="hlink" folHlink="folHlink"/>
    </a:extraClrScheme>
    <a:extraClrScheme>
      <a:clrScheme name="Oblouky 4">
        <a:dk1>
          <a:srgbClr val="993300"/>
        </a:dk1>
        <a:lt1>
          <a:srgbClr val="FFFFFF"/>
        </a:lt1>
        <a:dk2>
          <a:srgbClr val="431A01"/>
        </a:dk2>
        <a:lt2>
          <a:srgbClr val="FFFFFF"/>
        </a:lt2>
        <a:accent1>
          <a:srgbClr val="FFCC00"/>
        </a:accent1>
        <a:accent2>
          <a:srgbClr val="FF9966"/>
        </a:accent2>
        <a:accent3>
          <a:srgbClr val="B0ABAA"/>
        </a:accent3>
        <a:accent4>
          <a:srgbClr val="DADADA"/>
        </a:accent4>
        <a:accent5>
          <a:srgbClr val="FFE2AA"/>
        </a:accent5>
        <a:accent6>
          <a:srgbClr val="E78A5C"/>
        </a:accent6>
        <a:hlink>
          <a:srgbClr val="FF6600"/>
        </a:hlink>
        <a:folHlink>
          <a:srgbClr val="CC3300"/>
        </a:folHlink>
      </a:clrScheme>
      <a:clrMap bg1="dk2" tx1="lt1" bg2="dk1" tx2="lt2" accent1="accent1" accent2="accent2" accent3="accent3" accent4="accent4" accent5="accent5" accent6="accent6" hlink="hlink" folHlink="folHlink"/>
    </a:extraClrScheme>
    <a:extraClrScheme>
      <a:clrScheme name="Oblouky 5">
        <a:dk1>
          <a:srgbClr val="75878B"/>
        </a:dk1>
        <a:lt1>
          <a:srgbClr val="FFFFFF"/>
        </a:lt1>
        <a:dk2>
          <a:srgbClr val="260000"/>
        </a:dk2>
        <a:lt2>
          <a:srgbClr val="FFFFFF"/>
        </a:lt2>
        <a:accent1>
          <a:srgbClr val="0099CC"/>
        </a:accent1>
        <a:accent2>
          <a:srgbClr val="FF3300"/>
        </a:accent2>
        <a:accent3>
          <a:srgbClr val="ACAAAA"/>
        </a:accent3>
        <a:accent4>
          <a:srgbClr val="DADADA"/>
        </a:accent4>
        <a:accent5>
          <a:srgbClr val="AACAE2"/>
        </a:accent5>
        <a:accent6>
          <a:srgbClr val="E72D00"/>
        </a:accent6>
        <a:hlink>
          <a:srgbClr val="FFCC00"/>
        </a:hlink>
        <a:folHlink>
          <a:srgbClr val="CC0000"/>
        </a:folHlink>
      </a:clrScheme>
      <a:clrMap bg1="dk2" tx1="lt1" bg2="dk1" tx2="lt2" accent1="accent1" accent2="accent2" accent3="accent3" accent4="accent4" accent5="accent5" accent6="accent6" hlink="hlink" folHlink="folHlink"/>
    </a:extraClrScheme>
    <a:extraClrScheme>
      <a:clrScheme name="Oblouky 6">
        <a:dk1>
          <a:srgbClr val="666699"/>
        </a:dk1>
        <a:lt1>
          <a:srgbClr val="FFFFFF"/>
        </a:lt1>
        <a:dk2>
          <a:srgbClr val="000000"/>
        </a:dk2>
        <a:lt2>
          <a:srgbClr val="FFFFFF"/>
        </a:lt2>
        <a:accent1>
          <a:srgbClr val="9966FF"/>
        </a:accent1>
        <a:accent2>
          <a:srgbClr val="99CCFF"/>
        </a:accent2>
        <a:accent3>
          <a:srgbClr val="AAAAAA"/>
        </a:accent3>
        <a:accent4>
          <a:srgbClr val="DADADA"/>
        </a:accent4>
        <a:accent5>
          <a:srgbClr val="CAB8FF"/>
        </a:accent5>
        <a:accent6>
          <a:srgbClr val="8AB9E7"/>
        </a:accent6>
        <a:hlink>
          <a:srgbClr val="FFFFCC"/>
        </a:hlink>
        <a:folHlink>
          <a:srgbClr val="6600CC"/>
        </a:folHlink>
      </a:clrScheme>
      <a:clrMap bg1="dk2" tx1="lt1" bg2="dk1" tx2="lt2" accent1="accent1" accent2="accent2" accent3="accent3" accent4="accent4" accent5="accent5" accent6="accent6" hlink="hlink" folHlink="folHlink"/>
    </a:extraClrScheme>
    <a:extraClrScheme>
      <a:clrScheme name="Oblouky 7">
        <a:dk1>
          <a:srgbClr val="666699"/>
        </a:dk1>
        <a:lt1>
          <a:srgbClr val="FFFFFF"/>
        </a:lt1>
        <a:dk2>
          <a:srgbClr val="2A2A40"/>
        </a:dk2>
        <a:lt2>
          <a:srgbClr val="FFFFFF"/>
        </a:lt2>
        <a:accent1>
          <a:srgbClr val="006699"/>
        </a:accent1>
        <a:accent2>
          <a:srgbClr val="CC9900"/>
        </a:accent2>
        <a:accent3>
          <a:srgbClr val="ACACAF"/>
        </a:accent3>
        <a:accent4>
          <a:srgbClr val="DADADA"/>
        </a:accent4>
        <a:accent5>
          <a:srgbClr val="AAB8CA"/>
        </a:accent5>
        <a:accent6>
          <a:srgbClr val="B98A00"/>
        </a:accent6>
        <a:hlink>
          <a:srgbClr val="CC6600"/>
        </a:hlink>
        <a:folHlink>
          <a:srgbClr val="6C948A"/>
        </a:folHlink>
      </a:clrScheme>
      <a:clrMap bg1="dk2" tx1="lt1" bg2="dk1" tx2="lt2" accent1="accent1" accent2="accent2" accent3="accent3" accent4="accent4" accent5="accent5" accent6="accent6" hlink="hlink" folHlink="folHlink"/>
    </a:extraClrScheme>
    <a:extraClrScheme>
      <a:clrScheme name="Oblouky 8">
        <a:dk1>
          <a:srgbClr val="BECBD8"/>
        </a:dk1>
        <a:lt1>
          <a:srgbClr val="FFFFFF"/>
        </a:lt1>
        <a:dk2>
          <a:srgbClr val="2B335B"/>
        </a:dk2>
        <a:lt2>
          <a:srgbClr val="FFFFFF"/>
        </a:lt2>
        <a:accent1>
          <a:srgbClr val="0099CC"/>
        </a:accent1>
        <a:accent2>
          <a:srgbClr val="B5DBE3"/>
        </a:accent2>
        <a:accent3>
          <a:srgbClr val="ACADB5"/>
        </a:accent3>
        <a:accent4>
          <a:srgbClr val="DADADA"/>
        </a:accent4>
        <a:accent5>
          <a:srgbClr val="AACAE2"/>
        </a:accent5>
        <a:accent6>
          <a:srgbClr val="A4C6CE"/>
        </a:accent6>
        <a:hlink>
          <a:srgbClr val="FFCC00"/>
        </a:hlink>
        <a:folHlink>
          <a:srgbClr val="58648C"/>
        </a:folHlink>
      </a:clrScheme>
      <a:clrMap bg1="dk2" tx1="lt1" bg2="dk1" tx2="lt2" accent1="accent1" accent2="accent2" accent3="accent3" accent4="accent4" accent5="accent5" accent6="accent6" hlink="hlink" folHlink="folHlink"/>
    </a:extraClrScheme>
    <a:extraClrScheme>
      <a:clrScheme name="Oblouky 9">
        <a:dk1>
          <a:srgbClr val="3333FF"/>
        </a:dk1>
        <a:lt1>
          <a:srgbClr val="FFFFFF"/>
        </a:lt1>
        <a:dk2>
          <a:srgbClr val="000099"/>
        </a:dk2>
        <a:lt2>
          <a:srgbClr val="FFFFFF"/>
        </a:lt2>
        <a:accent1>
          <a:srgbClr val="339966"/>
        </a:accent1>
        <a:accent2>
          <a:srgbClr val="9999FF"/>
        </a:accent2>
        <a:accent3>
          <a:srgbClr val="AAAACA"/>
        </a:accent3>
        <a:accent4>
          <a:srgbClr val="DADADA"/>
        </a:accent4>
        <a:accent5>
          <a:srgbClr val="ADCAB8"/>
        </a:accent5>
        <a:accent6>
          <a:srgbClr val="8A8AE7"/>
        </a:accent6>
        <a:hlink>
          <a:srgbClr val="FFFF99"/>
        </a:hlink>
        <a:folHlink>
          <a:srgbClr val="17A0D1"/>
        </a:folHlink>
      </a:clrScheme>
      <a:clrMap bg1="dk2" tx1="lt1" bg2="dk1" tx2="lt2" accent1="accent1" accent2="accent2" accent3="accent3" accent4="accent4" accent5="accent5" accent6="accent6" hlink="hlink" folHlink="folHlink"/>
    </a:extraClrScheme>
    <a:extraClrScheme>
      <a:clrScheme name="Oblouky 10">
        <a:dk1>
          <a:srgbClr val="808000"/>
        </a:dk1>
        <a:lt1>
          <a:srgbClr val="FFFFFF"/>
        </a:lt1>
        <a:dk2>
          <a:srgbClr val="354418"/>
        </a:dk2>
        <a:lt2>
          <a:srgbClr val="FFFFFF"/>
        </a:lt2>
        <a:accent1>
          <a:srgbClr val="60897C"/>
        </a:accent1>
        <a:accent2>
          <a:srgbClr val="99CC00"/>
        </a:accent2>
        <a:accent3>
          <a:srgbClr val="AEB0AB"/>
        </a:accent3>
        <a:accent4>
          <a:srgbClr val="DADADA"/>
        </a:accent4>
        <a:accent5>
          <a:srgbClr val="B6C4BF"/>
        </a:accent5>
        <a:accent6>
          <a:srgbClr val="8AB900"/>
        </a:accent6>
        <a:hlink>
          <a:srgbClr val="CCCC00"/>
        </a:hlink>
        <a:folHlink>
          <a:srgbClr val="66990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Pushpin</Template>
  <TotalTime>15</TotalTime>
  <Words>696</Words>
  <Application>Microsoft Office PowerPoint</Application>
  <PresentationFormat>Předvádění na obrazovce (4:3)</PresentationFormat>
  <Paragraphs>77</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Oblouky</vt:lpstr>
      <vt:lpstr>Snímek 1</vt:lpstr>
      <vt:lpstr>Práce mladistvých:</vt:lpstr>
      <vt:lpstr>Práce mladistvých (fyzické osoby 15–18 let) </vt:lpstr>
      <vt:lpstr>Mladistvým úplně zakázáno:</vt:lpstr>
      <vt:lpstr>Snímek 5</vt:lpstr>
      <vt:lpstr>Náhrada mzdy</vt:lpstr>
      <vt:lpstr>- náhrada mzdy</vt:lpstr>
      <vt:lpstr>Nezaměstnanost</vt:lpstr>
      <vt:lpstr>- nezaměstnanost</vt:lpstr>
      <vt:lpstr>Úřad práce</vt:lpstr>
      <vt:lpstr>Rekvalifikace</vt:lpstr>
      <vt:lpstr>Kde hledat práci?</vt:lpstr>
      <vt:lpstr>Zdroje:</vt:lpstr>
    </vt:vector>
  </TitlesOfParts>
  <Company>SUPŠ Jihlava - Helenín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Práce mladistvých:</dc:title>
  <dc:creator>Blanka Zbožínková</dc:creator>
  <cp:lastModifiedBy>Dum</cp:lastModifiedBy>
  <cp:revision>8</cp:revision>
  <dcterms:created xsi:type="dcterms:W3CDTF">2012-12-07T08:02:17Z</dcterms:created>
  <dcterms:modified xsi:type="dcterms:W3CDTF">2014-12-08T16:22:22Z</dcterms:modified>
</cp:coreProperties>
</file>