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721" r:id="rId2"/>
  </p:sldMasterIdLst>
  <p:notesMasterIdLst>
    <p:notesMasterId r:id="rId20"/>
  </p:notesMasterIdLst>
  <p:handoutMasterIdLst>
    <p:handoutMasterId r:id="rId21"/>
  </p:handoutMasterIdLst>
  <p:sldIdLst>
    <p:sldId id="272" r:id="rId3"/>
    <p:sldId id="273" r:id="rId4"/>
    <p:sldId id="288" r:id="rId5"/>
    <p:sldId id="289" r:id="rId6"/>
    <p:sldId id="290" r:id="rId7"/>
    <p:sldId id="291" r:id="rId8"/>
    <p:sldId id="292" r:id="rId9"/>
    <p:sldId id="293" r:id="rId10"/>
    <p:sldId id="294" r:id="rId11"/>
    <p:sldId id="295" r:id="rId12"/>
    <p:sldId id="287" r:id="rId13"/>
    <p:sldId id="296" r:id="rId14"/>
    <p:sldId id="282" r:id="rId15"/>
    <p:sldId id="283" r:id="rId16"/>
    <p:sldId id="284" r:id="rId17"/>
    <p:sldId id="285" r:id="rId18"/>
    <p:sldId id="286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 varScale="1">
        <p:scale>
          <a:sx n="80" d="100"/>
          <a:sy n="80" d="100"/>
        </p:scale>
        <p:origin x="-78" y="-63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9.12.2014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9.12.2014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609601"/>
            <a:ext cx="103632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4953000"/>
            <a:ext cx="85344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12/9/2014</a:t>
            </a:fld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C6B1FF6-39B9-40F5-8B67-33C6354A3D4F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accent3">
                  <a:shade val="75000"/>
                </a:scheme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1371601"/>
            <a:ext cx="103632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4068764"/>
            <a:ext cx="103632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5994400" y="3924300"/>
            <a:ext cx="113029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6261100" y="3924300"/>
            <a:ext cx="113029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5728971" y="3924300"/>
            <a:ext cx="113029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487680" y="1600200"/>
            <a:ext cx="5388864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5386917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7601" y="1600200"/>
            <a:ext cx="5389033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12848"/>
            <a:ext cx="5388864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6230112" y="2212849"/>
            <a:ext cx="5388864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76117" y="266700"/>
            <a:ext cx="4011084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58850" y="273051"/>
            <a:ext cx="66611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876117" y="2438401"/>
            <a:ext cx="4011084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9435" y="228600"/>
            <a:ext cx="7615765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010835" y="1143000"/>
            <a:ext cx="8072965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39435" y="5810250"/>
            <a:ext cx="7615765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484463" y="6356351"/>
            <a:ext cx="2781300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78887" y="6356351"/>
            <a:ext cx="3797300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91038" y="6356351"/>
            <a:ext cx="749300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11277014" y="6499384"/>
            <a:ext cx="113029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758826" y="6499384"/>
            <a:ext cx="113029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  <p:sldLayoutId id="2147483649" r:id="rId12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wmf"/><Relationship Id="rId5" Type="http://schemas.openxmlformats.org/officeDocument/2006/relationships/image" Target="../media/image8.png"/><Relationship Id="rId4" Type="http://schemas.openxmlformats.org/officeDocument/2006/relationships/image" Target="../media/image7.wmf"/><Relationship Id="rId9" Type="http://schemas.openxmlformats.org/officeDocument/2006/relationships/image" Target="../media/image12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wmf"/><Relationship Id="rId5" Type="http://schemas.openxmlformats.org/officeDocument/2006/relationships/image" Target="../media/image8.png"/><Relationship Id="rId4" Type="http://schemas.openxmlformats.org/officeDocument/2006/relationships/image" Target="../media/image7.wmf"/><Relationship Id="rId9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wmf"/><Relationship Id="rId5" Type="http://schemas.openxmlformats.org/officeDocument/2006/relationships/image" Target="../media/image8.png"/><Relationship Id="rId4" Type="http://schemas.openxmlformats.org/officeDocument/2006/relationships/image" Target="../media/image7.wmf"/><Relationship Id="rId9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wmf"/><Relationship Id="rId5" Type="http://schemas.openxmlformats.org/officeDocument/2006/relationships/image" Target="../media/image8.png"/><Relationship Id="rId4" Type="http://schemas.openxmlformats.org/officeDocument/2006/relationships/image" Target="../media/image7.wmf"/><Relationship Id="rId9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wmf"/><Relationship Id="rId5" Type="http://schemas.openxmlformats.org/officeDocument/2006/relationships/image" Target="../media/image8.png"/><Relationship Id="rId4" Type="http://schemas.openxmlformats.org/officeDocument/2006/relationships/image" Target="../media/image7.wmf"/><Relationship Id="rId9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wmf"/><Relationship Id="rId5" Type="http://schemas.openxmlformats.org/officeDocument/2006/relationships/image" Target="../media/image8.png"/><Relationship Id="rId4" Type="http://schemas.openxmlformats.org/officeDocument/2006/relationships/image" Target="../media/image7.wmf"/><Relationship Id="rId9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wmf"/><Relationship Id="rId5" Type="http://schemas.openxmlformats.org/officeDocument/2006/relationships/image" Target="../media/image8.png"/><Relationship Id="rId4" Type="http://schemas.openxmlformats.org/officeDocument/2006/relationships/image" Target="../media/image7.wmf"/><Relationship Id="rId9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wmf"/><Relationship Id="rId5" Type="http://schemas.openxmlformats.org/officeDocument/2006/relationships/image" Target="../media/image8.png"/><Relationship Id="rId4" Type="http://schemas.openxmlformats.org/officeDocument/2006/relationships/image" Target="../media/image7.wmf"/><Relationship Id="rId9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5.wmf"/><Relationship Id="rId7" Type="http://schemas.openxmlformats.org/officeDocument/2006/relationships/image" Target="../media/image17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wmf"/><Relationship Id="rId5" Type="http://schemas.openxmlformats.org/officeDocument/2006/relationships/image" Target="../media/image15.jpeg"/><Relationship Id="rId4" Type="http://schemas.openxmlformats.org/officeDocument/2006/relationships/image" Target="../media/image14.wmf"/><Relationship Id="rId9" Type="http://schemas.openxmlformats.org/officeDocument/2006/relationships/image" Target="../media/image19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11369" y="657898"/>
            <a:ext cx="10363200" cy="1829761"/>
          </a:xfrm>
        </p:spPr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POVOLÁNÍ 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UČITEL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029" name="Picture 5" descr="C:\Users\Verunka\AppData\Local\Microsoft\Windows\Temporary Internet Files\Content.IE5\94TNLT5O\MC9003973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44957" y="1945089"/>
            <a:ext cx="2030400" cy="2680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Poznáš  nás ?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1029" name="Picture 5" descr="C:\Users\Verunka\AppData\Local\Microsoft\Windows\Temporary Internet Files\Content.IE5\94TNLT5O\MC9003973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731" y="2784538"/>
            <a:ext cx="2030400" cy="2680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Verunka\AppData\Local\Microsoft\Windows\Temporary Internet Files\Content.IE5\EIP5GW6G\MC900441734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36636" y="3601387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Verunka\AppData\Local\Microsoft\Windows\Temporary Internet Files\Content.IE5\94TNLT5O\MC9003708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57144" y="1974667"/>
            <a:ext cx="1807769" cy="1672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Verunka\AppData\Local\Microsoft\Windows\Temporary Internet Files\Content.IE5\ZC6YWYF5\MC900432655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55593" y="319468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Verunka\AppData\Local\Microsoft\Windows\Temporary Internet Files\Content.IE5\EIP5GW6G\MC90030551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99593" y="1788132"/>
            <a:ext cx="1782166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Verunka\AppData\Local\Microsoft\Windows\Temporary Internet Files\Content.IE5\63GU0PBO\MC90025217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65534" y="3726734"/>
            <a:ext cx="1825142" cy="1287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Verunka\AppData\Local\Microsoft\Windows\Temporary Internet Files\Content.IE5\ZC6YWYF5\MC900432584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2993" y="327183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Verunka\AppData\Local\Microsoft\Windows\Temporary Internet Files\Content.IE5\ZC6YWYF5\MP90038519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0981" y="1788132"/>
            <a:ext cx="2920584" cy="1644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182844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Kde je počítač ?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029" name="Picture 5" descr="C:\Users\Verunka\AppData\Local\Microsoft\Windows\Temporary Internet Files\Content.IE5\94TNLT5O\MC9003973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731" y="2784538"/>
            <a:ext cx="2030400" cy="2680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Verunka\AppData\Local\Microsoft\Windows\Temporary Internet Files\Content.IE5\EIP5GW6G\MC900441734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36636" y="3601387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Verunka\AppData\Local\Microsoft\Windows\Temporary Internet Files\Content.IE5\94TNLT5O\MC9003708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57144" y="1974667"/>
            <a:ext cx="1807769" cy="1672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Verunka\AppData\Local\Microsoft\Windows\Temporary Internet Files\Content.IE5\ZC6YWYF5\MC900432655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55593" y="319468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Verunka\AppData\Local\Microsoft\Windows\Temporary Internet Files\Content.IE5\EIP5GW6G\MC90030551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99593" y="1788132"/>
            <a:ext cx="1782166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Verunka\AppData\Local\Microsoft\Windows\Temporary Internet Files\Content.IE5\63GU0PBO\MC90025217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65534" y="3726734"/>
            <a:ext cx="1825142" cy="1287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Verunka\AppData\Local\Microsoft\Windows\Temporary Internet Files\Content.IE5\ZC6YWYF5\MC900432584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2993" y="327183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Verunka\AppData\Local\Microsoft\Windows\Temporary Internet Files\Content.IE5\ZC6YWYF5\MP90038519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0981" y="1788132"/>
            <a:ext cx="2920584" cy="1644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623297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05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Kde je kniha ?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1029" name="Picture 5" descr="C:\Users\Verunka\AppData\Local\Microsoft\Windows\Temporary Internet Files\Content.IE5\94TNLT5O\MC9003973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731" y="2784538"/>
            <a:ext cx="2030400" cy="2680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Verunka\AppData\Local\Microsoft\Windows\Temporary Internet Files\Content.IE5\EIP5GW6G\MC900441734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36636" y="3601387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Verunka\AppData\Local\Microsoft\Windows\Temporary Internet Files\Content.IE5\94TNLT5O\MC9003708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57144" y="1974667"/>
            <a:ext cx="1807769" cy="1672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Verunka\AppData\Local\Microsoft\Windows\Temporary Internet Files\Content.IE5\ZC6YWYF5\MC900432655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55593" y="319468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Verunka\AppData\Local\Microsoft\Windows\Temporary Internet Files\Content.IE5\EIP5GW6G\MC90030551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99593" y="1788132"/>
            <a:ext cx="1782166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Verunka\AppData\Local\Microsoft\Windows\Temporary Internet Files\Content.IE5\63GU0PBO\MC90025217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65534" y="3726734"/>
            <a:ext cx="1825142" cy="1287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Verunka\AppData\Local\Microsoft\Windows\Temporary Internet Files\Content.IE5\ZC6YWYF5\MC900432584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2993" y="327183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Verunka\AppData\Local\Microsoft\Windows\Temporary Internet Files\Content.IE5\ZC6YWYF5\MP90038519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0981" y="1788132"/>
            <a:ext cx="2920584" cy="1644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948787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05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Kde je papír ?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1029" name="Picture 5" descr="C:\Users\Verunka\AppData\Local\Microsoft\Windows\Temporary Internet Files\Content.IE5\94TNLT5O\MC9003973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731" y="2784538"/>
            <a:ext cx="2030400" cy="2680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Verunka\AppData\Local\Microsoft\Windows\Temporary Internet Files\Content.IE5\EIP5GW6G\MC900441734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36636" y="3601387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Verunka\AppData\Local\Microsoft\Windows\Temporary Internet Files\Content.IE5\94TNLT5O\MC9003708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57144" y="1974667"/>
            <a:ext cx="1807769" cy="1672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Verunka\AppData\Local\Microsoft\Windows\Temporary Internet Files\Content.IE5\ZC6YWYF5\MC900432655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55593" y="319468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Verunka\AppData\Local\Microsoft\Windows\Temporary Internet Files\Content.IE5\EIP5GW6G\MC90030551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99593" y="1788132"/>
            <a:ext cx="1782166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Verunka\AppData\Local\Microsoft\Windows\Temporary Internet Files\Content.IE5\63GU0PBO\MC90025217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65534" y="3726734"/>
            <a:ext cx="1825142" cy="1287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Verunka\AppData\Local\Microsoft\Windows\Temporary Internet Files\Content.IE5\ZC6YWYF5\MC900432584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2993" y="327183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Verunka\AppData\Local\Microsoft\Windows\Temporary Internet Files\Content.IE5\ZC6YWYF5\MP90038519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0981" y="1788132"/>
            <a:ext cx="2920584" cy="1644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235569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05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Kde je pero ?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1029" name="Picture 5" descr="C:\Users\Verunka\AppData\Local\Microsoft\Windows\Temporary Internet Files\Content.IE5\94TNLT5O\MC9003973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731" y="2784538"/>
            <a:ext cx="2030400" cy="2680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Verunka\AppData\Local\Microsoft\Windows\Temporary Internet Files\Content.IE5\EIP5GW6G\MC900441734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36636" y="3601387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Verunka\AppData\Local\Microsoft\Windows\Temporary Internet Files\Content.IE5\94TNLT5O\MC9003708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57144" y="1974667"/>
            <a:ext cx="1807769" cy="1672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Verunka\AppData\Local\Microsoft\Windows\Temporary Internet Files\Content.IE5\ZC6YWYF5\MC900432655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55593" y="319468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Verunka\AppData\Local\Microsoft\Windows\Temporary Internet Files\Content.IE5\EIP5GW6G\MC90030551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99593" y="1788132"/>
            <a:ext cx="1782166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Verunka\AppData\Local\Microsoft\Windows\Temporary Internet Files\Content.IE5\63GU0PBO\MC90025217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65534" y="3726734"/>
            <a:ext cx="1825142" cy="1287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Verunka\AppData\Local\Microsoft\Windows\Temporary Internet Files\Content.IE5\ZC6YWYF5\MC900432584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2993" y="327183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Verunka\AppData\Local\Microsoft\Windows\Temporary Internet Files\Content.IE5\ZC6YWYF5\MP90038519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0981" y="1788132"/>
            <a:ext cx="2920584" cy="1644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764948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05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4800" dirty="0" smtClean="0"/>
              <a:t>Kde je tabule, čím se na ni píše ?</a:t>
            </a:r>
            <a:endParaRPr lang="cs-CZ" sz="48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1029" name="Picture 5" descr="C:\Users\Verunka\AppData\Local\Microsoft\Windows\Temporary Internet Files\Content.IE5\94TNLT5O\MC9003973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731" y="2784538"/>
            <a:ext cx="2030400" cy="2680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Verunka\AppData\Local\Microsoft\Windows\Temporary Internet Files\Content.IE5\EIP5GW6G\MC900441734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36636" y="3601387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Verunka\AppData\Local\Microsoft\Windows\Temporary Internet Files\Content.IE5\94TNLT5O\MC9003708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57144" y="1974667"/>
            <a:ext cx="1807769" cy="1672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Verunka\AppData\Local\Microsoft\Windows\Temporary Internet Files\Content.IE5\ZC6YWYF5\MC900432655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55593" y="319468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Verunka\AppData\Local\Microsoft\Windows\Temporary Internet Files\Content.IE5\EIP5GW6G\MC90030551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99593" y="1788132"/>
            <a:ext cx="1782166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Verunka\AppData\Local\Microsoft\Windows\Temporary Internet Files\Content.IE5\63GU0PBO\MC90025217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65534" y="3726734"/>
            <a:ext cx="1825142" cy="1287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Verunka\AppData\Local\Microsoft\Windows\Temporary Internet Files\Content.IE5\ZC6YWYF5\MC900432584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2993" y="327183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Verunka\AppData\Local\Microsoft\Windows\Temporary Internet Files\Content.IE5\ZC6YWYF5\MP90038519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0981" y="1788132"/>
            <a:ext cx="2920584" cy="1644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936600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05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Kde jsou pastelky ?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1029" name="Picture 5" descr="C:\Users\Verunka\AppData\Local\Microsoft\Windows\Temporary Internet Files\Content.IE5\94TNLT5O\MC9003973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731" y="2784538"/>
            <a:ext cx="2030400" cy="2680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Verunka\AppData\Local\Microsoft\Windows\Temporary Internet Files\Content.IE5\EIP5GW6G\MC900441734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36636" y="3601387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Verunka\AppData\Local\Microsoft\Windows\Temporary Internet Files\Content.IE5\94TNLT5O\MC9003708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57144" y="1974667"/>
            <a:ext cx="1807769" cy="1672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Verunka\AppData\Local\Microsoft\Windows\Temporary Internet Files\Content.IE5\ZC6YWYF5\MC900432655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55593" y="319468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Verunka\AppData\Local\Microsoft\Windows\Temporary Internet Files\Content.IE5\EIP5GW6G\MC90030551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99593" y="1788132"/>
            <a:ext cx="1782166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Verunka\AppData\Local\Microsoft\Windows\Temporary Internet Files\Content.IE5\63GU0PBO\MC90025217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65534" y="3726734"/>
            <a:ext cx="1825142" cy="1287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Verunka\AppData\Local\Microsoft\Windows\Temporary Internet Files\Content.IE5\ZC6YWYF5\MC900432584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2993" y="327183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Verunka\AppData\Local\Microsoft\Windows\Temporary Internet Files\Content.IE5\ZC6YWYF5\MP90038519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0981" y="1788132"/>
            <a:ext cx="2920584" cy="1644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223593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05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600" dirty="0" smtClean="0"/>
              <a:t>Kde jsou nůžky, k čemu je učitel potřebuje ?</a:t>
            </a:r>
            <a:endParaRPr lang="cs-CZ" sz="36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1029" name="Picture 5" descr="C:\Users\Verunka\AppData\Local\Microsoft\Windows\Temporary Internet Files\Content.IE5\94TNLT5O\MC9003973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7731" y="2784538"/>
            <a:ext cx="2030400" cy="2680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Verunka\AppData\Local\Microsoft\Windows\Temporary Internet Files\Content.IE5\EIP5GW6G\MC900441734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36636" y="3601387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Verunka\AppData\Local\Microsoft\Windows\Temporary Internet Files\Content.IE5\94TNLT5O\MC9003708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57144" y="1974667"/>
            <a:ext cx="1807769" cy="1672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Verunka\AppData\Local\Microsoft\Windows\Temporary Internet Files\Content.IE5\ZC6YWYF5\MC900432655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55593" y="319468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Verunka\AppData\Local\Microsoft\Windows\Temporary Internet Files\Content.IE5\EIP5GW6G\MC90030551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99593" y="1788132"/>
            <a:ext cx="1782166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Verunka\AppData\Local\Microsoft\Windows\Temporary Internet Files\Content.IE5\63GU0PBO\MC90025217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65534" y="3726734"/>
            <a:ext cx="1825142" cy="1287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Verunka\AppData\Local\Microsoft\Windows\Temporary Internet Files\Content.IE5\ZC6YWYF5\MC900432584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2993" y="327183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Verunka\AppData\Local\Microsoft\Windows\Temporary Internet Files\Content.IE5\ZC6YWYF5\MP90038519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0981" y="1788132"/>
            <a:ext cx="2920584" cy="1644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564270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05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Co nás učí učitel-</a:t>
            </a:r>
            <a:r>
              <a:rPr lang="cs-CZ" dirty="0" err="1" smtClean="0"/>
              <a:t>ka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pic>
        <p:nvPicPr>
          <p:cNvPr id="1028" name="Picture 4" descr="C:\Users\Verunka\AppData\Local\Microsoft\Windows\Temporary Internet Files\Content.IE5\63GU0PBO\MC9003981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457278" y="4857625"/>
            <a:ext cx="1815998" cy="1662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Verunka\AppData\Local\Microsoft\Windows\Temporary Internet Files\Content.IE5\94TNLT5O\MC9003973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87554" y="2334835"/>
            <a:ext cx="2030400" cy="2680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Verunka\AppData\Local\Microsoft\Windows\Temporary Internet Files\Content.IE5\EIP5GW6G\MC90024065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11968" y="3581997"/>
            <a:ext cx="1826057" cy="1432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Verunka\AppData\Local\Microsoft\Windows\Temporary Internet Files\Content.IE5\63GU0PBO\MP90041177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21630" y="1670176"/>
            <a:ext cx="1943647" cy="2103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Users\Verunka\AppData\Local\Microsoft\Windows\Temporary Internet Files\Content.IE5\ZC6YWYF5\MC90024062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365277" y="2860777"/>
            <a:ext cx="1423988" cy="182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Verunka\AppData\Local\Microsoft\Windows\Temporary Internet Files\Content.IE5\EIP5GW6G\MC90035737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23669" y="1486241"/>
            <a:ext cx="1807769" cy="1687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Verunka\AppData\Local\Microsoft\Windows\Temporary Internet Files\Content.IE5\63GU0PBO\MC90009018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02730" y="3475083"/>
            <a:ext cx="2878149" cy="1646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Verunka\AppData\Local\Microsoft\Windows\Temporary Internet Files\Content.IE5\EIP5GW6G\MC90034913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40876" y="1716200"/>
            <a:ext cx="1880006" cy="153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514612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Koho má učitel nejraději ?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pic>
        <p:nvPicPr>
          <p:cNvPr id="1029" name="Picture 5" descr="C:\Users\Verunka\AppData\Local\Microsoft\Windows\Temporary Internet Files\Content.IE5\94TNLT5O\MC9003973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87554" y="2334835"/>
            <a:ext cx="2030400" cy="2680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87187" y="1903751"/>
            <a:ext cx="5783073" cy="2848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070422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400" b="1" dirty="0" smtClean="0"/>
              <a:t>Téma pro polytechnickou výchovu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>•    </a:t>
            </a:r>
            <a:r>
              <a:rPr lang="cs-CZ" dirty="0" smtClean="0"/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Oblast: Dítě a svět - environmentální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• 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Podoblast: Poznatky a informovanost</a:t>
            </a: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  Integrovaný blok: Já, ty, my a lidé kolem nás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dirty="0">
                <a:latin typeface="Arial" pitchFamily="34" charset="0"/>
                <a:cs typeface="Arial" pitchFamily="34" charset="0"/>
              </a:rPr>
              <a:t>     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Téma: Učitel</a:t>
            </a: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• 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Dosažené konkretizované výstupy: Mít poznatky z nejrůznějších oblastí života, poznávání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toho,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s čím se v životě setkává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dirty="0" smtClean="0"/>
              <a:t>Použitý materiál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Prezentace určená k interaktivnímu řešení.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Počítač a dotyková obrazovka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KUMUČ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Vlastní materiál školy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806540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6354" y="274638"/>
            <a:ext cx="109728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/>
            </a:r>
            <a:br>
              <a:rPr lang="cs-CZ" dirty="0" smtClean="0"/>
            </a:br>
            <a:r>
              <a:rPr lang="cs-CZ" sz="5300" b="1" dirty="0"/>
              <a:t>Metodický postup</a:t>
            </a:r>
            <a:endParaRPr lang="cs-CZ" sz="53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2356" y="1733797"/>
            <a:ext cx="10781608" cy="3517076"/>
          </a:xfrm>
        </p:spPr>
        <p:txBody>
          <a:bodyPr>
            <a:normAutofit/>
          </a:bodyPr>
          <a:lstStyle/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Na snímku č.: 3 se děti seznámí s pomůckami učitele</a:t>
            </a: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Na snímku č.: 4 – 10 ukazují jednotlivé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pomůcky,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ty se následně zvětšují</a:t>
            </a: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Na snímku č.: 11 – co nás všechno učitel učí- učitel plavání, učitel ve škole, učitel hudby…</a:t>
            </a:r>
          </a:p>
          <a:p>
            <a:pPr marL="502920" indent="-45720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Koho má učitel nejraději: snímek č.: 12</a:t>
            </a:r>
          </a:p>
          <a:p>
            <a:pPr marL="502920" indent="-45720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947107" y="2048223"/>
            <a:ext cx="9769481" cy="19359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Kliparty - office.microsoft.com</a:t>
            </a: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Fotogalerie školy</a:t>
            </a: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71282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17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4" name="Skupina 4"/>
          <p:cNvGrpSpPr/>
          <p:nvPr/>
        </p:nvGrpSpPr>
        <p:grpSpPr>
          <a:xfrm>
            <a:off x="1921043" y="1118399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9" y="160794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0</TotalTime>
  <Words>413</Words>
  <Application>Microsoft Office PowerPoint</Application>
  <PresentationFormat>Vlastní</PresentationFormat>
  <Paragraphs>74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Exekutivní</vt:lpstr>
      <vt:lpstr>POVOLÁNÍ </vt:lpstr>
      <vt:lpstr>UČITEL</vt:lpstr>
      <vt:lpstr>Poznáš  nás ?</vt:lpstr>
      <vt:lpstr>Kde je počítač ?</vt:lpstr>
      <vt:lpstr>Kde je kniha ?</vt:lpstr>
      <vt:lpstr>Kde je papír ?</vt:lpstr>
      <vt:lpstr>Kde je pero ?</vt:lpstr>
      <vt:lpstr>Kde je tabule, čím se na ni píše ?</vt:lpstr>
      <vt:lpstr>Kde jsou pastelky ?</vt:lpstr>
      <vt:lpstr>Kde jsou nůžky, k čemu je učitel potřebuje ?</vt:lpstr>
      <vt:lpstr>Co nás učí učitel-ka?</vt:lpstr>
      <vt:lpstr>Koho má učitel nejraději ?</vt:lpstr>
      <vt:lpstr>Téma pro polytechnickou výchovu</vt:lpstr>
      <vt:lpstr>Použitý materiál</vt:lpstr>
      <vt:lpstr> Metodický postup</vt:lpstr>
      <vt:lpstr>Použité zdroje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2014-12-09T08:08:25Z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