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29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9" r:id="rId5"/>
    <p:sldId id="288" r:id="rId6"/>
    <p:sldId id="290" r:id="rId7"/>
    <p:sldId id="291" r:id="rId8"/>
    <p:sldId id="282" r:id="rId9"/>
    <p:sldId id="283" r:id="rId10"/>
    <p:sldId id="284" r:id="rId11"/>
    <p:sldId id="285" r:id="rId12"/>
    <p:sldId id="28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162" y="-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600200"/>
            <a:ext cx="103632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556001"/>
            <a:ext cx="85344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12/8/2014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8063251" y="4203592"/>
            <a:ext cx="383523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3492427" y="4075290"/>
            <a:ext cx="7392687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3771637" y="4087562"/>
            <a:ext cx="729064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7479319" y="4074175"/>
            <a:ext cx="4410667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82220" y="4058555"/>
            <a:ext cx="11631168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0043" y="2463560"/>
            <a:ext cx="103632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3153" y="1437449"/>
            <a:ext cx="8556979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6" y="3587630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2208" y="2678114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3110" y="3429001"/>
            <a:ext cx="5093407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0" y="2678113"/>
            <a:ext cx="5096256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7" y="3429001"/>
            <a:ext cx="5096256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3581401"/>
            <a:ext cx="44704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1219200" y="2286000"/>
            <a:ext cx="44704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02616" y="1828800"/>
            <a:ext cx="5205435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304800" y="228600"/>
            <a:ext cx="11594592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82220" y="5353963"/>
            <a:ext cx="11631168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8874" y="338667"/>
            <a:ext cx="5083527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91112" y="2785533"/>
            <a:ext cx="5091289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17600" y="1371600"/>
            <a:ext cx="475488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6"/>
            <a:ext cx="5040000" cy="110133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304800" y="228600"/>
            <a:ext cx="11594592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82220" y="714191"/>
            <a:ext cx="11631168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447801"/>
            <a:ext cx="27432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447800"/>
            <a:ext cx="80264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1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7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1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2" y="3633354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304800" y="228600"/>
            <a:ext cx="11594592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82220" y="1679429"/>
            <a:ext cx="11631168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338328"/>
            <a:ext cx="109728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4896" y="6250165"/>
            <a:ext cx="50489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185" y="6250165"/>
            <a:ext cx="50489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1451" y="6250164"/>
            <a:ext cx="15491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62757" y="2675467"/>
            <a:ext cx="987777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6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5" y="2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30" r:id="rId1"/>
    <p:sldLayoutId id="2147483831" r:id="rId2"/>
    <p:sldLayoutId id="2147483832" r:id="rId3"/>
    <p:sldLayoutId id="2147483833" r:id="rId4"/>
    <p:sldLayoutId id="2147483834" r:id="rId5"/>
    <p:sldLayoutId id="2147483835" r:id="rId6"/>
    <p:sldLayoutId id="2147483836" r:id="rId7"/>
    <p:sldLayoutId id="2147483837" r:id="rId8"/>
    <p:sldLayoutId id="2147483838" r:id="rId9"/>
    <p:sldLayoutId id="2147483839" r:id="rId10"/>
    <p:sldLayoutId id="2147483840" r:id="rId11"/>
    <p:sldLayoutId id="2147483649" r:id="rId12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900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VELIKOSTI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Sněhulák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600200"/>
            <a:ext cx="3657600" cy="3657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09600" y="142504"/>
            <a:ext cx="10972800" cy="1457696"/>
          </a:xfrm>
        </p:spPr>
        <p:txBody>
          <a:bodyPr/>
          <a:lstStyle/>
          <a:p>
            <a:pPr algn="l"/>
            <a:r>
              <a:rPr lang="cs-CZ" dirty="0" smtClean="0"/>
              <a:t>Postav malého sněhuláka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301240"/>
            <a:ext cx="3398520" cy="2956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8991600" y="4099560"/>
            <a:ext cx="1188720" cy="1158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113520" y="3200400"/>
            <a:ext cx="929640" cy="899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9250680" y="2545080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10043160" y="3322320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458200" y="3314700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Verunka\AppData\Local\Microsoft\Windows\Temporary Internet Files\Content.IE5\EIP5GW6G\MC900412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6330" y="3026921"/>
            <a:ext cx="2404299" cy="233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63GU0PBO\MC9003986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9175" y="2151430"/>
            <a:ext cx="1244593" cy="78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807529" y="3026921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353794" y="2217420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479869" y="1973580"/>
            <a:ext cx="655320" cy="655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016533" y="2475807"/>
            <a:ext cx="929640" cy="899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291149" y="3682241"/>
            <a:ext cx="1188720" cy="1158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569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9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2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8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25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2" grpId="0" animBg="1"/>
      <p:bldP spid="14" grpId="0" animBg="1"/>
      <p:bldP spid="15" grpId="0" animBg="1"/>
      <p:bldP spid="13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Postav velkého sněhuláka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0" y="1249680"/>
            <a:ext cx="3962400" cy="4846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306830" y="3154680"/>
            <a:ext cx="1181100" cy="1143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051560" y="4297680"/>
            <a:ext cx="1691640" cy="1691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2430" y="322907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440180" y="22326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487930" y="321564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Verunka\AppData\Local\Microsoft\Windows\Temporary Internet Files\Content.IE5\EIP5GW6G\MC900412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2039" y="2689860"/>
            <a:ext cx="2697570" cy="344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63GU0PBO\MC9003986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824" y="1722729"/>
            <a:ext cx="1986991" cy="113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>
            <a:off x="4810051" y="183428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028264" y="422910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8229600" y="172272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306343" y="2707772"/>
            <a:ext cx="1181100" cy="1143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352851" y="3284220"/>
            <a:ext cx="1691640" cy="16916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43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9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24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2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25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Který sněhulák je velký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301240"/>
            <a:ext cx="3398520" cy="2956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022" y="1249680"/>
            <a:ext cx="3999978" cy="4846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4770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Rot by="120000">
                                      <p:cBhvr>
                                        <p:cTn id="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Který sněhulák je malý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7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301240"/>
            <a:ext cx="3398520" cy="2956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Verunka\AppData\Local\Microsoft\Windows\Temporary Internet Files\Content.IE5\94TNLT5O\MC90038715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2022" y="1249680"/>
            <a:ext cx="3999978" cy="484632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6322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Rot by="120000">
                                      <p:cBhvr>
                                        <p:cTn id="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5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29243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•</a:t>
            </a:r>
            <a:r>
              <a:rPr lang="cs-CZ" dirty="0"/>
              <a:t>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jeho psychika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Základní matematické,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početní,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číselné pojmy a operace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•     Integrovaný blok:  Zima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Těšíme se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 školy</a:t>
            </a:r>
          </a:p>
          <a:p>
            <a:pPr marL="4572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• 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Rozumět a používat základní pojmy označující velikost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b="1" dirty="0" smtClean="0"/>
              <a:t>Téma pro polytechnickou výchovu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Dotykové zařízení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Použitý materiál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146882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Cílem je vyhledávání různě </a:t>
            </a:r>
            <a:r>
              <a:rPr lang="cs-CZ" dirty="0">
                <a:latin typeface="Arial" pitchFamily="34" charset="0"/>
                <a:cs typeface="Arial" pitchFamily="34" charset="0"/>
              </a:rPr>
              <a:t>velikých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kruhů 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Různě </a:t>
            </a:r>
            <a:r>
              <a:rPr lang="cs-CZ" dirty="0">
                <a:latin typeface="Arial" pitchFamily="34" charset="0"/>
                <a:cs typeface="Arial" pitchFamily="34" charset="0"/>
              </a:rPr>
              <a:t>veliké kruhy mají vystřihané a připevňují je na magnetické tabulky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 Děti si vyberou koule na stavbu malého sněhuláka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4.  Děti si vyberou koule na stavbu velkého sněhuláka</a:t>
            </a:r>
          </a:p>
          <a:p>
            <a:pPr marL="502920" indent="-457200">
              <a:buAutoNum type="arabicPeriod" startAt="5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Určí, který ze sněhuláků je velký a který je malý</a:t>
            </a:r>
          </a:p>
          <a:p>
            <a:pPr marL="502920" indent="-457200">
              <a:buAutoNum type="arabicPeriod" startAt="5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Kruhy- sněhuláka </a:t>
            </a: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ze kreslit na magnetickou tabulku i na dotykové zařízení</a:t>
            </a: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5" y="286994"/>
            <a:ext cx="10972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58985" y="2024475"/>
            <a:ext cx="9769481" cy="23134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marL="457200" lvl="1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Použité zdroje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27128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5" y="1118401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5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0</TotalTime>
  <Words>286</Words>
  <Application>Microsoft Office PowerPoint</Application>
  <PresentationFormat>Vlastní</PresentationFormat>
  <Paragraphs>62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VELIKOSTI</vt:lpstr>
      <vt:lpstr>Sněhulák</vt:lpstr>
      <vt:lpstr>Postav malého sněhuláka</vt:lpstr>
      <vt:lpstr>Postav velkého sněhuláka</vt:lpstr>
      <vt:lpstr>Který sněhulák je velký</vt:lpstr>
      <vt:lpstr>Který sněhulák je malý</vt:lpstr>
      <vt:lpstr>Téma pro polytechnickou výchovu</vt:lpstr>
      <vt:lpstr>Použitý materiál</vt:lpstr>
      <vt:lpstr> 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2014-12-08T23:16:43Z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