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7" r:id="rId2"/>
    <p:sldId id="263" r:id="rId3"/>
    <p:sldId id="265" r:id="rId4"/>
    <p:sldId id="258" r:id="rId5"/>
    <p:sldId id="268" r:id="rId6"/>
    <p:sldId id="259" r:id="rId7"/>
    <p:sldId id="260" r:id="rId8"/>
    <p:sldId id="261" r:id="rId9"/>
    <p:sldId id="262" r:id="rId10"/>
    <p:sldId id="25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3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9AF656BF-7DC7-4B66-BBE6-A46F25CBD6D1}" type="datetimeFigureOut">
              <a:rPr lang="cs-CZ" smtClean="0"/>
              <a:t>8.12.2014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D34A7A41-0C7E-4686-90D7-AB57DE2CD6A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tic.jihlava.cz/vismo/o_utvar.asp?id_org=100399&amp;id_u=43226&amp;p1=1024" TargetMode="External"/><Relationship Id="rId13" Type="http://schemas.openxmlformats.org/officeDocument/2006/relationships/hyperlink" Target="http://www.kr-vysocina.cz/" TargetMode="External"/><Relationship Id="rId3" Type="http://schemas.openxmlformats.org/officeDocument/2006/relationships/hyperlink" Target="http://tic.jihlava.cz/vismo/o_utvar.asp?id_org=100399&amp;id_u=43403&amp;p1=1024" TargetMode="External"/><Relationship Id="rId7" Type="http://schemas.openxmlformats.org/officeDocument/2006/relationships/hyperlink" Target="http://tic.jihlava.cz/vismo/o_utvar.asp?id_org=100399&amp;id_u=4486&amp;p1=1024" TargetMode="External"/><Relationship Id="rId12" Type="http://schemas.openxmlformats.org/officeDocument/2006/relationships/hyperlink" Target="http://tic.jihlava.cz/vismo/o_utvar.asp?id_org=100399&amp;id_u=43536&amp;p1=1024" TargetMode="External"/><Relationship Id="rId2" Type="http://schemas.openxmlformats.org/officeDocument/2006/relationships/hyperlink" Target="http://tic.jihlava.cz/vismo/o_utvar.asp?id_org=100399&amp;id_u=43540&amp;p1=102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ic.jihlava.cz/vismo/o_utvar.asp?id_org=100399&amp;id_u=4100&amp;p1=1024" TargetMode="External"/><Relationship Id="rId11" Type="http://schemas.openxmlformats.org/officeDocument/2006/relationships/hyperlink" Target="http://tic.jihlava.cz/vismo/o_utvar.asp?id_org=100399&amp;id_u=4000&amp;p1=1024" TargetMode="External"/><Relationship Id="rId5" Type="http://schemas.openxmlformats.org/officeDocument/2006/relationships/hyperlink" Target="http://tic.jihlava.cz/vismo/o_utvar.asp?id_org=100399&amp;id_u=43227&amp;p1=1024" TargetMode="External"/><Relationship Id="rId10" Type="http://schemas.openxmlformats.org/officeDocument/2006/relationships/hyperlink" Target="http://tic.jihlava.cz/vismo/o_utvar.asp?id_org=100399&amp;id_u=4384&amp;p1=1024" TargetMode="External"/><Relationship Id="rId4" Type="http://schemas.openxmlformats.org/officeDocument/2006/relationships/hyperlink" Target="http://tic.jihlava.cz/vismo/o_utvar.asp?id_org=100399&amp;id_u=4858&amp;p1=1024" TargetMode="External"/><Relationship Id="rId9" Type="http://schemas.openxmlformats.org/officeDocument/2006/relationships/hyperlink" Target="http://tic.jihlava.cz/vismo/o_utvar.asp?id_org=100399&amp;id_u=43225&amp;p1=1024" TargetMode="External"/><Relationship Id="rId14" Type="http://schemas.openxmlformats.org/officeDocument/2006/relationships/hyperlink" Target="http://www.jihlava.cz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hyperlink" Target="http://tic.jihlava.cz/vismo/o_utvar.asp?id_org=100399&amp;id_u=19180&amp;p1=1022" TargetMode="External"/><Relationship Id="rId7" Type="http://schemas.openxmlformats.org/officeDocument/2006/relationships/hyperlink" Target="http://tic.jihlava.cz/vismo/o_utvar.asp?id_org=100399&amp;id_u=3088&amp;p1=1022" TargetMode="External"/><Relationship Id="rId2" Type="http://schemas.openxmlformats.org/officeDocument/2006/relationships/hyperlink" Target="http://tic.jihlava.cz/vismo/o_utvar.asp?id_org=100399&amp;id_u=3676&amp;p1=102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ic.jihlava.cz/vismo/o_utvar.asp?id_org=100399&amp;id_u=3545&amp;p1=1022" TargetMode="External"/><Relationship Id="rId5" Type="http://schemas.openxmlformats.org/officeDocument/2006/relationships/hyperlink" Target="http://tic.jihlava.cz/vismo/o_utvar.asp?id_org=100399&amp;id_u=43562&amp;p1=1022" TargetMode="External"/><Relationship Id="rId4" Type="http://schemas.openxmlformats.org/officeDocument/2006/relationships/hyperlink" Target="http://tic.jihlava.cz/vismo/o_utvar.asp?id_org=100399&amp;id_u=43525&amp;p1=102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tic.jihlava.cz/vismo/o_utvar.asp?id_org=100399&amp;id_u=43583&amp;p1=54313" TargetMode="External"/><Relationship Id="rId2" Type="http://schemas.openxmlformats.org/officeDocument/2006/relationships/hyperlink" Target="http://tic.jihlava.cz/vismo/o_utvar.asp?id_org=100399&amp;id_u=43508&amp;p1=5431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ic.jihlava.cz/vismo/o_utvar.asp?id_org=100399&amp;id_u=43512&amp;p1=54313" TargetMode="External"/><Relationship Id="rId5" Type="http://schemas.openxmlformats.org/officeDocument/2006/relationships/hyperlink" Target="http://tic.jihlava.cz/vismo/o_utvar.asp?id_org=100399&amp;id_u=43510&amp;p1=54313" TargetMode="External"/><Relationship Id="rId4" Type="http://schemas.openxmlformats.org/officeDocument/2006/relationships/hyperlink" Target="http://tic.jihlava.cz/vismo/o_utvar.asp?id_org=100399&amp;id_u=43509&amp;p1=54313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tic.jihlava.cz/vismo/o_utvar.asp?id_org=100399&amp;id_u=43240&amp;p1=1015" TargetMode="External"/><Relationship Id="rId13" Type="http://schemas.openxmlformats.org/officeDocument/2006/relationships/hyperlink" Target="http://tic.jihlava.cz/vismo/o_utvar.asp?id_org=100399&amp;id_u=43248&amp;p1=1015" TargetMode="External"/><Relationship Id="rId18" Type="http://schemas.openxmlformats.org/officeDocument/2006/relationships/hyperlink" Target="http://tic.jihlava.cz/vismo/o_utvar.asp?id_org=100399&amp;id_u=43255&amp;p1=1015" TargetMode="External"/><Relationship Id="rId3" Type="http://schemas.openxmlformats.org/officeDocument/2006/relationships/hyperlink" Target="http://tic.jihlava.cz/vismo/o_utvar.asp?id_org=100399&amp;id_u=43250&amp;p1=1015" TargetMode="External"/><Relationship Id="rId21" Type="http://schemas.openxmlformats.org/officeDocument/2006/relationships/hyperlink" Target="http://tic.jihlava.cz/vismo/o_utvar.asp?id_org=100399&amp;id_u=43256&amp;p1=1015" TargetMode="External"/><Relationship Id="rId7" Type="http://schemas.openxmlformats.org/officeDocument/2006/relationships/hyperlink" Target="http://tic.jihlava.cz/vismo/o_utvar.asp?id_org=100399&amp;id_u=43243&amp;p1=1015" TargetMode="External"/><Relationship Id="rId12" Type="http://schemas.openxmlformats.org/officeDocument/2006/relationships/hyperlink" Target="http://tic.jihlava.cz/vismo/o_utvar.asp?id_org=100399&amp;id_u=43239&amp;p1=1015" TargetMode="External"/><Relationship Id="rId17" Type="http://schemas.openxmlformats.org/officeDocument/2006/relationships/hyperlink" Target="http://tic.jihlava.cz/vismo/o_utvar.asp?id_org=100399&amp;id_u=43527&amp;p1=1015" TargetMode="External"/><Relationship Id="rId2" Type="http://schemas.openxmlformats.org/officeDocument/2006/relationships/hyperlink" Target="http://tic.jihlava.cz/vismo/o_utvar.asp?id_org=100399&amp;id_u=43251&amp;p1=1015" TargetMode="External"/><Relationship Id="rId16" Type="http://schemas.openxmlformats.org/officeDocument/2006/relationships/hyperlink" Target="http://tic.jihlava.cz/vismo/o_utvar.asp?id_org=100399&amp;id_u=43254&amp;p1=1015" TargetMode="External"/><Relationship Id="rId20" Type="http://schemas.openxmlformats.org/officeDocument/2006/relationships/hyperlink" Target="http://tic.jihlava.cz/vismo/o_utvar.asp?id_org=100399&amp;id_u=43241&amp;p1=10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ic.jihlava.cz/vismo/o_utvar.asp?id_org=100399&amp;id_u=43359&amp;p1=1015" TargetMode="External"/><Relationship Id="rId11" Type="http://schemas.openxmlformats.org/officeDocument/2006/relationships/hyperlink" Target="http://tic.jihlava.cz/vismo/o_utvar.asp?id_org=100399&amp;id_u=43238&amp;p1=1015" TargetMode="External"/><Relationship Id="rId5" Type="http://schemas.openxmlformats.org/officeDocument/2006/relationships/hyperlink" Target="http://tic.jihlava.cz/vismo/o_utvar.asp?id_org=100399&amp;id_u=43247&amp;p1=1015" TargetMode="External"/><Relationship Id="rId15" Type="http://schemas.openxmlformats.org/officeDocument/2006/relationships/hyperlink" Target="http://tic.jihlava.cz/vismo/o_utvar.asp?id_org=100399&amp;id_u=43246&amp;p1=1015" TargetMode="External"/><Relationship Id="rId10" Type="http://schemas.openxmlformats.org/officeDocument/2006/relationships/hyperlink" Target="http://tic.jihlava.cz/vismo/o_utvar.asp?id_org=100399&amp;id_u=43253&amp;p1=1015" TargetMode="External"/><Relationship Id="rId19" Type="http://schemas.openxmlformats.org/officeDocument/2006/relationships/hyperlink" Target="http://tic.jihlava.cz/vismo/o_utvar.asp?id_org=100399&amp;id_u=43244&amp;p1=1015" TargetMode="External"/><Relationship Id="rId4" Type="http://schemas.openxmlformats.org/officeDocument/2006/relationships/hyperlink" Target="http://tic.jihlava.cz/vismo/o_utvar.asp?id_org=100399&amp;id_u=43252&amp;p1=1015" TargetMode="External"/><Relationship Id="rId9" Type="http://schemas.openxmlformats.org/officeDocument/2006/relationships/hyperlink" Target="http://tic.jihlava.cz/vismo/o_utvar.asp?id_org=100399&amp;id_u=43242&amp;p1=1015" TargetMode="External"/><Relationship Id="rId14" Type="http://schemas.openxmlformats.org/officeDocument/2006/relationships/hyperlink" Target="http://tic.jihlava.cz/vismo/o_utvar.asp?id_org=100399&amp;id_u=43245&amp;p1=1015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kcr.cz/cz/kulturni-dedictvi/pamatkovy-fond/pamatkovy-fond/ustredni-seznam-kulturnich-pamatek-cr-775/" TargetMode="External"/><Relationship Id="rId2" Type="http://schemas.openxmlformats.org/officeDocument/2006/relationships/hyperlink" Target="http://www.jihlava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6" y="332656"/>
            <a:ext cx="5762625" cy="1257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1907704" y="1536788"/>
            <a:ext cx="4572000" cy="456971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Datum: </a:t>
            </a:r>
            <a:r>
              <a:rPr lang="cs-CZ" altLang="cs-CZ" sz="1100" b="1" i="1" dirty="0" smtClean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13.5.2013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Projekt: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Kvalitní výuka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Registrační číslo: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CZ.1.07/1.5.00/34.0731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Číslo DUM: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cs-CZ" altLang="cs-CZ" sz="1100" dirty="0" smtClean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VY_32_INOVACE_073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Times New Roman" pitchFamily="18" charset="0"/>
              </a:rPr>
              <a:t>	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Jméno autora: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Blanka </a:t>
            </a:r>
            <a:r>
              <a:rPr lang="cs-CZ" altLang="cs-CZ" sz="1100" b="1" dirty="0" err="1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Zbožínková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Název práce: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</a:t>
            </a:r>
            <a:r>
              <a:rPr lang="cs-CZ" altLang="cs-CZ" sz="1100" dirty="0" smtClean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Kulturní instituce ČR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Předmět</a:t>
            </a:r>
            <a:r>
              <a:rPr lang="cs-CZ" altLang="cs-CZ" sz="1100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: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Občanská nauka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Ročník:</a:t>
            </a: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3.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Časová dotace</a:t>
            </a:r>
            <a:r>
              <a:rPr lang="cs-CZ" altLang="cs-CZ" sz="1100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: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</a:t>
            </a:r>
            <a:r>
              <a:rPr lang="cs-CZ" altLang="cs-CZ" sz="1100" dirty="0" smtClean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15 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minut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 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Vzdělávací cíl</a:t>
            </a:r>
            <a:r>
              <a:rPr lang="cs-CZ" altLang="cs-CZ" sz="1100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: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</a:t>
            </a:r>
            <a:r>
              <a:rPr lang="cs-CZ" altLang="cs-CZ" sz="1100" dirty="0" smtClean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Orientace v základních pojmech, využití znalostí </a:t>
            </a:r>
            <a:r>
              <a:rPr lang="cs-CZ" altLang="cs-CZ" sz="1100" smtClean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pro praktický život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Pomůcky</a:t>
            </a:r>
            <a:r>
              <a:rPr lang="cs-CZ" altLang="cs-CZ" sz="1100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: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P</a:t>
            </a:r>
            <a:r>
              <a:rPr lang="cs-CZ" altLang="cs-CZ" sz="1100" dirty="0" smtClean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sací 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potřeby, sešit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Poznámka:</a:t>
            </a:r>
            <a:r>
              <a:rPr lang="cs-CZ" altLang="cs-CZ" sz="1100" dirty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 DUM je součástí tematického celku </a:t>
            </a:r>
            <a:r>
              <a:rPr lang="cs-CZ" altLang="cs-CZ" sz="1100" dirty="0" smtClean="0">
                <a:solidFill>
                  <a:prstClr val="black"/>
                </a:solidFill>
                <a:latin typeface="Arial" pitchFamily="34" charset="0"/>
                <a:cs typeface="Calibri" pitchFamily="34" charset="0"/>
              </a:rPr>
              <a:t>„Kultura“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cs-CZ" altLang="cs-CZ" sz="1100" b="1" i="1" dirty="0">
                <a:solidFill>
                  <a:prstClr val="black"/>
                </a:solidFill>
                <a:latin typeface="TimesNewRomanPSMT"/>
                <a:cs typeface="Calibri" pitchFamily="34" charset="0"/>
              </a:rPr>
              <a:t>Inovace:</a:t>
            </a:r>
            <a:r>
              <a:rPr lang="cs-CZ" altLang="cs-CZ" sz="1100" b="1" dirty="0">
                <a:solidFill>
                  <a:prstClr val="black"/>
                </a:solidFill>
                <a:latin typeface="TimesNewRomanPSMT"/>
                <a:cs typeface="Calibri" pitchFamily="34" charset="0"/>
              </a:rPr>
              <a:t> </a:t>
            </a:r>
            <a:r>
              <a:rPr lang="cs-CZ" altLang="cs-CZ" sz="1100" dirty="0">
                <a:solidFill>
                  <a:prstClr val="black"/>
                </a:solidFill>
                <a:latin typeface="TimesNewRomanPSMT"/>
                <a:cs typeface="Calibri" pitchFamily="34" charset="0"/>
              </a:rPr>
              <a:t>Zapojení audiovizuální techniky do výuky, práce s internetem</a:t>
            </a:r>
            <a:endParaRPr lang="cs-CZ" altLang="cs-CZ" sz="11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004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Kulturní instituce ČR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424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Kulturní instituce: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cs-CZ" sz="2800" dirty="0" smtClean="0"/>
              <a:t>Nejvyšší kulturní institucí ČR je Ministerstvo kultury ČR, povinnosti a úkoly viz. </a:t>
            </a:r>
            <a:r>
              <a:rPr lang="cs-CZ" sz="2800" dirty="0"/>
              <a:t>–http://www.mkcr.cz/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b="1" i="1" dirty="0" smtClean="0">
                <a:solidFill>
                  <a:schemeClr val="accent1">
                    <a:lumMod val="75000"/>
                  </a:schemeClr>
                </a:solidFill>
              </a:rPr>
              <a:t>Národní památkový ústav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b="1" i="1" dirty="0" smtClean="0">
                <a:solidFill>
                  <a:schemeClr val="accent1">
                    <a:lumMod val="75000"/>
                  </a:schemeClr>
                </a:solidFill>
              </a:rPr>
              <a:t>Archeologický ústav</a:t>
            </a:r>
            <a:endParaRPr lang="cs-C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MK předává různé pravomoci a povinnosti na kraje (knihovny, muzea, kina, galerie, divadla atp.) a nižší celky (obce)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cs-CZ"/>
              <a:t> 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cs-CZ"/>
              <a:t> 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cs-CZ"/>
              <a:t> 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0" y="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cs-CZ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3205256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Další instituce pečující o naše kulturní bohatství: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/>
              <a:t>Ústav pro jazyk český</a:t>
            </a:r>
          </a:p>
          <a:p>
            <a:pPr>
              <a:lnSpc>
                <a:spcPct val="90000"/>
              </a:lnSpc>
            </a:pPr>
            <a:r>
              <a:rPr lang="cs-CZ" dirty="0"/>
              <a:t>Ústav pro českou literaturu</a:t>
            </a:r>
          </a:p>
          <a:p>
            <a:pPr>
              <a:lnSpc>
                <a:spcPct val="90000"/>
              </a:lnSpc>
            </a:pPr>
            <a:r>
              <a:rPr lang="cs-CZ" dirty="0"/>
              <a:t>Ústav pro soudobé dějiny</a:t>
            </a:r>
          </a:p>
          <a:p>
            <a:pPr>
              <a:lnSpc>
                <a:spcPct val="90000"/>
              </a:lnSpc>
            </a:pPr>
            <a:r>
              <a:rPr lang="cs-CZ" dirty="0"/>
              <a:t>Ústav pro informace ve vzdělávání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Institut </a:t>
            </a:r>
            <a:r>
              <a:rPr lang="cs-CZ" dirty="0"/>
              <a:t>umění</a:t>
            </a:r>
          </a:p>
          <a:p>
            <a:pPr>
              <a:lnSpc>
                <a:spcPct val="90000"/>
              </a:lnSpc>
            </a:pPr>
            <a:r>
              <a:rPr lang="cs-CZ" dirty="0"/>
              <a:t>Divadelní ústav atp.</a:t>
            </a:r>
          </a:p>
        </p:txBody>
      </p:sp>
    </p:spTree>
    <p:extLst>
      <p:ext uri="{BB962C8B-B14F-4D97-AF65-F5344CB8AC3E}">
        <p14:creationId xmlns:p14="http://schemas.microsoft.com/office/powerpoint/2010/main" val="2540235858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Divadelní ústav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Poskytuje široký servis služeb (knihovna, bibliografie, doku­men­tace, videotéka, internetové portály a databáze), iniciuje a podílí se na mezinárodních projektech, propaguje a prezentuje české divadlo v zahraničí, vyvíjí vědeckou, dokumentační a sbírkovou činnost a v neposlední řadě vydává odbornou divadelní literaturu.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http://www.ujc.cas.cz/</a:t>
            </a: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203" y="1916832"/>
            <a:ext cx="2326570" cy="2331535"/>
          </a:xfrm>
        </p:spPr>
      </p:pic>
    </p:spTree>
    <p:extLst>
      <p:ext uri="{BB962C8B-B14F-4D97-AF65-F5344CB8AC3E}">
        <p14:creationId xmlns:p14="http://schemas.microsoft.com/office/powerpoint/2010/main" val="1442999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Regionální instituce - Jihlava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1400" b="1" dirty="0">
                <a:hlinkClick r:id="rId2"/>
              </a:rPr>
              <a:t>Bez obav</a:t>
            </a:r>
            <a:r>
              <a:rPr lang="cs-CZ" sz="1400" dirty="0"/>
              <a:t>, tel.: +420 567 210 270 po - pá 9:00 - 12:00, 13:00 - 18:00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3"/>
              </a:rPr>
              <a:t>Dům Gustava Mahlera</a:t>
            </a:r>
            <a:r>
              <a:rPr lang="cs-CZ" sz="1400" dirty="0"/>
              <a:t>, tel.: +420 567 167 132 říjen - březen út – so: 10:00 – 12:00 13:00 – 18:00 duben - září út – ne: 10:00 – 12:00 13:00 – 18:00 svátky zavřeno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4"/>
              </a:rPr>
              <a:t>Galerie GJP</a:t>
            </a:r>
            <a:r>
              <a:rPr lang="cs-CZ" sz="1400" dirty="0"/>
              <a:t>, tel.: +420 567 321 856 pondělí - pátek 9:00 - 12:00; 14:00 - 17:00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5"/>
              </a:rPr>
              <a:t>Galerie Horácké divadlo Jihlava</a:t>
            </a:r>
            <a:r>
              <a:rPr lang="cs-CZ" sz="1400" dirty="0"/>
              <a:t>, tel.: +420 567 161 000 Prohlídka před představením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6"/>
              </a:rPr>
              <a:t>Galerie Hotelu Gustav Mahler</a:t>
            </a:r>
            <a:r>
              <a:rPr lang="cs-CZ" sz="1400" dirty="0"/>
              <a:t>, tel.: +420 567 564 409 květen - říjen: po - ne 9:00 - 17:00 listopad - duben: po - ne 9:00 - 16:00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7"/>
              </a:rPr>
              <a:t>Galerie Jána </a:t>
            </a:r>
            <a:r>
              <a:rPr lang="cs-CZ" sz="1400" b="1" dirty="0" err="1">
                <a:hlinkClick r:id="rId7"/>
              </a:rPr>
              <a:t>Šmoka</a:t>
            </a:r>
            <a:r>
              <a:rPr lang="cs-CZ" sz="1400" dirty="0"/>
              <a:t>, tel.: +420 567 311 938 po - st 9:00 - 12:00; 13:00 - 17:00 čt a pá po předchozí telefonické domluvě (567 311 938) sobota 9:00 - 12:00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8"/>
              </a:rPr>
              <a:t>Galerie Objektiv</a:t>
            </a:r>
            <a:r>
              <a:rPr lang="cs-CZ" sz="1400" dirty="0"/>
              <a:t>, tel.: +420 567 587 449 Otevřeno denně ve školní dny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9"/>
              </a:rPr>
              <a:t>Galerie Půda</a:t>
            </a:r>
            <a:r>
              <a:rPr lang="cs-CZ" sz="1400" dirty="0"/>
              <a:t>, tel.: +420 567 308 056 po - pá 8:00 - 17:00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10"/>
              </a:rPr>
              <a:t>M&amp;K Galerie</a:t>
            </a:r>
            <a:r>
              <a:rPr lang="cs-CZ" sz="1400" dirty="0"/>
              <a:t>, tel.: +420 603 248 192 út - čt 12:00 - 17:00 pá 13:00 - 16:00</a:t>
            </a:r>
          </a:p>
          <a:p>
            <a:pPr>
              <a:lnSpc>
                <a:spcPct val="80000"/>
              </a:lnSpc>
            </a:pPr>
            <a:r>
              <a:rPr lang="cs-CZ" sz="1400" b="1" dirty="0">
                <a:hlinkClick r:id="rId11"/>
              </a:rPr>
              <a:t>Oblastní galerie Vysočiny</a:t>
            </a:r>
            <a:r>
              <a:rPr lang="cs-CZ" sz="1400" dirty="0"/>
              <a:t>, tel.: +420 567 309 722 út - ne 9:00 - 12:30; 13:00 - 17:00</a:t>
            </a:r>
          </a:p>
          <a:p>
            <a:pPr>
              <a:lnSpc>
                <a:spcPct val="80000"/>
              </a:lnSpc>
            </a:pPr>
            <a:r>
              <a:rPr lang="cs-CZ" sz="1400" b="1" dirty="0" err="1">
                <a:hlinkClick r:id="rId12"/>
              </a:rPr>
              <a:t>Trifoil</a:t>
            </a:r>
            <a:r>
              <a:rPr lang="cs-CZ" sz="1400" b="1" dirty="0">
                <a:hlinkClick r:id="rId12"/>
              </a:rPr>
              <a:t>, grafické papíry</a:t>
            </a:r>
            <a:r>
              <a:rPr lang="cs-CZ" sz="1400" dirty="0"/>
              <a:t>, tel.: +420 567 216 </a:t>
            </a:r>
            <a:r>
              <a:rPr lang="cs-CZ" sz="1400" dirty="0" smtClean="0"/>
              <a:t>809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cs-CZ" sz="1400" dirty="0"/>
              <a:t> </a:t>
            </a:r>
          </a:p>
          <a:p>
            <a:pPr>
              <a:lnSpc>
                <a:spcPct val="90000"/>
              </a:lnSpc>
              <a:defRPr/>
            </a:pPr>
            <a:r>
              <a:rPr lang="cs-CZ" sz="1400" dirty="0">
                <a:hlinkClick r:id="rId13"/>
              </a:rPr>
              <a:t>http://www.kr-vysocina.cz/</a:t>
            </a:r>
            <a:endParaRPr lang="cs-CZ" sz="1400" dirty="0"/>
          </a:p>
          <a:p>
            <a:pPr>
              <a:lnSpc>
                <a:spcPct val="90000"/>
              </a:lnSpc>
              <a:defRPr/>
            </a:pPr>
            <a:r>
              <a:rPr lang="cs-CZ" sz="1400" dirty="0">
                <a:hlinkClick r:id="rId14"/>
              </a:rPr>
              <a:t>http://www.jihlava.cz</a:t>
            </a:r>
            <a:r>
              <a:rPr lang="cs-CZ" sz="1400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76028859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Divadla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 b="1">
                <a:hlinkClick r:id="rId2"/>
              </a:rPr>
              <a:t>BOBO divadlo</a:t>
            </a:r>
            <a:r>
              <a:rPr lang="cs-CZ" sz="2400"/>
              <a:t>, tel.: +420 567 303 521 </a:t>
            </a:r>
          </a:p>
          <a:p>
            <a:pPr>
              <a:lnSpc>
                <a:spcPct val="90000"/>
              </a:lnSpc>
            </a:pPr>
            <a:r>
              <a:rPr lang="cs-CZ" sz="2400" b="1">
                <a:hlinkClick r:id="rId3"/>
              </a:rPr>
              <a:t>De Facto Mimo</a:t>
            </a:r>
            <a:r>
              <a:rPr lang="cs-CZ" sz="2400"/>
              <a:t>, tel.: +420 776 795 900 </a:t>
            </a:r>
          </a:p>
          <a:p>
            <a:pPr>
              <a:lnSpc>
                <a:spcPct val="90000"/>
              </a:lnSpc>
            </a:pPr>
            <a:r>
              <a:rPr lang="cs-CZ" sz="2400" b="1">
                <a:hlinkClick r:id="rId4"/>
              </a:rPr>
              <a:t>Dětské karnevalové divadlo JEŽEK</a:t>
            </a:r>
            <a:r>
              <a:rPr lang="cs-CZ" sz="2400"/>
              <a:t>, tel.: +420 723 764 198 </a:t>
            </a:r>
          </a:p>
          <a:p>
            <a:pPr>
              <a:lnSpc>
                <a:spcPct val="90000"/>
              </a:lnSpc>
            </a:pPr>
            <a:r>
              <a:rPr lang="cs-CZ" sz="2400" b="1">
                <a:hlinkClick r:id="rId5"/>
              </a:rPr>
              <a:t>DIOD - Divadlo otevřených dveří</a:t>
            </a:r>
            <a:r>
              <a:rPr lang="cs-CZ" sz="2400"/>
              <a:t>, tel.: +420 734 586 402 </a:t>
            </a:r>
          </a:p>
          <a:p>
            <a:pPr>
              <a:lnSpc>
                <a:spcPct val="90000"/>
              </a:lnSpc>
            </a:pPr>
            <a:r>
              <a:rPr lang="cs-CZ" sz="2400" b="1">
                <a:hlinkClick r:id="rId6"/>
              </a:rPr>
              <a:t>Divadlo Na Kopečku</a:t>
            </a:r>
            <a:r>
              <a:rPr lang="cs-CZ" sz="2400"/>
              <a:t>, tel.: +420 567 552 232 </a:t>
            </a:r>
          </a:p>
          <a:p>
            <a:pPr>
              <a:lnSpc>
                <a:spcPct val="90000"/>
              </a:lnSpc>
            </a:pPr>
            <a:r>
              <a:rPr lang="cs-CZ" sz="2400" b="1">
                <a:hlinkClick r:id="rId7"/>
              </a:rPr>
              <a:t>Horácké divadlo</a:t>
            </a:r>
            <a:r>
              <a:rPr lang="cs-CZ" sz="2400"/>
              <a:t>, tel.: +420 567 161 000</a:t>
            </a:r>
          </a:p>
          <a:p>
            <a:pPr>
              <a:lnSpc>
                <a:spcPct val="90000"/>
              </a:lnSpc>
            </a:pPr>
            <a:endParaRPr lang="cs-CZ" sz="2400"/>
          </a:p>
        </p:txBody>
      </p:sp>
      <p:pic>
        <p:nvPicPr>
          <p:cNvPr id="1026" name="Picture 2" descr="C:\Documents and Settings\zbozinkova\Local Settings\Temporary Internet Files\Content.IE5\YBNKEOCS\MC90021714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33056"/>
            <a:ext cx="1808683" cy="165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6331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Zajímavosti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sz="2800" b="1">
                <a:hlinkClick r:id="rId2"/>
              </a:rPr>
              <a:t>Pivovar Jihlava</a:t>
            </a:r>
            <a:r>
              <a:rPr lang="cs-CZ" sz="2800"/>
              <a:t>, tel.: 800 153 495 </a:t>
            </a:r>
          </a:p>
          <a:p>
            <a:pPr>
              <a:lnSpc>
                <a:spcPct val="90000"/>
              </a:lnSpc>
            </a:pPr>
            <a:r>
              <a:rPr lang="cs-CZ" sz="2800" b="1">
                <a:hlinkClick r:id="rId3"/>
              </a:rPr>
              <a:t>Radniční minipivovar a pivnice</a:t>
            </a:r>
            <a:r>
              <a:rPr lang="cs-CZ" sz="2800"/>
              <a:t>, tel.: +420 774 570 365 </a:t>
            </a:r>
          </a:p>
          <a:p>
            <a:pPr>
              <a:lnSpc>
                <a:spcPct val="90000"/>
              </a:lnSpc>
            </a:pPr>
            <a:r>
              <a:rPr lang="cs-CZ" sz="2800" b="1">
                <a:hlinkClick r:id="rId4"/>
              </a:rPr>
              <a:t>Biofarma Sasov - Josef Sklenář</a:t>
            </a:r>
            <a:r>
              <a:rPr lang="cs-CZ" sz="2800"/>
              <a:t>, tel.: +420 567 312 281 </a:t>
            </a:r>
          </a:p>
          <a:p>
            <a:pPr>
              <a:lnSpc>
                <a:spcPct val="90000"/>
              </a:lnSpc>
            </a:pPr>
            <a:r>
              <a:rPr lang="cs-CZ" sz="2800" b="1">
                <a:hlinkClick r:id="rId5"/>
              </a:rPr>
              <a:t>Sklárna Kryf</a:t>
            </a:r>
            <a:r>
              <a:rPr lang="cs-CZ" sz="2800"/>
              <a:t>, tel.: +420 774 414 041 </a:t>
            </a:r>
          </a:p>
          <a:p>
            <a:pPr>
              <a:lnSpc>
                <a:spcPct val="90000"/>
              </a:lnSpc>
            </a:pPr>
            <a:r>
              <a:rPr lang="cs-CZ" sz="2800" b="1">
                <a:hlinkClick r:id="rId6"/>
              </a:rPr>
              <a:t>Čokoládové speciality Kamila Vyskytná u Jihlavy</a:t>
            </a:r>
            <a:r>
              <a:rPr lang="cs-CZ" sz="2800"/>
              <a:t>, tel.: +420 567 276 202</a:t>
            </a:r>
          </a:p>
          <a:p>
            <a:pPr>
              <a:lnSpc>
                <a:spcPct val="90000"/>
              </a:lnSpc>
            </a:pPr>
            <a:r>
              <a:rPr lang="cs-CZ" sz="280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87413334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Památky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s-CZ" sz="1200" b="1">
                <a:hlinkClick r:id="rId2"/>
              </a:rPr>
              <a:t>Brána Matky Boží</a:t>
            </a:r>
            <a:r>
              <a:rPr lang="cs-CZ" sz="1200"/>
              <a:t>, tel.: +420 567 167 155 - 6 Brána je přístupná veřejnosti jako vyhlídková věž. Možnost pronájmu parkánu a přednáškového sálu na bráně Matky Boží.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3"/>
              </a:rPr>
              <a:t>Hraniční kameny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4"/>
              </a:rPr>
              <a:t>Jihlavské podzemí</a:t>
            </a:r>
            <a:r>
              <a:rPr lang="cs-CZ" sz="1200"/>
              <a:t>, tel.: +420 567 167 887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5"/>
              </a:rPr>
              <a:t>Kašny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6"/>
              </a:rPr>
              <a:t>Kostel sv. Ducha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7"/>
              </a:rPr>
              <a:t>Kostel sv. Ignáce z Loyoly</a:t>
            </a:r>
            <a:r>
              <a:rPr lang="cs-CZ" sz="1200"/>
              <a:t> Kostel přístupný při mších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8"/>
              </a:rPr>
              <a:t>Kostel sv. Jana Křtitele</a:t>
            </a:r>
            <a:r>
              <a:rPr lang="cs-CZ" sz="1200"/>
              <a:t> Kostel přístupný při mších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9"/>
              </a:rPr>
              <a:t>Kostel sv. Jakuba Většího</a:t>
            </a:r>
            <a:r>
              <a:rPr lang="cs-CZ" sz="1200"/>
              <a:t> Kostel přístupný při mších.</a:t>
            </a:r>
          </a:p>
          <a:p>
            <a:pPr lvl="1">
              <a:lnSpc>
                <a:spcPct val="80000"/>
              </a:lnSpc>
            </a:pPr>
            <a:r>
              <a:rPr lang="cs-CZ" sz="1000" b="1">
                <a:hlinkClick r:id="rId10"/>
              </a:rPr>
              <a:t>Kaple Bolestné Panny Marie</a:t>
            </a:r>
            <a:endParaRPr lang="cs-CZ" sz="1000"/>
          </a:p>
          <a:p>
            <a:pPr>
              <a:lnSpc>
                <a:spcPct val="80000"/>
              </a:lnSpc>
            </a:pPr>
            <a:r>
              <a:rPr lang="cs-CZ" sz="1200" b="1">
                <a:hlinkClick r:id="rId11"/>
              </a:rPr>
              <a:t>Kostel Nanebevzetí Panny Marie</a:t>
            </a:r>
            <a:r>
              <a:rPr lang="cs-CZ" sz="1200"/>
              <a:t> Kostel přístupný při mších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2"/>
              </a:rPr>
              <a:t>Kostel Povýšení sv. Kříže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3"/>
              </a:rPr>
              <a:t>Kostel sv. Pavla</a:t>
            </a:r>
            <a:r>
              <a:rPr lang="cs-CZ" sz="1200"/>
              <a:t> Otevřeno při mších Neděle 8.30, 10.00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4"/>
              </a:rPr>
              <a:t>Mariánský sloup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5"/>
              </a:rPr>
              <a:t>Masarykovo náměstí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6"/>
              </a:rPr>
              <a:t>Opevnění</a:t>
            </a:r>
            <a:r>
              <a:rPr lang="cs-CZ" sz="1200"/>
              <a:t> Otevírací doba hradebního parkánu: letní období (1.4. - 14.11.) 6:30 - 22:00 zimní období (15.11. - 31.3.) 7:00 - 18:00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7"/>
              </a:rPr>
              <a:t>Park Gustava Mahlera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8"/>
              </a:rPr>
              <a:t>Památník královské přísahy</a:t>
            </a:r>
            <a:r>
              <a:rPr lang="cs-CZ" sz="1200"/>
              <a:t> 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19"/>
              </a:rPr>
              <a:t>Radnice</a:t>
            </a:r>
            <a:r>
              <a:rPr lang="cs-CZ" sz="1200"/>
              <a:t>, tel.: +420 567 167 158-9 Historické budovy jihlavské radnice jsou přístupné veřejnosti.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20"/>
              </a:rPr>
              <a:t>Vyhlídková věž kostela sv. Jakuba Většího</a:t>
            </a:r>
            <a:r>
              <a:rPr lang="cs-CZ" sz="1200"/>
              <a:t>, tel.: +420 567 167 158-9 Věž kostela sv. Jakuba je přístupná pouze po předchozí domluvě na TIC Jihlava.</a:t>
            </a:r>
          </a:p>
          <a:p>
            <a:pPr>
              <a:lnSpc>
                <a:spcPct val="80000"/>
              </a:lnSpc>
            </a:pPr>
            <a:r>
              <a:rPr lang="cs-CZ" sz="1200" b="1">
                <a:hlinkClick r:id="rId21"/>
              </a:rPr>
              <a:t>Židovský hřbitov</a:t>
            </a:r>
            <a:r>
              <a:rPr lang="cs-CZ" sz="1200"/>
              <a:t> Po - Pá 8.00 - 17.00</a:t>
            </a:r>
          </a:p>
          <a:p>
            <a:pPr>
              <a:lnSpc>
                <a:spcPct val="80000"/>
              </a:lnSpc>
            </a:pPr>
            <a:endParaRPr lang="cs-CZ" sz="1200"/>
          </a:p>
        </p:txBody>
      </p:sp>
    </p:spTree>
    <p:extLst>
      <p:ext uri="{BB962C8B-B14F-4D97-AF65-F5344CB8AC3E}">
        <p14:creationId xmlns:p14="http://schemas.microsoft.com/office/powerpoint/2010/main" val="4130648574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http://www.kr-vysocina.cz/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www.jihlava.cz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>
                <a:hlinkClick r:id="rId3"/>
              </a:rPr>
              <a:t>http://www.mkcr.cz/cz/kulturni-dedictvi/pamatkovy-fond/pamatkovy-fond/ustredni-seznam-kulturnich-pamatek-cr-775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cs-CZ" smtClean="0">
                <a:hlinkClick r:id="rId4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0674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68</TotalTime>
  <Words>750</Words>
  <Application>Microsoft Office PowerPoint</Application>
  <PresentationFormat>Předvádění na obrazovce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NewsPrint</vt:lpstr>
      <vt:lpstr>Prezentace aplikace PowerPoint</vt:lpstr>
      <vt:lpstr>Kulturní instituce ČR</vt:lpstr>
      <vt:lpstr>Kulturní instituce:</vt:lpstr>
      <vt:lpstr>Další instituce pečující o naše kulturní bohatství:</vt:lpstr>
      <vt:lpstr>Prezentace aplikace PowerPoint</vt:lpstr>
      <vt:lpstr>Regionální instituce - Jihlava</vt:lpstr>
      <vt:lpstr>Divadla</vt:lpstr>
      <vt:lpstr>Zajímavosti</vt:lpstr>
      <vt:lpstr>Památky</vt:lpstr>
      <vt:lpstr>Zdroje:</vt:lpstr>
    </vt:vector>
  </TitlesOfParts>
  <Company>SUPŠ Jihlava - Helenín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Kulturní instituce ČR</dc:title>
  <dc:creator>Blanka Zbožínková</dc:creator>
  <cp:lastModifiedBy>Blanka Zbožínková</cp:lastModifiedBy>
  <cp:revision>12</cp:revision>
  <dcterms:created xsi:type="dcterms:W3CDTF">2013-05-14T11:13:04Z</dcterms:created>
  <dcterms:modified xsi:type="dcterms:W3CDTF">2014-12-08T13:12:06Z</dcterms:modified>
</cp:coreProperties>
</file>