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gray"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743200" y="3657600"/>
            <a:ext cx="6248400" cy="1143000"/>
          </a:xfrm>
        </p:spPr>
        <p:txBody>
          <a:bodyPr/>
          <a:lstStyle>
            <a:lvl1pPr algn="l">
              <a:defRPr sz="4000"/>
            </a:lvl1pPr>
          </a:lstStyle>
          <a:p>
            <a:pPr lvl="0"/>
            <a:r>
              <a:rPr lang="cs-CZ" noProof="0" smtClean="0"/>
              <a:t>Klepnutím lze upravit nadpis.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743200" y="4648200"/>
            <a:ext cx="6248400" cy="7620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solidFill>
                  <a:srgbClr val="B2B2B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podnadpisu.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>
              <a:solidFill>
                <a:srgbClr val="6633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>
              <a:solidFill>
                <a:srgbClr val="6633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38B636E-DC66-4412-9336-2AFBAD8DB3AB}" type="slidenum">
              <a:rPr lang="cs-CZ">
                <a:solidFill>
                  <a:srgbClr val="6633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66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50129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F6D4E1-F4A9-4B9F-8BC4-6732239D747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77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894020-ED21-4F7C-AB38-30FCF85A6DA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4593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55775" y="1447800"/>
            <a:ext cx="3541713" cy="5105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449888" y="1447800"/>
            <a:ext cx="3541712" cy="5105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462423-7E55-45C9-800B-92A61BF14D4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591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39CD2F-913E-43EF-8614-B96CE753D02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8256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A42037-0D0E-4AF0-9BD1-B4EA5229251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9922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9E1C95-5DE9-4FDF-931D-70D680CB4BA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1958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227E80-AB5F-4879-82A9-9DE22C803ED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7155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3FC75-868D-431E-ADB0-7FBE6EDE460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484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97C21E-B9CF-4DCD-A121-726C1723E8D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692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181850" y="228600"/>
            <a:ext cx="1809750" cy="6324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752600" y="228600"/>
            <a:ext cx="5276850" cy="6324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53DCC4-94FB-4639-A0C0-F772DE3519A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2282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752600" y="228600"/>
            <a:ext cx="7239000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nadpisu.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755775" y="1447800"/>
            <a:ext cx="7235825" cy="510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550D2FA-3E69-4BAB-AA20-BA0F252EEF0B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3746174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kumimoji="1"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kumimoji="1"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kumimoji="1"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ydlen%C3%AD" TargetMode="External"/><Relationship Id="rId2" Type="http://schemas.openxmlformats.org/officeDocument/2006/relationships/hyperlink" Target="http://www.aprozeny.cz/bydleni-zahrada/kultura-bydleni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5736" y="1700808"/>
            <a:ext cx="4572000" cy="437504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 smtClean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Datum:17.5.2013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 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Projekt:</a:t>
            </a: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 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Kvalitní výuka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 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Registrační číslo:</a:t>
            </a: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 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CZ.1.07/1.5.00/34.0731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 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Číslo DUM:</a:t>
            </a: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 </a:t>
            </a:r>
            <a:r>
              <a:rPr lang="cs-CZ" altLang="cs-CZ" sz="1100" dirty="0" smtClean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VY_32_INOVACE_077</a:t>
            </a: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	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 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Jméno autora:</a:t>
            </a: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 Blanka </a:t>
            </a:r>
            <a:r>
              <a:rPr lang="cs-CZ" altLang="cs-CZ" sz="1100" b="1" dirty="0" err="1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Zbožínková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 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Název práce:</a:t>
            </a: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 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Kultura </a:t>
            </a:r>
            <a:r>
              <a:rPr lang="cs-CZ" altLang="cs-CZ" sz="1100" dirty="0" smtClean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bydlení 2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Předmět</a:t>
            </a:r>
            <a:r>
              <a:rPr lang="cs-CZ" altLang="cs-CZ" sz="1100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: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 Občanská nauka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 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Ročník:</a:t>
            </a: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 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3.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 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Časová dotace</a:t>
            </a:r>
            <a:r>
              <a:rPr lang="cs-CZ" altLang="cs-CZ" sz="1100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: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 </a:t>
            </a:r>
            <a:r>
              <a:rPr lang="cs-CZ" altLang="cs-CZ" sz="1100" dirty="0" smtClean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15 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minut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 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Vzdělávací cíl</a:t>
            </a:r>
            <a:r>
              <a:rPr lang="cs-CZ" altLang="cs-CZ" sz="1100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: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 Účelnost a estetika bydlení </a:t>
            </a:r>
            <a:endParaRPr lang="cs-CZ" altLang="cs-CZ" sz="1100" dirty="0" smtClean="0">
              <a:solidFill>
                <a:srgbClr val="000000"/>
              </a:solidFill>
              <a:latin typeface="Arial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 smtClean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Pomůcky</a:t>
            </a:r>
            <a:r>
              <a:rPr lang="cs-CZ" altLang="cs-CZ" sz="1100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: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 P</a:t>
            </a:r>
            <a:r>
              <a:rPr lang="cs-CZ" altLang="cs-CZ" sz="1100" dirty="0" smtClean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sací 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potřeby, sešit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Poznámka: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 DUM je součástí tematického celku „Kultura“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TimesNewRomanPSMT"/>
                <a:cs typeface="Calibri" pitchFamily="34" charset="0"/>
              </a:rPr>
              <a:t>Inovace:</a:t>
            </a:r>
            <a:r>
              <a:rPr lang="cs-CZ" altLang="cs-CZ" sz="1100" b="1" dirty="0">
                <a:solidFill>
                  <a:srgbClr val="000000"/>
                </a:solidFill>
                <a:latin typeface="TimesNewRomanPSMT"/>
                <a:cs typeface="Calibri" pitchFamily="34" charset="0"/>
              </a:rPr>
              <a:t> </a:t>
            </a:r>
            <a:r>
              <a:rPr lang="cs-CZ" altLang="cs-CZ" sz="1100" dirty="0">
                <a:solidFill>
                  <a:srgbClr val="000000"/>
                </a:solidFill>
                <a:latin typeface="TimesNewRomanPSMT"/>
                <a:cs typeface="Calibri" pitchFamily="34" charset="0"/>
              </a:rPr>
              <a:t>Zapojení audiovizuální techniky do výuky, práce s internetem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379413"/>
            <a:ext cx="5762625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4642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rgbClr val="00FF00"/>
                </a:solidFill>
              </a:rPr>
              <a:t>Okolí „</a:t>
            </a:r>
            <a:r>
              <a:rPr lang="cs-CZ" dirty="0" err="1" smtClean="0">
                <a:solidFill>
                  <a:srgbClr val="00FF00"/>
                </a:solidFill>
              </a:rPr>
              <a:t>bydlíku</a:t>
            </a:r>
            <a:r>
              <a:rPr lang="cs-CZ" dirty="0" smtClean="0">
                <a:solidFill>
                  <a:srgbClr val="00FF00"/>
                </a:solidFill>
              </a:rPr>
              <a:t>“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defRPr/>
            </a:pPr>
            <a:r>
              <a:rPr lang="cs-CZ" sz="2400" dirty="0" smtClean="0"/>
              <a:t>S rozvojem kultury bydlení v posledních letech opět stále více získává význam </a:t>
            </a:r>
            <a:r>
              <a:rPr lang="cs-CZ" sz="2400" dirty="0" smtClean="0">
                <a:solidFill>
                  <a:srgbClr val="00FFFF"/>
                </a:solidFill>
              </a:rPr>
              <a:t>okrasná zahrada</a:t>
            </a:r>
            <a:r>
              <a:rPr lang="cs-CZ" sz="2400" dirty="0"/>
              <a:t>.</a:t>
            </a:r>
            <a:r>
              <a:rPr lang="cs-CZ" sz="2400" dirty="0" smtClean="0"/>
              <a:t> Je součástí </a:t>
            </a:r>
            <a:r>
              <a:rPr lang="cs-CZ" sz="2400" dirty="0" smtClean="0">
                <a:solidFill>
                  <a:srgbClr val="00FFFF"/>
                </a:solidFill>
              </a:rPr>
              <a:t>krajiny</a:t>
            </a:r>
            <a:r>
              <a:rPr lang="cs-CZ" sz="2400" dirty="0" smtClean="0"/>
              <a:t> i dalším pokojem našeho domu či bytu. Prvky v zahradě či na </a:t>
            </a:r>
            <a:r>
              <a:rPr lang="cs-CZ" sz="2400" dirty="0" smtClean="0">
                <a:solidFill>
                  <a:srgbClr val="00FFFF"/>
                </a:solidFill>
              </a:rPr>
              <a:t>zahradní terase</a:t>
            </a:r>
            <a:r>
              <a:rPr lang="cs-CZ" sz="2400" dirty="0" smtClean="0"/>
              <a:t>, ať již živé či neživé, by měly být ve vzájemné harmonii. Jen tak se zahrada stane kouzelným prostorem plným neustálých překvapení a proměn. Nebo třeba </a:t>
            </a:r>
            <a:r>
              <a:rPr lang="cs-CZ" sz="2400" dirty="0" smtClean="0">
                <a:solidFill>
                  <a:srgbClr val="00FFFF"/>
                </a:solidFill>
              </a:rPr>
              <a:t>balkon</a:t>
            </a:r>
            <a:r>
              <a:rPr lang="cs-CZ" sz="2400" dirty="0" smtClean="0"/>
              <a:t> plný zeleně, malé záhonky před domem! Hřiště, bazény…</a:t>
            </a:r>
          </a:p>
        </p:txBody>
      </p:sp>
    </p:spTree>
    <p:extLst>
      <p:ext uri="{BB962C8B-B14F-4D97-AF65-F5344CB8AC3E}">
        <p14:creationId xmlns:p14="http://schemas.microsoft.com/office/powerpoint/2010/main" val="978080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srgbClr val="00FF00"/>
                </a:solidFill>
              </a:rPr>
              <a:t>Domácí šmudlové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55775" y="1447800"/>
            <a:ext cx="7388225" cy="5797550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cs-CZ" sz="2400" dirty="0" smtClean="0"/>
              <a:t>Psi různých ras, domácí kočky, papoušci, želva, fretka, činčila, křeček či morče, ale i zakrslý králík či </a:t>
            </a:r>
            <a:r>
              <a:rPr lang="cs-CZ" sz="2400" dirty="0" err="1" smtClean="0"/>
              <a:t>pískomil</a:t>
            </a:r>
            <a:r>
              <a:rPr lang="cs-CZ" sz="2400" dirty="0" smtClean="0"/>
              <a:t> nebo i krajta či leguán - to všechno jsou domácí mazlíčci, se kterými se můžete setkat v řadě domácností. Vyžaduje poctivou a především pravidelnou péči, adekvátní přístup a také </a:t>
            </a:r>
            <a:r>
              <a:rPr lang="cs-CZ" sz="2400" dirty="0" smtClean="0">
                <a:solidFill>
                  <a:srgbClr val="FF0000"/>
                </a:solidFill>
              </a:rPr>
              <a:t>odpovídající zázemí</a:t>
            </a:r>
            <a:r>
              <a:rPr lang="cs-CZ" sz="2400" dirty="0" smtClean="0"/>
              <a:t>. </a:t>
            </a:r>
            <a:r>
              <a:rPr lang="cs-CZ" sz="2400" dirty="0" smtClean="0">
                <a:solidFill>
                  <a:srgbClr val="FF0000"/>
                </a:solidFill>
              </a:rPr>
              <a:t>Je dobré si předem zjistit, co chov takového zvířátka obnáší. A zda mu je můžete zajistit!!!!! (viz. štěkající psi zavření v paneláku, linoucí se odér z bytu atp.) </a:t>
            </a:r>
          </a:p>
        </p:txBody>
      </p:sp>
    </p:spTree>
    <p:extLst>
      <p:ext uri="{BB962C8B-B14F-4D97-AF65-F5344CB8AC3E}">
        <p14:creationId xmlns:p14="http://schemas.microsoft.com/office/powerpoint/2010/main" val="95023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srgbClr val="FF3399"/>
                </a:solidFill>
              </a:rPr>
              <a:t>!!!- A něco obecně:!!!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cs-CZ" sz="2800" dirty="0" smtClean="0"/>
              <a:t>Sebekrásnější bydlení, zahrada, čtvrť, ulice přestane být krásnou a příjemnou, pokud budeme šlapat v psích výkalech, na každém kroku nás budou doprovázet odpadky, nedopalky z cigaret, či budeme potkávat nepříjemné a otrávené obličeje sousedů či </a:t>
            </a:r>
            <a:r>
              <a:rPr lang="cs-CZ" sz="2800" dirty="0" err="1" smtClean="0"/>
              <a:t>kolembydlících</a:t>
            </a:r>
            <a:r>
              <a:rPr lang="cs-CZ" sz="2800" dirty="0" smtClean="0"/>
              <a:t> (důvody si můžete domyslet), nebo se budeme navzájem obtěžovat hlučnou hudbou, nevycválanou návštěvou  či „nevycepovanými“ dětmi!! </a:t>
            </a:r>
            <a:r>
              <a:rPr lang="cs-CZ" sz="2800" dirty="0" smtClean="0">
                <a:sym typeface="Wingdings" pitchFamily="2" charset="2"/>
              </a:rPr>
              <a:t> 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4000283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smtClean="0">
                <a:solidFill>
                  <a:srgbClr val="00FF00"/>
                </a:solidFill>
              </a:rPr>
              <a:t>Spotřebiče, spotřeba a domácnost – a penízky</a:t>
            </a:r>
            <a:r>
              <a:rPr lang="cs-CZ" sz="4000" smtClean="0"/>
              <a:t> 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cs-CZ" smtClean="0"/>
              <a:t>Domácí spotřebiče, ať již jde o kuchyňské, spotřební elektroniku či další pomocníky do domácnosti, jsou dostupné v maximální šíři a sortimentu, jaké si dnes vůbec dovedeme představit. Synonymem pro ekonomický provoz domu či domácnosti dnes nejsou úsporné žárovky, ale především </a:t>
            </a:r>
            <a:r>
              <a:rPr lang="cs-CZ" smtClean="0">
                <a:solidFill>
                  <a:srgbClr val="FF0000"/>
                </a:solidFill>
              </a:rPr>
              <a:t>inteligentní spotřebiče</a:t>
            </a:r>
            <a:r>
              <a:rPr lang="cs-CZ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719161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srgbClr val="FFFF00"/>
                </a:solidFill>
              </a:rPr>
              <a:t>Pokrok, technika …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cs-CZ" sz="2400" smtClean="0"/>
              <a:t>Výrobci se předhánějí v uvádění nových technologií na trh v rozsahu dostupném každému běžnému zákazníkovi - nikoho dnes nepřekvapí snížená spotřeba vody u myčky nádobí či pračky, spořič obrazovky u plazmové, LCD či LED televize, varovný signál u pootevřeného mrazáku či možnost nastavení prázdninového módu u lednice, automatické vypnutí nezatížené varné desky či trouby, úsporný ("standby") režim u počítače, notebooku, tiskárny, scanneru či multimediálního centra nebo domácího kina... a to je jen samozřejmý začátek. </a:t>
            </a:r>
          </a:p>
          <a:p>
            <a:pPr>
              <a:lnSpc>
                <a:spcPct val="90000"/>
              </a:lnSpc>
              <a:defRPr/>
            </a:pPr>
            <a:endParaRPr lang="cs-CZ" sz="2400" smtClean="0"/>
          </a:p>
        </p:txBody>
      </p:sp>
    </p:spTree>
    <p:extLst>
      <p:ext uri="{BB962C8B-B14F-4D97-AF65-F5344CB8AC3E}">
        <p14:creationId xmlns:p14="http://schemas.microsoft.com/office/powerpoint/2010/main" val="302021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srgbClr val="3333CC"/>
                </a:solidFill>
              </a:rPr>
              <a:t>- a kde je konec?!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defRPr/>
            </a:pPr>
            <a:r>
              <a:rPr lang="cs-CZ" sz="2400" dirty="0" smtClean="0"/>
              <a:t>Co všechno je berličkou pro naši lenost, pohodlnost, náročnost, či zbytečně vysokou životní úroveň? </a:t>
            </a:r>
          </a:p>
          <a:p>
            <a:pPr>
              <a:lnSpc>
                <a:spcPct val="80000"/>
              </a:lnSpc>
              <a:defRPr/>
            </a:pPr>
            <a:r>
              <a:rPr lang="cs-CZ" sz="2400" dirty="0" smtClean="0"/>
              <a:t>Bez čeho se dokážeme obejít, tj. </a:t>
            </a:r>
            <a:r>
              <a:rPr lang="cs-CZ" sz="2400" dirty="0" smtClean="0">
                <a:solidFill>
                  <a:srgbClr val="FFFF00"/>
                </a:solidFill>
              </a:rPr>
              <a:t>NEPOTŘEBUJEME TO</a:t>
            </a:r>
            <a:r>
              <a:rPr lang="cs-CZ" sz="2400" dirty="0" smtClean="0"/>
              <a:t> a nemusíme tím zatěžovat naše životní prostředí? Viz. odpad – elektronika, plasty, spotřebiče</a:t>
            </a:r>
          </a:p>
          <a:p>
            <a:pPr>
              <a:lnSpc>
                <a:spcPct val="80000"/>
              </a:lnSpc>
              <a:defRPr/>
            </a:pPr>
            <a:r>
              <a:rPr lang="cs-CZ" sz="2400" dirty="0" smtClean="0"/>
              <a:t>Co děláš pro čistotu svého okolí? </a:t>
            </a:r>
          </a:p>
          <a:p>
            <a:pPr>
              <a:lnSpc>
                <a:spcPct val="80000"/>
              </a:lnSpc>
              <a:defRPr/>
            </a:pPr>
            <a:r>
              <a:rPr lang="cs-CZ" sz="2400" dirty="0" smtClean="0"/>
              <a:t>Třídíš odpad? Jezdíš MHD a ne autem? Používáš ekologické čisticí prostředky? Šetříš vodou, elektřinou, plynem, surovinami? Uklízíš po sobě?! Zasadili jste někdy strom, keř, kytku?</a:t>
            </a:r>
          </a:p>
          <a:p>
            <a:pPr>
              <a:lnSpc>
                <a:spcPct val="80000"/>
              </a:lnSpc>
              <a:defRPr/>
            </a:pPr>
            <a:r>
              <a:rPr lang="cs-CZ" sz="2400" dirty="0" smtClean="0"/>
              <a:t>I tomu všemu lze přizpůsobit Tvůj styl bydlení!</a:t>
            </a:r>
          </a:p>
        </p:txBody>
      </p:sp>
    </p:spTree>
    <p:extLst>
      <p:ext uri="{BB962C8B-B14F-4D97-AF65-F5344CB8AC3E}">
        <p14:creationId xmlns:p14="http://schemas.microsoft.com/office/powerpoint/2010/main" val="1180397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srgbClr val="FF0000"/>
                </a:solidFill>
              </a:rPr>
              <a:t>- a na závěr: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Je a není to o penězích, ale hlavně o zázemí, útulnosti, bezpečí, ne?</a:t>
            </a:r>
          </a:p>
          <a:p>
            <a:pPr>
              <a:defRPr/>
            </a:pPr>
            <a:r>
              <a:rPr lang="cs-CZ" dirty="0" smtClean="0"/>
              <a:t>Akomodace nebo asimilace???</a:t>
            </a:r>
          </a:p>
          <a:p>
            <a:pPr>
              <a:defRPr/>
            </a:pPr>
            <a:r>
              <a:rPr lang="cs-CZ" dirty="0" smtClean="0"/>
              <a:t>Držím Vám palce, abyste měli kde žít a aby se Vám tam moc líbilo</a:t>
            </a:r>
            <a:r>
              <a:rPr lang="cs-CZ" dirty="0" smtClean="0">
                <a:sym typeface="Wingdings" pitchFamily="2" charset="2"/>
              </a:rPr>
              <a:t> !</a:t>
            </a:r>
            <a:endParaRPr lang="cs-CZ" dirty="0" smtClean="0"/>
          </a:p>
          <a:p>
            <a:pPr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30524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400" dirty="0" smtClean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dirty="0" smtClean="0">
              <a:hlinkClick r:id="rId2"/>
            </a:endParaRPr>
          </a:p>
          <a:p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2123728" y="2708920"/>
            <a:ext cx="59766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115616" y="1508591"/>
            <a:ext cx="77048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cs-CZ" altLang="cs-CZ" i="1" dirty="0" err="1">
                <a:latin typeface="Times New Roman" panose="02020603050405020304" pitchFamily="18" charset="0"/>
              </a:rPr>
              <a:t>Emmert</a:t>
            </a:r>
            <a:r>
              <a:rPr lang="cs-CZ" altLang="cs-CZ" i="1" dirty="0">
                <a:latin typeface="Times New Roman" panose="02020603050405020304" pitchFamily="18" charset="0"/>
              </a:rPr>
              <a:t>, F., </a:t>
            </a:r>
            <a:r>
              <a:rPr lang="cs-CZ" altLang="cs-CZ" i="1" dirty="0" err="1">
                <a:latin typeface="Times New Roman" panose="02020603050405020304" pitchFamily="18" charset="0"/>
              </a:rPr>
              <a:t>Katrňák</a:t>
            </a:r>
            <a:r>
              <a:rPr lang="cs-CZ" altLang="cs-CZ" i="1" dirty="0">
                <a:latin typeface="Times New Roman" panose="02020603050405020304" pitchFamily="18" charset="0"/>
              </a:rPr>
              <a:t>, T., Krausová, M., Mužíková, O., Sojka, M., Ševela, M., Švandová, B., </a:t>
            </a:r>
            <a:r>
              <a:rPr lang="cs-CZ" altLang="cs-CZ" i="1" dirty="0" err="1">
                <a:latin typeface="Times New Roman" panose="02020603050405020304" pitchFamily="18" charset="0"/>
              </a:rPr>
              <a:t>Tarábková</a:t>
            </a:r>
            <a:r>
              <a:rPr lang="cs-CZ" altLang="cs-CZ" i="1" dirty="0">
                <a:latin typeface="Times New Roman" panose="02020603050405020304" pitchFamily="18" charset="0"/>
              </a:rPr>
              <a:t>, M., Valach, M., Vonková, E.: Odmaturuj ze společenských věd. 1. vyd., Brno, 2004. ISBN 80-86285-68-5.</a:t>
            </a:r>
          </a:p>
          <a:p>
            <a:pPr>
              <a:spcBef>
                <a:spcPct val="0"/>
              </a:spcBef>
            </a:pPr>
            <a:r>
              <a:rPr lang="cs-CZ" altLang="cs-CZ" dirty="0">
                <a:latin typeface="Times New Roman" panose="02020603050405020304" pitchFamily="18" charset="0"/>
                <a:hlinkClick r:id="rId3"/>
              </a:rPr>
              <a:t>http://cs.wikipedia.org/wiki/Bydlen%C3%AD</a:t>
            </a:r>
            <a:endParaRPr lang="cs-CZ" altLang="cs-CZ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0833617"/>
      </p:ext>
    </p:extLst>
  </p:cSld>
  <p:clrMapOvr>
    <a:masterClrMapping/>
  </p:clrMapOvr>
</p:sld>
</file>

<file path=ppt/theme/theme1.xml><?xml version="1.0" encoding="utf-8"?>
<a:theme xmlns:a="http://schemas.openxmlformats.org/drawingml/2006/main" name="TS001140832">
  <a:themeElements>
    <a:clrScheme name="">
      <a:dk1>
        <a:srgbClr val="292929"/>
      </a:dk1>
      <a:lt1>
        <a:srgbClr val="FFFFFF"/>
      </a:lt1>
      <a:dk2>
        <a:srgbClr val="C0C0C0"/>
      </a:dk2>
      <a:lt2>
        <a:srgbClr val="FFFFFF"/>
      </a:lt2>
      <a:accent1>
        <a:srgbClr val="AE6A58"/>
      </a:accent1>
      <a:accent2>
        <a:srgbClr val="A18461"/>
      </a:accent2>
      <a:accent3>
        <a:srgbClr val="DCDCDC"/>
      </a:accent3>
      <a:accent4>
        <a:srgbClr val="DADADA"/>
      </a:accent4>
      <a:accent5>
        <a:srgbClr val="D3B9B4"/>
      </a:accent5>
      <a:accent6>
        <a:srgbClr val="917757"/>
      </a:accent6>
      <a:hlink>
        <a:srgbClr val="71584D"/>
      </a:hlink>
      <a:folHlink>
        <a:srgbClr val="343332"/>
      </a:folHlink>
    </a:clrScheme>
    <a:fontScheme name="TS001140832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TS001140832 1">
        <a:dk1>
          <a:srgbClr val="663300"/>
        </a:dk1>
        <a:lt1>
          <a:srgbClr val="C0C0C0"/>
        </a:lt1>
        <a:dk2>
          <a:srgbClr val="D7C5B5"/>
        </a:dk2>
        <a:lt2>
          <a:srgbClr val="292929"/>
        </a:lt2>
        <a:accent1>
          <a:srgbClr val="AE6A58"/>
        </a:accent1>
        <a:accent2>
          <a:srgbClr val="A18461"/>
        </a:accent2>
        <a:accent3>
          <a:srgbClr val="DCDCDC"/>
        </a:accent3>
        <a:accent4>
          <a:srgbClr val="562A00"/>
        </a:accent4>
        <a:accent5>
          <a:srgbClr val="D3B9B4"/>
        </a:accent5>
        <a:accent6>
          <a:srgbClr val="917757"/>
        </a:accent6>
        <a:hlink>
          <a:srgbClr val="71584D"/>
        </a:hlink>
        <a:folHlink>
          <a:srgbClr val="34333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Override1.xml><?xml version="1.0" encoding="utf-8"?>
<a:themeOverride xmlns:a="http://schemas.openxmlformats.org/drawingml/2006/main">
  <a:clrScheme name="TS001140832 1">
    <a:dk1>
      <a:srgbClr val="663300"/>
    </a:dk1>
    <a:lt1>
      <a:srgbClr val="C0C0C0"/>
    </a:lt1>
    <a:dk2>
      <a:srgbClr val="D7C5B5"/>
    </a:dk2>
    <a:lt2>
      <a:srgbClr val="292929"/>
    </a:lt2>
    <a:accent1>
      <a:srgbClr val="AE6A58"/>
    </a:accent1>
    <a:accent2>
      <a:srgbClr val="A18461"/>
    </a:accent2>
    <a:accent3>
      <a:srgbClr val="DCDCDC"/>
    </a:accent3>
    <a:accent4>
      <a:srgbClr val="562A00"/>
    </a:accent4>
    <a:accent5>
      <a:srgbClr val="D3B9B4"/>
    </a:accent5>
    <a:accent6>
      <a:srgbClr val="917757"/>
    </a:accent6>
    <a:hlink>
      <a:srgbClr val="71584D"/>
    </a:hlink>
    <a:folHlink>
      <a:srgbClr val="34333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604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Arial</vt:lpstr>
      <vt:lpstr>Calibri</vt:lpstr>
      <vt:lpstr>Times New Roman</vt:lpstr>
      <vt:lpstr>TimesNewRomanPSMT</vt:lpstr>
      <vt:lpstr>Verdana</vt:lpstr>
      <vt:lpstr>Wingdings</vt:lpstr>
      <vt:lpstr>TS001140832</vt:lpstr>
      <vt:lpstr>Prezentace aplikace PowerPoint</vt:lpstr>
      <vt:lpstr>Okolí „bydlíku“</vt:lpstr>
      <vt:lpstr>Domácí šmudlové</vt:lpstr>
      <vt:lpstr>!!!- A něco obecně:!!!</vt:lpstr>
      <vt:lpstr>Spotřebiče, spotřeba a domácnost – a penízky </vt:lpstr>
      <vt:lpstr>Pokrok, technika …</vt:lpstr>
      <vt:lpstr>- a kde je konec?!</vt:lpstr>
      <vt:lpstr>- a na závěr:</vt:lpstr>
      <vt:lpstr>Zdroj:</vt:lpstr>
    </vt:vector>
  </TitlesOfParts>
  <Company>SUPŠ Jihlava - Helenín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 Zbožínková</dc:creator>
  <cp:lastModifiedBy>Blanka Zbožínková</cp:lastModifiedBy>
  <cp:revision>8</cp:revision>
  <dcterms:created xsi:type="dcterms:W3CDTF">2013-05-17T11:34:57Z</dcterms:created>
  <dcterms:modified xsi:type="dcterms:W3CDTF">2014-11-03T14:52:00Z</dcterms:modified>
</cp:coreProperties>
</file>