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8"/>
  </p:notesMasterIdLst>
  <p:sldIdLst>
    <p:sldId id="259" r:id="rId2"/>
    <p:sldId id="261" r:id="rId3"/>
    <p:sldId id="262" r:id="rId4"/>
    <p:sldId id="264" r:id="rId5"/>
    <p:sldId id="263" r:id="rId6"/>
    <p:sldId id="267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7472B5-0BB6-4B10-8260-9E7EA8586131}" type="datetimeFigureOut">
              <a:rPr lang="cs-CZ" smtClean="0"/>
              <a:t>31.12.2014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B32287-196E-4EC6-AF04-FDD11B722D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43978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8293CDC-BF51-464B-B562-C35E9E8CF728}" type="slidenum">
              <a:rPr lang="cs-CZ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cs-CZ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05AD6-D492-4108-BA8B-41E6D9AADCB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93A725-3109-4EB0-876F-018B9228B5F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610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5F8AB6-809D-4B47-89AB-BCD3D616832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34351-01AB-4358-83FB-D9D911F4819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551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305DA4-ABBD-4174-8F7D-4EAD7786D0F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EA5DF5-A1B4-474E-9FC3-B6BA59AD1DC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5329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E2D4C-1DB3-4953-A438-F0B44E4F029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19FB49-6E93-464E-8DE2-425C71464EE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3860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5A35DC-DC48-4030-A8DE-203160302BB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294E70-1749-4926-9126-6A666DD164A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566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B56CE-B239-4FFD-9B76-35D573F2A39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F47CF0-C2BF-4538-A7C4-544DA098345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4669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517612-3A09-43E6-AF55-C50A3F7AD4D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2BA625-EB00-454F-8B23-054C39ACF58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7855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8EFB2B-666E-43D9-957D-66F36D63CDA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9642A1-9F24-4E3F-85AC-F1793851BEF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2079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0A72B-0986-41FD-AC40-F58D4B39E40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3F01E-A356-4C1E-83AE-580238EF196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447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D2DBE-8F2B-430F-8815-95E167B3D55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4F7F79-25F5-4C24-A3AB-08ED5C6609B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3158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52FC27-3127-4AD9-84B5-ECC9FE273AD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AF6A7C-C85E-4B22-984C-E34CF42C70E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8233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8784ACA-4CB0-4006-BFE7-31E03058BA4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7D83141-A412-4E8C-92C5-54249C2C004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4034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02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5172455"/>
              </p:ext>
            </p:extLst>
          </p:nvPr>
        </p:nvGraphicFramePr>
        <p:xfrm>
          <a:off x="900113" y="1628775"/>
          <a:ext cx="7569200" cy="4297512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alt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I/2 Inovace a zkvalitnění výuky směřující k rozvoji čtenářské a informační gramotnosti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Mgr. Dana Kašparová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7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Český jazyk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TÉMATICKÝ OKRUH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Křesťanská výchova 1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Ježíši Kriste, Pastýři náš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3. – 5.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VY_12_INOVACE</a:t>
                      </a: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_</a:t>
                      </a: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3_35_Ježíši Kriste, Pastýři náš</a:t>
                      </a:r>
                      <a:endParaRPr kumimoji="0" lang="cs-CZ" alt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20.11.2014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Tento materiál je zařazen do vzdělávací oblasti Křesťanská výchova 1, žáci si procvičují synonyma, protiklady, slova podřazená a nadřazená.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91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33375"/>
            <a:ext cx="54340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39887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Přečti si slova písně a pak si ji zazpívej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1412776"/>
            <a:ext cx="4038600" cy="4669979"/>
          </a:xfrm>
        </p:spPr>
        <p:txBody>
          <a:bodyPr/>
          <a:lstStyle/>
          <a:p>
            <a:pPr marL="0" indent="0">
              <a:buNone/>
            </a:pPr>
            <a:r>
              <a:rPr lang="cs-CZ" sz="2600" dirty="0" smtClean="0"/>
              <a:t>1. Ježíši Kriste, Pastýři náš, my tvoje ovečky, známe tvůj hlas,</a:t>
            </a:r>
          </a:p>
          <a:p>
            <a:pPr marL="0" indent="0">
              <a:buNone/>
            </a:pPr>
            <a:r>
              <a:rPr lang="cs-CZ" sz="2600" dirty="0"/>
              <a:t>k</a:t>
            </a:r>
            <a:r>
              <a:rPr lang="cs-CZ" sz="2600" dirty="0" smtClean="0"/>
              <a:t>terým nás voláš za sebou teď.</a:t>
            </a:r>
          </a:p>
          <a:p>
            <a:pPr marL="0" indent="0">
              <a:buNone/>
            </a:pPr>
            <a:r>
              <a:rPr lang="cs-CZ" sz="2600" dirty="0" smtClean="0"/>
              <a:t>Prosíme: po celý život nás veď.</a:t>
            </a:r>
          </a:p>
          <a:p>
            <a:pPr marL="0" indent="0">
              <a:buNone/>
            </a:pPr>
            <a:r>
              <a:rPr lang="cs-CZ" sz="2600" dirty="0" err="1" smtClean="0"/>
              <a:t>Ref</a:t>
            </a:r>
            <a:r>
              <a:rPr lang="cs-CZ" sz="2600" dirty="0" smtClean="0"/>
              <a:t>.: Zvonky tvých oveček tebe chválí, </a:t>
            </a:r>
          </a:p>
          <a:p>
            <a:pPr marL="0" indent="0">
              <a:buNone/>
            </a:pPr>
            <a:r>
              <a:rPr lang="cs-CZ" sz="2600" dirty="0" smtClean="0"/>
              <a:t>nebeský Pastýři a </a:t>
            </a:r>
            <a:r>
              <a:rPr lang="cs-CZ" sz="2600" smtClean="0"/>
              <a:t>náš Králi.</a:t>
            </a:r>
            <a:endParaRPr lang="cs-CZ" sz="2600" dirty="0" smtClean="0"/>
          </a:p>
          <a:p>
            <a:pPr marL="0" indent="0">
              <a:buNone/>
            </a:pPr>
            <a:endParaRPr lang="cs-CZ" sz="2600" dirty="0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12776"/>
            <a:ext cx="4038600" cy="4713387"/>
          </a:xfrm>
        </p:spPr>
        <p:txBody>
          <a:bodyPr/>
          <a:lstStyle/>
          <a:p>
            <a:pPr marL="0" indent="0">
              <a:buNone/>
            </a:pPr>
            <a:r>
              <a:rPr lang="cs-CZ" sz="2600" dirty="0" smtClean="0"/>
              <a:t>2. Tvá věrná náruč laskavě zve,</a:t>
            </a:r>
          </a:p>
          <a:p>
            <a:pPr marL="0" indent="0">
              <a:buNone/>
            </a:pPr>
            <a:r>
              <a:rPr lang="cs-CZ" sz="2600" dirty="0" smtClean="0"/>
              <a:t>Zlekaná jehňátka ve chvíli zlé.</a:t>
            </a:r>
          </a:p>
          <a:p>
            <a:pPr marL="0" indent="0">
              <a:buNone/>
            </a:pPr>
            <a:r>
              <a:rPr lang="cs-CZ" sz="2600" dirty="0" smtClean="0"/>
              <a:t>Ráno i večer ty při nás stůj. A jednou přijmi nás v ovčinec svůj.</a:t>
            </a:r>
          </a:p>
          <a:p>
            <a:pPr marL="0" indent="0">
              <a:buNone/>
            </a:pPr>
            <a:r>
              <a:rPr lang="cs-CZ" sz="2600" dirty="0" err="1" smtClean="0"/>
              <a:t>Ref</a:t>
            </a:r>
            <a:r>
              <a:rPr lang="cs-CZ" sz="2600" dirty="0" smtClean="0"/>
              <a:t>..</a:t>
            </a:r>
          </a:p>
        </p:txBody>
      </p:sp>
    </p:spTree>
    <p:extLst>
      <p:ext uri="{BB962C8B-B14F-4D97-AF65-F5344CB8AC3E}">
        <p14:creationId xmlns:p14="http://schemas.microsoft.com/office/powerpoint/2010/main" val="3663158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Vytvoř slova nadřazená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600" dirty="0" smtClean="0"/>
              <a:t>Jedno, dvě, třicet</a:t>
            </a:r>
          </a:p>
          <a:p>
            <a:pPr marL="0" indent="0">
              <a:buNone/>
            </a:pPr>
            <a:r>
              <a:rPr lang="cs-CZ" sz="2600" dirty="0" smtClean="0"/>
              <a:t>Přítel, sousedka, muž</a:t>
            </a:r>
          </a:p>
          <a:p>
            <a:pPr marL="0" indent="0">
              <a:buNone/>
            </a:pPr>
            <a:r>
              <a:rPr lang="cs-CZ" sz="2600" dirty="0" smtClean="0"/>
              <a:t>Borůvka, malina, brusinka</a:t>
            </a:r>
          </a:p>
          <a:p>
            <a:pPr marL="0" indent="0">
              <a:buNone/>
            </a:pPr>
            <a:r>
              <a:rPr lang="cs-CZ" sz="2600" dirty="0" smtClean="0"/>
              <a:t>Laskavost, věrnost, uctivost</a:t>
            </a:r>
          </a:p>
          <a:p>
            <a:pPr marL="0" indent="0">
              <a:buNone/>
            </a:pPr>
            <a:r>
              <a:rPr lang="cs-CZ" sz="2600" dirty="0" smtClean="0"/>
              <a:t>Dítě, táta, máma</a:t>
            </a:r>
          </a:p>
          <a:p>
            <a:pPr marL="0" indent="0">
              <a:buNone/>
            </a:pPr>
            <a:endParaRPr lang="cs-CZ" sz="2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556792"/>
            <a:ext cx="4038600" cy="4569371"/>
          </a:xfrm>
        </p:spPr>
        <p:txBody>
          <a:bodyPr/>
          <a:lstStyle/>
          <a:p>
            <a:r>
              <a:rPr lang="cs-CZ" dirty="0" smtClean="0"/>
              <a:t>Čísla</a:t>
            </a:r>
          </a:p>
          <a:p>
            <a:r>
              <a:rPr lang="cs-CZ" dirty="0" smtClean="0"/>
              <a:t>Lidé</a:t>
            </a:r>
          </a:p>
          <a:p>
            <a:r>
              <a:rPr lang="cs-CZ" dirty="0" smtClean="0"/>
              <a:t>Lesní plody</a:t>
            </a:r>
          </a:p>
          <a:p>
            <a:r>
              <a:rPr lang="cs-CZ" dirty="0" smtClean="0"/>
              <a:t>Vlastnosti</a:t>
            </a:r>
          </a:p>
          <a:p>
            <a:r>
              <a:rPr lang="cs-CZ" dirty="0" smtClean="0"/>
              <a:t>Rodina</a:t>
            </a:r>
          </a:p>
          <a:p>
            <a:endParaRPr lang="cs-CZ" dirty="0"/>
          </a:p>
        </p:txBody>
      </p:sp>
      <p:pic>
        <p:nvPicPr>
          <p:cNvPr id="2051" name="Picture 3" descr="C:\Users\Dana\AppData\Local\Microsoft\Windows\Temporary Internet Files\Content.IE5\NB2IHT69\MP90042655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8974" y="4149080"/>
            <a:ext cx="1664134" cy="2502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6026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r>
              <a:rPr lang="cs-CZ" dirty="0"/>
              <a:t>V</a:t>
            </a:r>
            <a:r>
              <a:rPr lang="cs-CZ" dirty="0" smtClean="0"/>
              <a:t>ytvoř protiklady k těmto slovům: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0768"/>
            <a:ext cx="4038600" cy="4785395"/>
          </a:xfrm>
        </p:spPr>
        <p:txBody>
          <a:bodyPr/>
          <a:lstStyle/>
          <a:p>
            <a:r>
              <a:rPr lang="cs-CZ" dirty="0" smtClean="0"/>
              <a:t>navždycky</a:t>
            </a:r>
          </a:p>
          <a:p>
            <a:r>
              <a:rPr lang="cs-CZ" dirty="0"/>
              <a:t>s</a:t>
            </a:r>
            <a:r>
              <a:rPr lang="cs-CZ" dirty="0" smtClean="0"/>
              <a:t>polu</a:t>
            </a:r>
          </a:p>
          <a:p>
            <a:r>
              <a:rPr lang="cs-CZ" dirty="0" smtClean="0"/>
              <a:t>je</a:t>
            </a:r>
          </a:p>
          <a:p>
            <a:r>
              <a:rPr lang="cs-CZ" dirty="0"/>
              <a:t>v</a:t>
            </a:r>
            <a:r>
              <a:rPr lang="cs-CZ" dirty="0" smtClean="0"/>
              <a:t>elká</a:t>
            </a:r>
          </a:p>
          <a:p>
            <a:r>
              <a:rPr lang="cs-CZ" dirty="0" smtClean="0"/>
              <a:t>voní</a:t>
            </a:r>
          </a:p>
          <a:p>
            <a:r>
              <a:rPr lang="cs-CZ" dirty="0"/>
              <a:t>l</a:t>
            </a:r>
            <a:r>
              <a:rPr lang="cs-CZ" dirty="0" smtClean="0"/>
              <a:t>áska</a:t>
            </a:r>
          </a:p>
          <a:p>
            <a:r>
              <a:rPr lang="cs-CZ" dirty="0"/>
              <a:t>ž</a:t>
            </a:r>
            <a:r>
              <a:rPr lang="cs-CZ" dirty="0" smtClean="0"/>
              <a:t>ehnání</a:t>
            </a:r>
          </a:p>
          <a:p>
            <a:r>
              <a:rPr lang="cs-CZ" dirty="0" smtClean="0"/>
              <a:t>chlapec</a:t>
            </a:r>
          </a:p>
          <a:p>
            <a:r>
              <a:rPr lang="cs-CZ" dirty="0" smtClean="0"/>
              <a:t>všichni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268760"/>
            <a:ext cx="4038600" cy="4857403"/>
          </a:xfrm>
        </p:spPr>
        <p:txBody>
          <a:bodyPr/>
          <a:lstStyle/>
          <a:p>
            <a:r>
              <a:rPr lang="cs-CZ" dirty="0"/>
              <a:t>n</a:t>
            </a:r>
            <a:r>
              <a:rPr lang="cs-CZ" dirty="0" smtClean="0"/>
              <a:t>ikdy</a:t>
            </a:r>
          </a:p>
          <a:p>
            <a:r>
              <a:rPr lang="cs-CZ" dirty="0"/>
              <a:t>o</a:t>
            </a:r>
            <a:r>
              <a:rPr lang="cs-CZ" dirty="0" smtClean="0"/>
              <a:t>dděleně</a:t>
            </a:r>
          </a:p>
          <a:p>
            <a:r>
              <a:rPr lang="cs-CZ" dirty="0"/>
              <a:t>n</a:t>
            </a:r>
            <a:r>
              <a:rPr lang="cs-CZ" dirty="0" smtClean="0"/>
              <a:t>ení</a:t>
            </a:r>
          </a:p>
          <a:p>
            <a:r>
              <a:rPr lang="cs-CZ" dirty="0"/>
              <a:t>m</a:t>
            </a:r>
            <a:r>
              <a:rPr lang="cs-CZ" dirty="0" smtClean="0"/>
              <a:t>alá</a:t>
            </a:r>
          </a:p>
          <a:p>
            <a:r>
              <a:rPr lang="cs-CZ" dirty="0" smtClean="0"/>
              <a:t>páchne</a:t>
            </a:r>
          </a:p>
          <a:p>
            <a:r>
              <a:rPr lang="cs-CZ" dirty="0"/>
              <a:t>n</a:t>
            </a:r>
            <a:r>
              <a:rPr lang="cs-CZ" dirty="0" smtClean="0"/>
              <a:t>enávist</a:t>
            </a:r>
          </a:p>
          <a:p>
            <a:r>
              <a:rPr lang="cs-CZ" dirty="0"/>
              <a:t>p</a:t>
            </a:r>
            <a:r>
              <a:rPr lang="cs-CZ" dirty="0" smtClean="0"/>
              <a:t>roklínání</a:t>
            </a:r>
          </a:p>
          <a:p>
            <a:r>
              <a:rPr lang="cs-CZ" dirty="0"/>
              <a:t>d</a:t>
            </a:r>
            <a:r>
              <a:rPr lang="cs-CZ" dirty="0" smtClean="0"/>
              <a:t>ívka</a:t>
            </a:r>
          </a:p>
          <a:p>
            <a:r>
              <a:rPr lang="cs-CZ" dirty="0" smtClean="0"/>
              <a:t>nikdo</a:t>
            </a:r>
            <a:endParaRPr lang="cs-CZ" dirty="0"/>
          </a:p>
        </p:txBody>
      </p:sp>
      <p:pic>
        <p:nvPicPr>
          <p:cNvPr id="3075" name="Picture 3" descr="C:\Users\Dana\AppData\Local\Microsoft\Windows\Temporary Internet Files\Content.IE5\W9X11EZY\MP90044847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564904"/>
            <a:ext cx="2339752" cy="155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Dana\AppData\Local\Microsoft\Windows\Temporary Internet Files\Content.IE5\NHMO8SPK\MP90044247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917164"/>
            <a:ext cx="2339752" cy="1559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3022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Vytvoř synonyma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/>
              <a:t>ž</a:t>
            </a:r>
            <a:r>
              <a:rPr lang="cs-CZ" dirty="0" smtClean="0"/>
              <a:t>ít</a:t>
            </a:r>
          </a:p>
          <a:p>
            <a:r>
              <a:rPr lang="cs-CZ" dirty="0"/>
              <a:t>n</a:t>
            </a:r>
            <a:r>
              <a:rPr lang="cs-CZ" dirty="0" smtClean="0"/>
              <a:t>avždy</a:t>
            </a:r>
          </a:p>
          <a:p>
            <a:r>
              <a:rPr lang="cs-CZ" dirty="0"/>
              <a:t>p</a:t>
            </a:r>
            <a:r>
              <a:rPr lang="cs-CZ" dirty="0" smtClean="0"/>
              <a:t>řítel</a:t>
            </a:r>
          </a:p>
          <a:p>
            <a:r>
              <a:rPr lang="cs-CZ" dirty="0"/>
              <a:t>v</a:t>
            </a:r>
            <a:r>
              <a:rPr lang="cs-CZ" dirty="0" smtClean="0"/>
              <a:t>ěrný</a:t>
            </a:r>
          </a:p>
          <a:p>
            <a:r>
              <a:rPr lang="cs-CZ" dirty="0"/>
              <a:t>j</a:t>
            </a:r>
            <a:r>
              <a:rPr lang="cs-CZ" dirty="0" smtClean="0"/>
              <a:t>deme</a:t>
            </a:r>
          </a:p>
          <a:p>
            <a:r>
              <a:rPr lang="cs-CZ" dirty="0" smtClean="0"/>
              <a:t>velká</a:t>
            </a:r>
          </a:p>
          <a:p>
            <a:r>
              <a:rPr lang="cs-CZ" dirty="0"/>
              <a:t>c</a:t>
            </a:r>
            <a:r>
              <a:rPr lang="cs-CZ" dirty="0" smtClean="0"/>
              <a:t>hlapec</a:t>
            </a:r>
          </a:p>
          <a:p>
            <a:r>
              <a:rPr lang="cs-CZ" dirty="0" smtClean="0"/>
              <a:t>povím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4008" y="1556792"/>
            <a:ext cx="4038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b</a:t>
            </a:r>
            <a:r>
              <a:rPr lang="cs-CZ" dirty="0" smtClean="0"/>
              <a:t>ydlet, přebývat</a:t>
            </a:r>
          </a:p>
          <a:p>
            <a:pPr marL="0" indent="0">
              <a:buNone/>
            </a:pPr>
            <a:r>
              <a:rPr lang="cs-CZ" dirty="0"/>
              <a:t>s</a:t>
            </a:r>
            <a:r>
              <a:rPr lang="cs-CZ" dirty="0" smtClean="0"/>
              <a:t>tále, pořád</a:t>
            </a:r>
          </a:p>
          <a:p>
            <a:pPr marL="0" indent="0">
              <a:buNone/>
            </a:pPr>
            <a:r>
              <a:rPr lang="cs-CZ" dirty="0" smtClean="0"/>
              <a:t>kamarád, druh</a:t>
            </a:r>
          </a:p>
          <a:p>
            <a:pPr marL="0" indent="0">
              <a:buNone/>
            </a:pPr>
            <a:r>
              <a:rPr lang="cs-CZ" dirty="0"/>
              <a:t>s</a:t>
            </a:r>
            <a:r>
              <a:rPr lang="cs-CZ" dirty="0" smtClean="0"/>
              <a:t>polehlivý, důvěryhodný </a:t>
            </a:r>
          </a:p>
          <a:p>
            <a:pPr marL="0" indent="0">
              <a:buNone/>
            </a:pPr>
            <a:r>
              <a:rPr lang="cs-CZ" dirty="0" smtClean="0"/>
              <a:t>pochodujeme, kráčíme</a:t>
            </a:r>
          </a:p>
          <a:p>
            <a:pPr marL="0" indent="0">
              <a:buNone/>
            </a:pPr>
            <a:r>
              <a:rPr lang="cs-CZ" dirty="0" smtClean="0"/>
              <a:t>o</a:t>
            </a:r>
            <a:r>
              <a:rPr lang="cs-CZ" dirty="0"/>
              <a:t>b</a:t>
            </a:r>
            <a:r>
              <a:rPr lang="cs-CZ" dirty="0" smtClean="0"/>
              <a:t>rovská, </a:t>
            </a:r>
            <a:r>
              <a:rPr lang="cs-CZ" dirty="0" err="1" smtClean="0"/>
              <a:t>mohutnáh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hoch, kluk</a:t>
            </a:r>
          </a:p>
          <a:p>
            <a:pPr marL="0" indent="0">
              <a:buNone/>
            </a:pPr>
            <a:r>
              <a:rPr lang="cs-CZ" dirty="0"/>
              <a:t>ř</a:t>
            </a:r>
            <a:r>
              <a:rPr lang="cs-CZ" dirty="0" smtClean="0"/>
              <a:t>eknu, sdělím</a:t>
            </a:r>
            <a:endParaRPr lang="cs-CZ" dirty="0"/>
          </a:p>
        </p:txBody>
      </p:sp>
      <p:pic>
        <p:nvPicPr>
          <p:cNvPr id="5122" name="Picture 2" descr="C:\Users\Dana\AppData\Local\Microsoft\Windows\Temporary Internet Files\Content.IE5\NB2IHT69\MC90029748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636912"/>
            <a:ext cx="1598371" cy="1824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0841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 z Microsoft klipart</a:t>
            </a:r>
          </a:p>
          <a:p>
            <a:r>
              <a:rPr lang="cs-CZ" err="1" smtClean="0"/>
              <a:t>Autor</a:t>
            </a:r>
            <a:r>
              <a:rPr lang="cs-CZ" smtClean="0"/>
              <a:t>: </a:t>
            </a:r>
            <a:r>
              <a:rPr lang="cs-CZ" smtClean="0"/>
              <a:t>NOVOZÁMSKÁ</a:t>
            </a:r>
            <a:r>
              <a:rPr lang="cs-CZ" dirty="0"/>
              <a:t>, Michaela. </a:t>
            </a:r>
            <a:r>
              <a:rPr lang="cs-CZ" i="1" dirty="0"/>
              <a:t>Určitě poletí 1+2: 37 písniček pro děti</a:t>
            </a:r>
            <a:r>
              <a:rPr lang="cs-CZ" dirty="0"/>
              <a:t>. Praha: Rosa, 1998. ISBN 80-900850-6-7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5094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396</TotalTime>
  <Words>288</Words>
  <Application>Microsoft Office PowerPoint</Application>
  <PresentationFormat>Předvádění na obrazovce (4:3)</PresentationFormat>
  <Paragraphs>85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1_Motiv systému Office</vt:lpstr>
      <vt:lpstr>Prezentace aplikace PowerPoint</vt:lpstr>
      <vt:lpstr> Přečti si slova písně a pak si ji zazpívej</vt:lpstr>
      <vt:lpstr>Vytvoř slova nadřazená</vt:lpstr>
      <vt:lpstr>Vytvoř protiklady k těmto slovům:</vt:lpstr>
      <vt:lpstr>Vytvoř synonyma</vt:lpstr>
      <vt:lpstr>Odkazy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Ema</dc:creator>
  <cp:lastModifiedBy>Dana</cp:lastModifiedBy>
  <cp:revision>30</cp:revision>
  <dcterms:created xsi:type="dcterms:W3CDTF">2014-10-14T17:05:30Z</dcterms:created>
  <dcterms:modified xsi:type="dcterms:W3CDTF">2014-12-31T06:06:44Z</dcterms:modified>
</cp:coreProperties>
</file>