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14" y="-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18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9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2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26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2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6F5E8-0E02-45E6-AC29-49B766AF3F3A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4792EE-706C-418C-AC3F-3247EC2E4D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CD725-C7DF-460E-85FB-F888131FE5AA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1B07A-6D69-4FC0-B75A-66AB4E9E581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E755D-2C00-4C87-9FD9-BECD68450313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9E1E6-F97C-40EC-AF3E-6B93ADA168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7829F-0C89-4203-B34E-12F61B007849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1C9F1A-972F-4712-8C4A-3EC384C7D72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BF268-CFE9-4776-A813-3AC477C2360C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66AA3-B239-4E38-98AD-29FAC3D103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153FB-48C9-4A85-9DE6-EF625D79C588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0269CD-ABBE-499D-99FD-CC53ECFBBD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A60F0-932E-49C5-9067-96B2C6550E37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9FE6F-9505-42A4-B2F7-67C96C6AC35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A813D-28EA-4908-9635-9CF7F257A441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E3B7DF-005E-4AA5-ADA1-1F5DF5222C4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4F556-1B09-41CA-ABB8-0F82CBA746B8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7B50D-190D-407A-BAF5-7724585CD5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09F91-77BC-4590-84DF-1FA329A44F37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DF84D-987D-48F0-A677-873420CEDF4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94667-4E7C-4B29-9129-DB30934E402A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2B6E117-F321-43DF-9816-C515C4EB76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6A177-49EB-4EA8-B5DF-508168CE1D91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C0F3A1-5612-4048-8CC3-A74B4EC540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chemeClr val="accent1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8DCDC-8E4A-45B2-BFF2-62E3502B2977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BB16C69-FA7E-46DD-8D10-5B6A43A8C2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D6AB5-013E-4738-B513-015A4085E3F0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2991E58-24A6-4531-8F7A-C5550BC75CD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F1FC8-C662-46B8-AE8A-4FF50A15789C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39A60-8157-45FA-BFC2-E754048DBB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534A8-2B99-4385-8992-53DE9DC7403E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04EE2A-1482-4650-95E9-4281AA50A02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8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  <a:endParaRPr lang="en-US" altLang="cs-CZ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A61992-4EE9-4E08-A4F7-FF84DECC005E}" type="datetimeFigureOut">
              <a:rPr lang="en-US"/>
              <a:pPr>
                <a:defRPr/>
              </a:pPr>
              <a:t>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EB3D9F"/>
                </a:solidFill>
              </a:defRPr>
            </a:lvl1pPr>
          </a:lstStyle>
          <a:p>
            <a:fld id="{FB09425A-356E-4F95-BC68-7E45CED644C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62" r:id="rId11"/>
    <p:sldLayoutId id="2147483757" r:id="rId12"/>
    <p:sldLayoutId id="2147483763" r:id="rId13"/>
    <p:sldLayoutId id="2147483758" r:id="rId14"/>
    <p:sldLayoutId id="2147483759" r:id="rId15"/>
    <p:sldLayoutId id="2147483760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EB3D9F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EB3D9F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EB3D9F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EB3D9F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EB3D9F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rgbClr val="EB3D9F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rgbClr val="EB3D9F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EB3D9F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EB3D9F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EB3D9F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ctrTitle"/>
          </p:nvPr>
        </p:nvSpPr>
        <p:spPr>
          <a:xfrm>
            <a:off x="1506538" y="914400"/>
            <a:ext cx="7767637" cy="1770063"/>
          </a:xfrm>
        </p:spPr>
        <p:txBody>
          <a:bodyPr/>
          <a:lstStyle/>
          <a:p>
            <a:pPr algn="ctr" eaLnBrk="1" hangingPunct="1"/>
            <a:r>
              <a:rPr lang="cs-CZ" altLang="cs-CZ" smtClean="0">
                <a:solidFill>
                  <a:srgbClr val="EB3D9F"/>
                </a:solidFill>
              </a:rPr>
              <a:t>VÝRAZY PRO MNOHO</a:t>
            </a:r>
            <a:br>
              <a:rPr lang="cs-CZ" altLang="cs-CZ" smtClean="0">
                <a:solidFill>
                  <a:srgbClr val="EB3D9F"/>
                </a:solidFill>
              </a:rPr>
            </a:br>
            <a:r>
              <a:rPr lang="cs-CZ" sz="2000" smtClean="0">
                <a:solidFill>
                  <a:schemeClr val="tx1"/>
                </a:solidFill>
              </a:rPr>
              <a:t>Stručný přehled látky pro 6.ročník ZŠ a procvičen</a:t>
            </a:r>
            <a:r>
              <a:rPr lang="cs-CZ" smtClean="0">
                <a:solidFill>
                  <a:schemeClr val="tx1"/>
                </a:solidFill>
              </a:rPr>
              <a:t>í</a:t>
            </a:r>
            <a:endParaRPr lang="cs-CZ" altLang="cs-CZ" smtClean="0">
              <a:solidFill>
                <a:srgbClr val="EB3D9F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3225800"/>
            <a:ext cx="10134600" cy="9144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Autor : Mgr. Silvie </a:t>
            </a:r>
            <a:r>
              <a:rPr lang="cs-CZ" dirty="0" err="1" smtClean="0"/>
              <a:t>Reitharová</a:t>
            </a:r>
            <a:r>
              <a:rPr lang="cs-CZ" dirty="0" smtClean="0"/>
              <a:t>, </a:t>
            </a:r>
            <a:r>
              <a:rPr lang="cs-CZ" dirty="0"/>
              <a:t>ZŠ Holýšov, v rámci projektu „S jazyky za hranice všední výuky „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dirty="0"/>
              <a:t>Registrační číslo projektu: CZ.1.07./1.1.30/02.0043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cs-CZ" dirty="0"/>
          </a:p>
        </p:txBody>
      </p:sp>
      <p:pic>
        <p:nvPicPr>
          <p:cNvPr id="5124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8279" y="4305110"/>
            <a:ext cx="9490265" cy="16414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125" name="Obdélník 3"/>
          <p:cNvSpPr>
            <a:spLocks noChangeArrowheads="1"/>
          </p:cNvSpPr>
          <p:nvPr/>
        </p:nvSpPr>
        <p:spPr bwMode="auto">
          <a:xfrm>
            <a:off x="1954213" y="6056313"/>
            <a:ext cx="80787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CZ.1.07/1.1.30 Zvyšování kvality ve vzdělávání v Plzeňském kraji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descr="Papyrus"/>
          <p:cNvSpPr>
            <a:spLocks noGrp="1" noChangeArrowheads="1"/>
          </p:cNvSpPr>
          <p:nvPr>
            <p:ph type="title"/>
          </p:nvPr>
        </p:nvSpPr>
        <p:spPr>
          <a:xfrm>
            <a:off x="90488" y="188913"/>
            <a:ext cx="9893300" cy="790575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algn="ctr" eaLnBrk="1" hangingPunct="1"/>
            <a:r>
              <a:rPr lang="cs-CZ" altLang="cs-CZ" b="1" smtClean="0">
                <a:solidFill>
                  <a:srgbClr val="7A3D00"/>
                </a:solidFill>
                <a:latin typeface="Comic Sans MS" pitchFamily="66" charset="0"/>
              </a:rPr>
              <a:t>výrazy pro množství - MNOHO</a:t>
            </a:r>
          </a:p>
        </p:txBody>
      </p:sp>
      <p:sp>
        <p:nvSpPr>
          <p:cNvPr id="21507" name="Rectangle 3" descr="Modrý ubrousek"/>
          <p:cNvSpPr>
            <a:spLocks noGrp="1" noChangeArrowheads="1"/>
          </p:cNvSpPr>
          <p:nvPr>
            <p:ph type="body" idx="1"/>
          </p:nvPr>
        </p:nvSpPr>
        <p:spPr>
          <a:xfrm>
            <a:off x="604838" y="1377950"/>
            <a:ext cx="9883775" cy="548005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100" b="1" smtClean="0">
                <a:solidFill>
                  <a:schemeClr val="tx1"/>
                </a:solidFill>
                <a:latin typeface="Comic Sans MS" pitchFamily="66" charset="0"/>
              </a:rPr>
              <a:t>Výrazy		</a:t>
            </a:r>
            <a:r>
              <a:rPr lang="cs-CZ" altLang="cs-CZ" sz="3200" b="1" smtClean="0">
                <a:solidFill>
                  <a:schemeClr val="tx1"/>
                </a:solidFill>
                <a:latin typeface="Comic Sans MS" pitchFamily="66" charset="0"/>
              </a:rPr>
              <a:t>lots of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3200" b="1" smtClean="0">
                <a:solidFill>
                  <a:schemeClr val="tx1"/>
                </a:solidFill>
                <a:latin typeface="Comic Sans MS" pitchFamily="66" charset="0"/>
              </a:rPr>
              <a:t>		 	a lot of 	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3200" b="1" smtClean="0">
                <a:solidFill>
                  <a:schemeClr val="tx1"/>
                </a:solidFill>
                <a:latin typeface="Comic Sans MS" pitchFamily="66" charset="0"/>
              </a:rPr>
              <a:t>			plenty of</a:t>
            </a:r>
            <a:r>
              <a:rPr lang="cs-CZ" altLang="cs-CZ" sz="320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endParaRPr lang="cs-CZ" altLang="cs-CZ" sz="210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  <a:latin typeface="Comic Sans MS" pitchFamily="66" charset="0"/>
              </a:rPr>
              <a:t>používají se ZEJMÉNA v kladných oznamovacích větách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  <a:latin typeface="Comic Sans MS" pitchFamily="66" charset="0"/>
              </a:rPr>
              <a:t>nemusíme rozlišovat počitatelná a nepočitatelná podst.jm.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endParaRPr lang="cs-CZ" altLang="cs-CZ" sz="280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  <a:latin typeface="Comic Sans MS" pitchFamily="66" charset="0"/>
              </a:rPr>
              <a:t>There are </a:t>
            </a:r>
            <a:r>
              <a:rPr lang="cs-CZ" altLang="cs-CZ" sz="2800" b="1" smtClean="0">
                <a:solidFill>
                  <a:schemeClr val="tx1"/>
                </a:solidFill>
                <a:latin typeface="Comic Sans MS" pitchFamily="66" charset="0"/>
              </a:rPr>
              <a:t>a lot of</a:t>
            </a:r>
            <a:r>
              <a:rPr lang="cs-CZ" altLang="cs-CZ" sz="2800" smtClean="0">
                <a:solidFill>
                  <a:schemeClr val="tx1"/>
                </a:solidFill>
                <a:latin typeface="Comic Sans MS" pitchFamily="66" charset="0"/>
              </a:rPr>
              <a:t> people / There is </a:t>
            </a:r>
            <a:r>
              <a:rPr lang="cs-CZ" altLang="cs-CZ" sz="2800" b="1" smtClean="0">
                <a:solidFill>
                  <a:schemeClr val="tx1"/>
                </a:solidFill>
                <a:latin typeface="Comic Sans MS" pitchFamily="66" charset="0"/>
              </a:rPr>
              <a:t>a lot of</a:t>
            </a:r>
            <a:r>
              <a:rPr lang="cs-CZ" altLang="cs-CZ" sz="2800" smtClean="0">
                <a:solidFill>
                  <a:schemeClr val="tx1"/>
                </a:solidFill>
                <a:latin typeface="Comic Sans MS" pitchFamily="66" charset="0"/>
              </a:rPr>
              <a:t> salt.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5619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Příklady – přelož výrazy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073275" y="1493838"/>
            <a:ext cx="2787650" cy="4548187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mnoho času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mnoho aut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hodně lidí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hodně domů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hodně cukru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hodně jablek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mnoho dětí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spousta peněz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spousta měst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089525" y="1493838"/>
            <a:ext cx="4184650" cy="4548187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a lot of time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a lot of cars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a lot of people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a lot of houses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a lot of sugar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a lot of apples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a lot of children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plenty of money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plenty of towns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 descr="Modrý ubrousek"/>
          <p:cNvSpPr>
            <a:spLocks noGrp="1" noChangeArrowheads="1"/>
          </p:cNvSpPr>
          <p:nvPr>
            <p:ph type="body" idx="1"/>
          </p:nvPr>
        </p:nvSpPr>
        <p:spPr>
          <a:xfrm>
            <a:off x="747713" y="206375"/>
            <a:ext cx="8562975" cy="6651625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3200" smtClean="0">
                <a:solidFill>
                  <a:schemeClr val="tx1"/>
                </a:solidFill>
                <a:latin typeface="Comic Sans MS" pitchFamily="66" charset="0"/>
              </a:rPr>
              <a:t>V otázkách a v záporech nepoužíváme většinou a lot of, lots of a plenty of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3200" smtClean="0">
                <a:solidFill>
                  <a:schemeClr val="tx1"/>
                </a:solidFill>
                <a:latin typeface="Comic Sans MS" pitchFamily="66" charset="0"/>
              </a:rPr>
              <a:t>musíme rozlišovat dva výrazy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endParaRPr lang="cs-CZ" altLang="cs-CZ" sz="2100" b="1" smtClean="0">
              <a:solidFill>
                <a:srgbClr val="FF33CC"/>
              </a:solidFill>
              <a:latin typeface="Comic Sans MS" pitchFamily="66" charset="0"/>
            </a:endParaRPr>
          </a:p>
          <a:p>
            <a:pPr marL="0" indent="0" algn="ctr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7200" b="1" smtClean="0">
                <a:solidFill>
                  <a:schemeClr val="tx1"/>
                </a:solidFill>
                <a:latin typeface="Comic Sans MS" pitchFamily="66" charset="0"/>
              </a:rPr>
              <a:t>MANY</a:t>
            </a:r>
          </a:p>
          <a:p>
            <a:pPr marL="0" indent="0" algn="ctr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7200" b="1" smtClean="0">
                <a:solidFill>
                  <a:schemeClr val="tx1"/>
                </a:solidFill>
                <a:latin typeface="Comic Sans MS" pitchFamily="66" charset="0"/>
              </a:rPr>
              <a:t>MUCH </a:t>
            </a:r>
          </a:p>
          <a:p>
            <a:pPr marL="0" indent="0" algn="ctr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  <a:latin typeface="Comic Sans MS" pitchFamily="66" charset="0"/>
              </a:rPr>
              <a:t>(VÝRAZ MUCH SE BĚŽNĚ NEUŽÍVÁ V KLADNÉ OZNAMOVACÍ VĚTĚ)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 descr="Modrý ubrousek"/>
          <p:cNvSpPr>
            <a:spLocks noGrp="1" noChangeArrowheads="1"/>
          </p:cNvSpPr>
          <p:nvPr>
            <p:ph type="body" idx="1"/>
          </p:nvPr>
        </p:nvSpPr>
        <p:spPr>
          <a:xfrm>
            <a:off x="657225" y="463550"/>
            <a:ext cx="8332788" cy="6188075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3600" smtClean="0">
                <a:solidFill>
                  <a:schemeClr val="tx1"/>
                </a:solidFill>
                <a:latin typeface="Comic Sans MS" pitchFamily="66" charset="0"/>
              </a:rPr>
              <a:t>před </a:t>
            </a:r>
            <a:r>
              <a:rPr lang="cs-CZ" altLang="cs-CZ" sz="3600" b="1" smtClean="0">
                <a:solidFill>
                  <a:srgbClr val="C00000"/>
                </a:solidFill>
                <a:latin typeface="Comic Sans MS" pitchFamily="66" charset="0"/>
              </a:rPr>
              <a:t>nepočitatelnými </a:t>
            </a:r>
            <a:r>
              <a:rPr lang="cs-CZ" altLang="cs-CZ" sz="3600" smtClean="0">
                <a:solidFill>
                  <a:schemeClr val="tx1"/>
                </a:solidFill>
                <a:latin typeface="Comic Sans MS" pitchFamily="66" charset="0"/>
              </a:rPr>
              <a:t>podstatnými jmény používáme výraz </a:t>
            </a:r>
            <a:r>
              <a:rPr lang="cs-CZ" altLang="cs-CZ" sz="3600" b="1" smtClean="0">
                <a:solidFill>
                  <a:srgbClr val="C00000"/>
                </a:solidFill>
                <a:latin typeface="Comic Sans MS" pitchFamily="66" charset="0"/>
              </a:rPr>
              <a:t>MUCH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endParaRPr lang="cs-CZ" altLang="cs-CZ" sz="3600" b="1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There isn´t </a:t>
            </a:r>
            <a:r>
              <a:rPr lang="cs-CZ" altLang="cs-CZ" sz="2100" b="1" smtClean="0">
                <a:solidFill>
                  <a:schemeClr val="tx1"/>
                </a:solidFill>
                <a:latin typeface="Comic Sans MS" pitchFamily="66" charset="0"/>
              </a:rPr>
              <a:t>much sugar</a:t>
            </a: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cs-CZ" altLang="cs-CZ" sz="2100" b="1" smtClean="0">
                <a:solidFill>
                  <a:schemeClr val="tx1"/>
                </a:solidFill>
                <a:latin typeface="Comic Sans MS" pitchFamily="66" charset="0"/>
              </a:rPr>
              <a:t> 	Tam není moc cukru.	</a:t>
            </a:r>
            <a:endParaRPr lang="cs-CZ" altLang="cs-CZ" sz="210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 Is there </a:t>
            </a:r>
            <a:r>
              <a:rPr lang="cs-CZ" altLang="cs-CZ" sz="2100" b="1" smtClean="0">
                <a:solidFill>
                  <a:schemeClr val="tx1"/>
                </a:solidFill>
                <a:latin typeface="Comic Sans MS" pitchFamily="66" charset="0"/>
              </a:rPr>
              <a:t>much money? 		Je tam hodně peněz?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We haven´t got </a:t>
            </a:r>
            <a:r>
              <a:rPr lang="cs-CZ" altLang="cs-CZ" sz="2100" b="1" smtClean="0">
                <a:solidFill>
                  <a:schemeClr val="tx1"/>
                </a:solidFill>
                <a:latin typeface="Comic Sans MS" pitchFamily="66" charset="0"/>
              </a:rPr>
              <a:t>much time. 	Nemáme moc času.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 descr="Modrý ubrousek"/>
          <p:cNvSpPr>
            <a:spLocks noGrp="1" noChangeArrowheads="1"/>
          </p:cNvSpPr>
          <p:nvPr>
            <p:ph type="body" idx="1"/>
          </p:nvPr>
        </p:nvSpPr>
        <p:spPr>
          <a:xfrm>
            <a:off x="644525" y="604838"/>
            <a:ext cx="8602663" cy="6253162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3600" smtClean="0">
                <a:solidFill>
                  <a:schemeClr val="tx1"/>
                </a:solidFill>
                <a:latin typeface="Comic Sans MS" pitchFamily="66" charset="0"/>
              </a:rPr>
              <a:t>před </a:t>
            </a:r>
            <a:r>
              <a:rPr lang="cs-CZ" altLang="cs-CZ" sz="3600" b="1" smtClean="0">
                <a:solidFill>
                  <a:srgbClr val="C00000"/>
                </a:solidFill>
                <a:latin typeface="Comic Sans MS" pitchFamily="66" charset="0"/>
              </a:rPr>
              <a:t>počitatelnými</a:t>
            </a:r>
            <a:r>
              <a:rPr lang="cs-CZ" altLang="cs-CZ" sz="3600" smtClean="0">
                <a:solidFill>
                  <a:schemeClr val="tx1"/>
                </a:solidFill>
                <a:latin typeface="Comic Sans MS" pitchFamily="66" charset="0"/>
              </a:rPr>
              <a:t> podstatnými jmény používáme výraz </a:t>
            </a:r>
            <a:r>
              <a:rPr lang="cs-CZ" altLang="cs-CZ" sz="3600" b="1" smtClean="0">
                <a:solidFill>
                  <a:srgbClr val="C00000"/>
                </a:solidFill>
                <a:latin typeface="Comic Sans MS" pitchFamily="66" charset="0"/>
              </a:rPr>
              <a:t>MANY 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3600" smtClean="0">
                <a:solidFill>
                  <a:schemeClr val="tx1"/>
                </a:solidFill>
                <a:latin typeface="Comic Sans MS" pitchFamily="66" charset="0"/>
              </a:rPr>
              <a:t>+ vždy množné číslo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endParaRPr lang="cs-CZ" altLang="cs-CZ" sz="210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There aren´t </a:t>
            </a:r>
            <a:r>
              <a:rPr lang="cs-CZ" altLang="cs-CZ" sz="2100" b="1" smtClean="0">
                <a:solidFill>
                  <a:schemeClr val="tx1"/>
                </a:solidFill>
                <a:latin typeface="Comic Sans MS" pitchFamily="66" charset="0"/>
              </a:rPr>
              <a:t>many</a:t>
            </a: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 people. 	 Není tam moc lidí.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Are there </a:t>
            </a:r>
            <a:r>
              <a:rPr lang="cs-CZ" altLang="cs-CZ" sz="2100" b="1" smtClean="0">
                <a:solidFill>
                  <a:schemeClr val="tx1"/>
                </a:solidFill>
                <a:latin typeface="Comic Sans MS" pitchFamily="66" charset="0"/>
              </a:rPr>
              <a:t>many </a:t>
            </a: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students ?	Je tam hodně studentů?</a:t>
            </a:r>
          </a:p>
          <a:p>
            <a:pPr marL="0" indent="0" eaLnBrk="1" hangingPunct="1">
              <a:lnSpc>
                <a:spcPct val="110000"/>
              </a:lnSpc>
              <a:buFont typeface="Wingdings 3" pitchFamily="18" charset="2"/>
              <a:buNone/>
            </a:pPr>
            <a:r>
              <a:rPr lang="cs-CZ" altLang="cs-CZ" sz="2100" smtClean="0">
                <a:solidFill>
                  <a:schemeClr val="tx1"/>
                </a:solidFill>
                <a:latin typeface="Comic Sans MS" pitchFamily="66" charset="0"/>
              </a:rPr>
              <a:t>I haven´t got many friends.	Nemám moc přátel.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5365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Příklady – přelož – rozlišuj MUCH a MANY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443038" y="1339850"/>
            <a:ext cx="3417887" cy="4702175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Nemáme moc jídla.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Není tam moc mléka.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Nechci mnoho přátel.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Nepotřebují mnoho zeleniny.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Není tam moc vody.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Není tam mnoho pstruhů.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Je tam hodně rýže?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Máš hodně banánů?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Mají mnoho ovoce?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Máte hodně domácích úkolů?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Jíte hodně chleba?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089525" y="1339850"/>
            <a:ext cx="4184650" cy="4702175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We haven´t got much food.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There isn´t much milk.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I don´t want many friends.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They don´t need much vegetable.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There isn´t much water.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There aren´t  many trouts.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Is there much rice?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Have you got many bananas?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Have they got much fruit?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Have you got much homework?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mtClean="0">
                <a:solidFill>
                  <a:schemeClr val="tx1"/>
                </a:solidFill>
              </a:rPr>
              <a:t>Do you eat much bread?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 nodeType="clickPar">
                      <p:stCondLst>
                        <p:cond delay="indefinite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5"/>
          <p:cNvSpPr>
            <a:spLocks noGrp="1"/>
          </p:cNvSpPr>
          <p:nvPr>
            <p:ph idx="1"/>
          </p:nvPr>
        </p:nvSpPr>
        <p:spPr>
          <a:xfrm>
            <a:off x="566738" y="398463"/>
            <a:ext cx="9053512" cy="5630862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cs-CZ" altLang="cs-CZ" sz="3600" smtClean="0">
                <a:solidFill>
                  <a:schemeClr val="tx1"/>
                </a:solidFill>
              </a:rPr>
              <a:t>Výrazy MUCH a MANY se používají </a:t>
            </a:r>
          </a:p>
          <a:p>
            <a:pPr marL="0" indent="0" algn="ctr" eaLnBrk="1" hangingPunct="1">
              <a:buFont typeface="Wingdings 3" pitchFamily="18" charset="2"/>
              <a:buNone/>
            </a:pPr>
            <a:r>
              <a:rPr lang="cs-CZ" altLang="cs-CZ" sz="3600" smtClean="0">
                <a:solidFill>
                  <a:schemeClr val="tx1"/>
                </a:solidFill>
              </a:rPr>
              <a:t>v tázacím zájmenu </a:t>
            </a:r>
            <a:r>
              <a:rPr lang="cs-CZ" altLang="cs-CZ" sz="3600" b="1" smtClean="0">
                <a:solidFill>
                  <a:srgbClr val="C00000"/>
                </a:solidFill>
              </a:rPr>
              <a:t>KOLIK</a:t>
            </a:r>
          </a:p>
          <a:p>
            <a:pPr marL="0" indent="0" eaLnBrk="1" hangingPunct="1">
              <a:buFont typeface="Wingdings 3" pitchFamily="18" charset="2"/>
              <a:buNone/>
            </a:pPr>
            <a:endParaRPr lang="cs-CZ" altLang="cs-CZ" sz="3600" smtClean="0">
              <a:solidFill>
                <a:schemeClr val="tx1"/>
              </a:solidFill>
            </a:endParaRP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4000" b="1" smtClean="0">
                <a:solidFill>
                  <a:srgbClr val="C00000"/>
                </a:solidFill>
              </a:rPr>
              <a:t>HOW MUCH </a:t>
            </a:r>
            <a:r>
              <a:rPr lang="cs-CZ" altLang="cs-CZ" sz="2000" smtClean="0">
                <a:solidFill>
                  <a:schemeClr val="tx1"/>
                </a:solidFill>
              </a:rPr>
              <a:t>– kolik – </a:t>
            </a:r>
            <a:r>
              <a:rPr lang="cs-CZ" altLang="cs-CZ" sz="2800" smtClean="0">
                <a:solidFill>
                  <a:schemeClr val="tx1"/>
                </a:solidFill>
              </a:rPr>
              <a:t>pro nepočitatelná </a:t>
            </a:r>
            <a:r>
              <a:rPr lang="cs-CZ" altLang="cs-CZ" sz="2000" smtClean="0">
                <a:solidFill>
                  <a:schemeClr val="tx1"/>
                </a:solidFill>
              </a:rPr>
              <a:t>podstatná jména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b="1" smtClean="0">
                <a:solidFill>
                  <a:srgbClr val="002060"/>
                </a:solidFill>
              </a:rPr>
              <a:t>How much sugar </a:t>
            </a:r>
            <a:r>
              <a:rPr lang="cs-CZ" altLang="cs-CZ" sz="2800" smtClean="0">
                <a:solidFill>
                  <a:schemeClr val="tx1"/>
                </a:solidFill>
              </a:rPr>
              <a:t>do you want? – Kolik chceš cukru?</a:t>
            </a:r>
          </a:p>
          <a:p>
            <a:pPr marL="0" indent="0" eaLnBrk="1" hangingPunct="1">
              <a:buFont typeface="Wingdings 3" pitchFamily="18" charset="2"/>
              <a:buNone/>
            </a:pPr>
            <a:endParaRPr lang="cs-CZ" altLang="cs-CZ" sz="2800" smtClean="0">
              <a:solidFill>
                <a:schemeClr val="tx1"/>
              </a:solidFill>
            </a:endParaRP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4000" b="1" smtClean="0">
                <a:solidFill>
                  <a:srgbClr val="C00000"/>
                </a:solidFill>
              </a:rPr>
              <a:t>HOW MANY </a:t>
            </a:r>
            <a:r>
              <a:rPr lang="cs-CZ" altLang="cs-CZ" sz="2000" smtClean="0">
                <a:solidFill>
                  <a:schemeClr val="tx1"/>
                </a:solidFill>
              </a:rPr>
              <a:t>– kolik – </a:t>
            </a:r>
            <a:r>
              <a:rPr lang="cs-CZ" altLang="cs-CZ" sz="2800" smtClean="0">
                <a:solidFill>
                  <a:schemeClr val="tx1"/>
                </a:solidFill>
              </a:rPr>
              <a:t>pro počitatelná </a:t>
            </a:r>
            <a:r>
              <a:rPr lang="cs-CZ" altLang="cs-CZ" sz="2000" smtClean="0">
                <a:solidFill>
                  <a:schemeClr val="tx1"/>
                </a:solidFill>
              </a:rPr>
              <a:t>podstatná jména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b="1" smtClean="0">
                <a:solidFill>
                  <a:srgbClr val="002060"/>
                </a:solidFill>
              </a:rPr>
              <a:t>How many children </a:t>
            </a:r>
            <a:r>
              <a:rPr lang="cs-CZ" altLang="cs-CZ" sz="2800" smtClean="0">
                <a:solidFill>
                  <a:schemeClr val="tx1"/>
                </a:solidFill>
              </a:rPr>
              <a:t>have they got? – Kolik mají dětí?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498475"/>
          </a:xfrm>
        </p:spPr>
        <p:txBody>
          <a:bodyPr/>
          <a:lstStyle/>
          <a:p>
            <a:pPr eaLnBrk="1" hangingPunct="1"/>
            <a:r>
              <a:rPr lang="cs-CZ" altLang="cs-CZ" smtClean="0">
                <a:solidFill>
                  <a:schemeClr val="tx1"/>
                </a:solidFill>
              </a:rPr>
              <a:t>Příklady - přeložte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14563" y="1365250"/>
            <a:ext cx="3122612" cy="4676775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Kolik čaje?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Kolik lidí?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Kolik vajec?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Kolik sýra?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Kolik konzerv?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Kolik věcí?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Kolik peněz?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337175" y="1365250"/>
            <a:ext cx="4184650" cy="4676775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How much tea?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How many people?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How many eggs?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How much cheese?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How many tins?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How many things?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cs-CZ" altLang="cs-CZ" sz="2800" smtClean="0">
                <a:solidFill>
                  <a:schemeClr val="tx1"/>
                </a:solidFill>
              </a:rPr>
              <a:t>How much money?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s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</TotalTime>
  <Words>386</Words>
  <Application>Microsoft Office PowerPoint</Application>
  <PresentationFormat>Vlastní</PresentationFormat>
  <Paragraphs>95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Trebuchet MS</vt:lpstr>
      <vt:lpstr>Arial</vt:lpstr>
      <vt:lpstr>Wingdings 3</vt:lpstr>
      <vt:lpstr>Calibri</vt:lpstr>
      <vt:lpstr>Comic Sans MS</vt:lpstr>
      <vt:lpstr>Faseta</vt:lpstr>
      <vt:lpstr>VÝRAZY PRO MNOHO Stručný přehled látky pro 6.ročník ZŠ a procvičení</vt:lpstr>
      <vt:lpstr>výrazy pro množství - MNOHO</vt:lpstr>
      <vt:lpstr>Příklady – přelož výrazy</vt:lpstr>
      <vt:lpstr>Snímek 4</vt:lpstr>
      <vt:lpstr>Snímek 5</vt:lpstr>
      <vt:lpstr>Snímek 6</vt:lpstr>
      <vt:lpstr>Příklady – přelož – rozlišuj MUCH a MANY</vt:lpstr>
      <vt:lpstr>Snímek 8</vt:lpstr>
      <vt:lpstr>Příklady - přeložte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VÝRAZY PRO MNOHO</dc:title>
  <dc:creator>pc</dc:creator>
  <cp:lastModifiedBy>Dum</cp:lastModifiedBy>
  <cp:revision>13</cp:revision>
  <dcterms:created xsi:type="dcterms:W3CDTF">2014-01-25T14:25:53Z</dcterms:created>
  <dcterms:modified xsi:type="dcterms:W3CDTF">2015-01-03T14:47:42Z</dcterms:modified>
</cp:coreProperties>
</file>