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979" r:id="rId2"/>
  </p:sldMasterIdLst>
  <p:notesMasterIdLst>
    <p:notesMasterId r:id="rId13"/>
  </p:notesMasterIdLst>
  <p:handoutMasterIdLst>
    <p:handoutMasterId r:id="rId14"/>
  </p:handoutMasterIdLst>
  <p:sldIdLst>
    <p:sldId id="272" r:id="rId3"/>
    <p:sldId id="287" r:id="rId4"/>
    <p:sldId id="288" r:id="rId5"/>
    <p:sldId id="289" r:id="rId6"/>
    <p:sldId id="290" r:id="rId7"/>
    <p:sldId id="283" r:id="rId8"/>
    <p:sldId id="284" r:id="rId9"/>
    <p:sldId id="291" r:id="rId10"/>
    <p:sldId id="285" r:id="rId11"/>
    <p:sldId id="28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897" autoAdjust="0"/>
    <p:restoredTop sz="94660"/>
  </p:normalViewPr>
  <p:slideViewPr>
    <p:cSldViewPr snapToGrid="0">
      <p:cViewPr varScale="1">
        <p:scale>
          <a:sx n="68" d="100"/>
          <a:sy n="68" d="100"/>
        </p:scale>
        <p:origin x="84" y="210"/>
      </p:cViewPr>
      <p:guideLst>
        <p:guide pos="3840"/>
        <p:guide orient="horz" pos="216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5. 1. 2015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5. 1. 2015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.gif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2" name="Freeform 11"/>
          <p:cNvSpPr/>
          <p:nvPr/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13"/>
          <p:cNvSpPr/>
          <p:nvPr/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Freeform 25"/>
          <p:cNvSpPr/>
          <p:nvPr/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 14"/>
          <p:cNvSpPr/>
          <p:nvPr/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21420000">
            <a:off x="891201" y="662656"/>
            <a:ext cx="9755187" cy="2766528"/>
          </a:xfrm>
        </p:spPr>
        <p:txBody>
          <a:bodyPr anchor="b">
            <a:normAutofit/>
          </a:bodyPr>
          <a:lstStyle>
            <a:lvl1pPr algn="r"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21420000">
            <a:off x="983062" y="3505209"/>
            <a:ext cx="9755187" cy="550333"/>
          </a:xfrm>
        </p:spPr>
        <p:txBody>
          <a:bodyPr anchor="t">
            <a:noAutofit/>
          </a:bodyPr>
          <a:lstStyle>
            <a:lvl1pPr marL="0" indent="0" algn="r">
              <a:buNone/>
              <a:defRPr sz="28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1420000">
            <a:off x="4948541" y="4578463"/>
            <a:ext cx="6143653" cy="1163112"/>
          </a:xfrm>
        </p:spPr>
        <p:txBody>
          <a:bodyPr/>
          <a:lstStyle>
            <a:lvl1pPr algn="ctr">
              <a:defRPr sz="5400">
                <a:solidFill>
                  <a:schemeClr val="accent1">
                    <a:lumMod val="40000"/>
                    <a:lumOff val="60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1/5/2015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1420000">
            <a:off x="-9144" y="4882896"/>
            <a:ext cx="4050792" cy="1197864"/>
          </a:xfrm>
        </p:spPr>
        <p:txBody>
          <a:bodyPr vert="horz" lIns="91440" tIns="45720" rIns="91440" bIns="45720" rtlCol="0" anchor="ctr"/>
          <a:lstStyle>
            <a:lvl1pPr algn="r">
              <a:defRPr lang="en-US" sz="5400" dirty="0"/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1420000">
            <a:off x="9851758" y="3832648"/>
            <a:ext cx="907186" cy="498470"/>
          </a:xfrm>
        </p:spPr>
        <p:txBody>
          <a:bodyPr/>
          <a:lstStyle>
            <a:lvl1pPr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5" name="5-Point Star 24"/>
          <p:cNvSpPr/>
          <p:nvPr/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6718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10394707" cy="3311189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3272329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319348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3742267"/>
            <a:ext cx="10394707" cy="1639614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12727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814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5088714" cy="3311189"/>
          </a:xfrm>
        </p:spPr>
        <p:txBody>
          <a:bodyPr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5993971" y="2063396"/>
            <a:ext cx="5086538" cy="3311189"/>
          </a:xfrm>
        </p:spPr>
        <p:txBody>
          <a:bodyPr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848108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115814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8356" y="2063396"/>
            <a:ext cx="4856158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685802" y="2861733"/>
            <a:ext cx="5088712" cy="2512852"/>
          </a:xfrm>
        </p:spPr>
        <p:txBody>
          <a:bodyPr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8191" y="2063396"/>
            <a:ext cx="4864491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5993969" y="2861733"/>
            <a:ext cx="5088713" cy="2512852"/>
          </a:xfrm>
        </p:spPr>
        <p:txBody>
          <a:bodyPr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46939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14633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7654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643" y="685800"/>
            <a:ext cx="4126860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46132" y="685800"/>
            <a:ext cx="6034375" cy="468878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642" y="2709052"/>
            <a:ext cx="4126861" cy="2665533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757186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85800"/>
            <a:ext cx="6345302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82362" y="0"/>
            <a:ext cx="3598146" cy="507153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2709052"/>
            <a:ext cx="6345301" cy="2362481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65477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106333"/>
            <a:ext cx="10394708" cy="58884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5801" y="685799"/>
            <a:ext cx="10392513" cy="319490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80" y="4702923"/>
            <a:ext cx="10394728" cy="682472"/>
          </a:xfrm>
        </p:spPr>
        <p:txBody>
          <a:bodyPr anchor="t"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36750057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902" cy="3194903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79" y="4106333"/>
            <a:ext cx="10394729" cy="127360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44452969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1732" y="685800"/>
            <a:ext cx="9525020" cy="2916704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550264" y="3610032"/>
            <a:ext cx="8667956" cy="377768"/>
          </a:xfrm>
        </p:spPr>
        <p:txBody>
          <a:bodyPr anchor="t">
            <a:normAutofit/>
          </a:bodyPr>
          <a:lstStyle>
            <a:lvl1pPr marL="0" indent="0" algn="r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4106334"/>
            <a:ext cx="10396882" cy="1268252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3" name="TextBox 12"/>
          <p:cNvSpPr txBox="1"/>
          <p:nvPr/>
        </p:nvSpPr>
        <p:spPr>
          <a:xfrm>
            <a:off x="685801" y="89262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473083" y="292282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72992589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723854"/>
            <a:ext cx="10394707" cy="2511835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4247468"/>
            <a:ext cx="10394707" cy="114064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99521181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802" y="685800"/>
            <a:ext cx="10394706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802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462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234621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70380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770380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4178976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 s obráz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9184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5780" y="2063395"/>
            <a:ext cx="3310128" cy="1536725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91840" y="4389287"/>
            <a:ext cx="3310128" cy="98529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741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235999" y="2063395"/>
            <a:ext cx="3310128" cy="1535237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235999" y="4389286"/>
            <a:ext cx="3310128" cy="98530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68944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768819" y="2063394"/>
            <a:ext cx="3310128" cy="1537196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768819" y="4389284"/>
            <a:ext cx="3310128" cy="98530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58010901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2063396"/>
            <a:ext cx="10394707" cy="331119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9425850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15862" y="685800"/>
            <a:ext cx="2264646" cy="468878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685800"/>
            <a:ext cx="7904431" cy="4688785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9898717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jpe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jp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gif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0" name="Group 9"/>
          <p:cNvGrpSpPr/>
          <p:nvPr/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11" name="Rectangle 10"/>
            <p:cNvSpPr/>
            <p:nvPr/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  <p:sp>
          <p:nvSpPr>
            <p:cNvPr id="13" name="Rectangle 12"/>
            <p:cNvSpPr/>
            <p:nvPr/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7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063396"/>
            <a:ext cx="10396883" cy="33111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98083" y="5757334"/>
            <a:ext cx="3784600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200" cap="all" baseline="0">
                <a:solidFill>
                  <a:schemeClr val="accent1">
                    <a:lumMod val="40000"/>
                    <a:lumOff val="6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1" y="5757334"/>
            <a:ext cx="5499719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200" cap="all" baseline="0">
                <a:solidFill>
                  <a:schemeClr val="accent1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121" y="5757334"/>
            <a:ext cx="907186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200" cap="all" baseline="0">
                <a:solidFill>
                  <a:schemeClr val="accent1">
                    <a:lumMod val="40000"/>
                    <a:lumOff val="60000"/>
                  </a:schemeClr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82189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80" r:id="rId1"/>
    <p:sldLayoutId id="2147483981" r:id="rId2"/>
    <p:sldLayoutId id="2147483982" r:id="rId3"/>
    <p:sldLayoutId id="2147483983" r:id="rId4"/>
    <p:sldLayoutId id="2147483984" r:id="rId5"/>
    <p:sldLayoutId id="2147483985" r:id="rId6"/>
    <p:sldLayoutId id="2147483986" r:id="rId7"/>
    <p:sldLayoutId id="2147483987" r:id="rId8"/>
    <p:sldLayoutId id="2147483988" r:id="rId9"/>
    <p:sldLayoutId id="2147483989" r:id="rId10"/>
    <p:sldLayoutId id="2147483990" r:id="rId11"/>
    <p:sldLayoutId id="2147483991" r:id="rId12"/>
    <p:sldLayoutId id="2147483992" r:id="rId13"/>
    <p:sldLayoutId id="2147483993" r:id="rId14"/>
    <p:sldLayoutId id="2147483994" r:id="rId15"/>
    <p:sldLayoutId id="2147483995" r:id="rId16"/>
    <p:sldLayoutId id="2147483996" r:id="rId17"/>
    <p:sldLayoutId id="2147483649" r:id="rId18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solidFill>
            <a:schemeClr val="accent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3840">
          <p15:clr>
            <a:srgbClr val="F26B43"/>
          </p15:clr>
        </p15:guide>
        <p15:guide id="2" orient="horz" pos="216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7" Type="http://schemas.openxmlformats.org/officeDocument/2006/relationships/image" Target="../media/image21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0.WMF"/><Relationship Id="rId5" Type="http://schemas.openxmlformats.org/officeDocument/2006/relationships/image" Target="../media/image19.WMF"/><Relationship Id="rId4" Type="http://schemas.openxmlformats.org/officeDocument/2006/relationships/image" Target="../media/image18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06828" y="1107583"/>
            <a:ext cx="8268237" cy="1023245"/>
          </a:xfrm>
        </p:spPr>
        <p:txBody>
          <a:bodyPr>
            <a:normAutofit fontScale="90000"/>
          </a:bodyPr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 hrajeme si na</a:t>
            </a:r>
            <a:endParaRPr lang="cs-CZ" sz="6000" b="1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1506827" y="2689538"/>
            <a:ext cx="8268237" cy="1023245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0000" lnSpcReduction="10000"/>
          </a:bodyPr>
          <a:lstStyle>
            <a:lvl1pPr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000" kern="1200" cap="all" baseline="0">
                <a:solidFill>
                  <a:schemeClr val="accent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ctr">
              <a:spcBef>
                <a:spcPts val="0"/>
              </a:spcBef>
            </a:pPr>
            <a:r>
              <a:rPr lang="cs-CZ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 </a:t>
            </a:r>
            <a:r>
              <a:rPr lang="cs-CZ" sz="4400" b="1" dirty="0" smtClean="0">
                <a:solidFill>
                  <a:srgbClr val="FF0000"/>
                </a:solidFill>
                <a:latin typeface="Century Gothic"/>
              </a:rPr>
              <a:t>cukrářku</a:t>
            </a:r>
            <a:endParaRPr lang="cs-CZ" sz="4400" b="1" dirty="0">
              <a:solidFill>
                <a:srgbClr val="FF0000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Kdo je cukrářka?</a:t>
            </a:r>
            <a:endParaRPr lang="cs-CZ" sz="32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348036" y="5573927"/>
            <a:ext cx="2974713" cy="498470"/>
          </a:xfrm>
        </p:spPr>
        <p:txBody>
          <a:bodyPr/>
          <a:lstStyle/>
          <a:p>
            <a:r>
              <a:rPr lang="cs-CZ" sz="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Projekt CZ.1.07/1.3.00/48.0075 je spolufinancován Evropským sociálním fondem a státním rozpočtem České republiky.</a:t>
            </a:r>
            <a:endParaRPr lang="cs-CZ" sz="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10382603" y="5521456"/>
            <a:ext cx="907186" cy="498470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40714" y="1970578"/>
            <a:ext cx="1568196" cy="182697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39065" y="1261782"/>
            <a:ext cx="2248056" cy="305802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22494" y="2145228"/>
            <a:ext cx="2160189" cy="165232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92" y="1809710"/>
            <a:ext cx="1601490" cy="2152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1755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S čím pracuje cukrářka?</a:t>
            </a:r>
            <a:endParaRPr lang="cs-CZ" sz="32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348036" y="5573927"/>
            <a:ext cx="2974713" cy="498470"/>
          </a:xfrm>
        </p:spPr>
        <p:txBody>
          <a:bodyPr/>
          <a:lstStyle/>
          <a:p>
            <a:r>
              <a:rPr lang="cs-CZ" sz="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Projekt CZ.1.07/1.3.00/48.0075 je spolufinancován Evropským sociálním fondem a státním rozpočtem České republiky.</a:t>
            </a:r>
            <a:endParaRPr lang="cs-CZ" sz="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10382603" y="5521456"/>
            <a:ext cx="907186" cy="498470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2786" y="3507892"/>
            <a:ext cx="1840687" cy="98206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0956" y="1960790"/>
            <a:ext cx="2104931" cy="192838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2913" y="1900820"/>
            <a:ext cx="1822399" cy="180502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6624" y="3162368"/>
            <a:ext cx="1673113" cy="1673113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0285" y="2589934"/>
            <a:ext cx="2159504" cy="2159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29981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Co vyrobí cukrářka?</a:t>
            </a:r>
            <a:endParaRPr lang="cs-CZ" sz="32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8940345" y="5715131"/>
            <a:ext cx="907186" cy="498470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8992" y="1150507"/>
            <a:ext cx="1699661" cy="245745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1149" y="3380572"/>
            <a:ext cx="2266048" cy="182930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10453" y="2379237"/>
            <a:ext cx="2218539" cy="182930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4660" y="1835738"/>
            <a:ext cx="2117002" cy="183936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2449" y="1471178"/>
            <a:ext cx="1948004" cy="191933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47531" y="1871841"/>
            <a:ext cx="1146572" cy="28440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7417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tx1"/>
                </a:solidFill>
              </a:rPr>
              <a:t>Nazdob si svůj dort.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9358" y="1577483"/>
            <a:ext cx="4299284" cy="444013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33539" y="1293601"/>
            <a:ext cx="5220615" cy="44637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11823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Použitý materiál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Prezentace určená k interaktivnímu řešení.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Dotyková obrazovka s počítačem.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Pracovní listy s dortem.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9199134" y="5827672"/>
            <a:ext cx="907186" cy="498470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806540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35182" y="887701"/>
            <a:ext cx="109728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Téma pro polytechnickou výchovu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842356" y="2524991"/>
            <a:ext cx="10781608" cy="272588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Oblast: Dítě a jeho SVĚT</a:t>
            </a:r>
          </a:p>
          <a:p>
            <a:r>
              <a:rPr lang="cs-CZ" dirty="0" smtClean="0"/>
              <a:t>Podoblast: Poznatky, sociální informovanost</a:t>
            </a:r>
          </a:p>
          <a:p>
            <a:r>
              <a:rPr lang="cs-CZ" dirty="0" smtClean="0"/>
              <a:t>Integrovaný blok: TEN DĚLÁ TO A TEN ZAS TOHLE</a:t>
            </a:r>
          </a:p>
          <a:p>
            <a:r>
              <a:rPr lang="cs-CZ" dirty="0" smtClean="0"/>
              <a:t>Téma: </a:t>
            </a:r>
            <a:r>
              <a:rPr lang="cs-CZ" dirty="0" err="1" smtClean="0"/>
              <a:t>cukRÁŘKA</a:t>
            </a:r>
            <a:endParaRPr lang="cs-CZ" dirty="0" smtClean="0"/>
          </a:p>
          <a:p>
            <a:r>
              <a:rPr lang="cs-CZ" dirty="0" smtClean="0"/>
              <a:t>Dosažené konkretizované výstupy: DÍTĚ PROJEVUJE ZÁJEM O NOVÉ VĚCI, má poznatky z různých oblastí života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9311674" y="5745163"/>
            <a:ext cx="907186" cy="498470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35182" y="887701"/>
            <a:ext cx="109728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Metodický postup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842356" y="2524991"/>
            <a:ext cx="10781608" cy="2725882"/>
          </a:xfrm>
        </p:spPr>
        <p:txBody>
          <a:bodyPr>
            <a:normAutofit/>
          </a:bodyPr>
          <a:lstStyle/>
          <a:p>
            <a:pPr marL="502920" indent="-45720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děti se seznamují s povoláním, využívají pero, pracují dle pokynů pedagoga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02920" indent="-45720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Samostatná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práce –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pracovní listy /ZDOBENÍ DORTU/, UČITEL PŘIPRAVÍ DLE VLASTNÍHO NÁVRHU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9367946" y="5745163"/>
            <a:ext cx="907186" cy="498470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67196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Použité zdroje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3"/>
          </p:nvPr>
        </p:nvSpPr>
        <p:spPr>
          <a:xfrm>
            <a:off x="958983" y="2024473"/>
            <a:ext cx="9769481" cy="15399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>
              <a:lnSpc>
                <a:spcPct val="115000"/>
              </a:lnSpc>
              <a:spcAft>
                <a:spcPts val="1000"/>
              </a:spcAft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Kliparty - office.microsoft.com</a:t>
            </a:r>
          </a:p>
          <a:p>
            <a:pPr lvl="1">
              <a:lnSpc>
                <a:spcPct val="115000"/>
              </a:lnSpc>
              <a:spcAft>
                <a:spcPts val="1000"/>
              </a:spcAft>
            </a:pPr>
            <a:r>
              <a:rPr lang="cs-CZ" sz="18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Clipartsalbum.com – volný zdroj</a:t>
            </a:r>
          </a:p>
          <a:p>
            <a:pPr lvl="1"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9677435" y="5827672"/>
            <a:ext cx="907186" cy="498470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71282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>
          <a:xfrm>
            <a:off x="9832179" y="5672928"/>
            <a:ext cx="907186" cy="498470"/>
          </a:xfrm>
        </p:spPr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10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4" name="Skupina 4"/>
          <p:cNvGrpSpPr/>
          <p:nvPr/>
        </p:nvGrpSpPr>
        <p:grpSpPr>
          <a:xfrm>
            <a:off x="1921043" y="1118399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9" y="160794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Hlavní událost">
  <a:themeElements>
    <a:clrScheme name="Hlavní událost">
      <a:dk1>
        <a:sysClr val="windowText" lastClr="000000"/>
      </a:dk1>
      <a:lt1>
        <a:sysClr val="window" lastClr="FFFFFF"/>
      </a:lt1>
      <a:dk2>
        <a:srgbClr val="424242"/>
      </a:dk2>
      <a:lt2>
        <a:srgbClr val="C8C8C8"/>
      </a:lt2>
      <a:accent1>
        <a:srgbClr val="EE8011"/>
      </a:accent1>
      <a:accent2>
        <a:srgbClr val="CEC079"/>
      </a:accent2>
      <a:accent3>
        <a:srgbClr val="93A569"/>
      </a:accent3>
      <a:accent4>
        <a:srgbClr val="69A58B"/>
      </a:accent4>
      <a:accent5>
        <a:srgbClr val="6DAABD"/>
      </a:accent5>
      <a:accent6>
        <a:srgbClr val="B24A4B"/>
      </a:accent6>
      <a:hlink>
        <a:srgbClr val="EE8E11"/>
      </a:hlink>
      <a:folHlink>
        <a:srgbClr val="BFAE7F"/>
      </a:folHlink>
    </a:clrScheme>
    <a:fontScheme name="Hlavní událost">
      <a:maj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Hlavní událos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blipFill>
          <a:blip xmlns:r="http://schemas.openxmlformats.org/officeDocument/2006/relationships" r:embed="rId1">
            <a:duotone>
              <a:schemeClr val="phClr">
                <a:shade val="88000"/>
                <a:lumMod val="88000"/>
              </a:schemeClr>
              <a:schemeClr val="phClr"/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25400" dist="127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0"/>
        </a:gradFill>
        <a:blipFill>
          <a:blip xmlns:r="http://schemas.openxmlformats.org/officeDocument/2006/relationships" r:embed="rId2">
            <a:duotone>
              <a:schemeClr val="phClr">
                <a:shade val="48000"/>
                <a:satMod val="110000"/>
                <a:lumMod val="40000"/>
              </a:schemeClr>
              <a:schemeClr val="phClr">
                <a:tint val="90000"/>
                <a:lumMod val="10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in Event" id="{AC372BB4-D83D-411E-B849-B641926BA760}" vid="{686B1E04-F35C-4AB5-985D-0C358CA11055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212</Words>
  <Application>Microsoft Office PowerPoint</Application>
  <PresentationFormat>Širokoúhlá obrazovka</PresentationFormat>
  <Paragraphs>44</Paragraphs>
  <Slides>10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6" baseType="lpstr">
      <vt:lpstr>Arial</vt:lpstr>
      <vt:lpstr>Calibri</vt:lpstr>
      <vt:lpstr>Century Gothic</vt:lpstr>
      <vt:lpstr>Impact</vt:lpstr>
      <vt:lpstr>Times New Roman</vt:lpstr>
      <vt:lpstr>Hlavní událost</vt:lpstr>
      <vt:lpstr> hrajeme si na</vt:lpstr>
      <vt:lpstr>Kdo je cukrářka?</vt:lpstr>
      <vt:lpstr>S čím pracuje cukrářka?</vt:lpstr>
      <vt:lpstr>Co vyrobí cukrářka?</vt:lpstr>
      <vt:lpstr>Nazdob si svůj dort.</vt:lpstr>
      <vt:lpstr>Použitý materiál</vt:lpstr>
      <vt:lpstr>Téma pro polytechnickou výchovu </vt:lpstr>
      <vt:lpstr>Metodický postup </vt:lpstr>
      <vt:lpstr>Použité zdroje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2015-01-05T17:22:16Z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