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ags/tag6.xml" ContentType="application/vnd.openxmlformats-officedocument.presentationml.tags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tags/tag2.xml" ContentType="application/vnd.openxmlformats-officedocument.presentationml.tags+xml"/>
  <Override PartName="/ppt/tags/tag3.xml" ContentType="application/vnd.openxmlformats-officedocument.presentationml.tags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tags/tag7.xml" ContentType="application/vnd.openxmlformats-officedocument.presentationml.tag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2"/>
  </p:sldMasterIdLst>
  <p:notesMasterIdLst>
    <p:notesMasterId r:id="rId19"/>
  </p:notesMasterIdLst>
  <p:sldIdLst>
    <p:sldId id="256" r:id="rId3"/>
    <p:sldId id="257" r:id="rId4"/>
    <p:sldId id="266" r:id="rId5"/>
    <p:sldId id="268" r:id="rId6"/>
    <p:sldId id="270" r:id="rId7"/>
    <p:sldId id="271" r:id="rId8"/>
    <p:sldId id="269" r:id="rId9"/>
    <p:sldId id="276" r:id="rId10"/>
    <p:sldId id="272" r:id="rId11"/>
    <p:sldId id="273" r:id="rId12"/>
    <p:sldId id="274" r:id="rId13"/>
    <p:sldId id="275" r:id="rId14"/>
    <p:sldId id="278" r:id="rId15"/>
    <p:sldId id="277" r:id="rId16"/>
    <p:sldId id="279" r:id="rId17"/>
    <p:sldId id="267" r:id="rId18"/>
  </p:sldIdLst>
  <p:sldSz cx="9144000" cy="6858000" type="screen4x3"/>
  <p:notesSz cx="6946900" cy="9283700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CA35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500" autoAdjust="0"/>
  </p:normalViewPr>
  <p:slideViewPr>
    <p:cSldViewPr>
      <p:cViewPr varScale="1">
        <p:scale>
          <a:sx n="98" d="100"/>
          <a:sy n="98" d="100"/>
        </p:scale>
        <p:origin x="-102" y="-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8" rIns="92738" bIns="46368" numCol="1" anchor="t" anchorCtr="0" compatLnSpc="1">
            <a:prstTxWarp prst="textNoShape">
              <a:avLst/>
            </a:prstTxWarp>
          </a:bodyPr>
          <a:lstStyle>
            <a:lvl1pPr algn="l" defTabSz="925513">
              <a:defRPr sz="1200"/>
            </a:lvl1pPr>
          </a:lstStyle>
          <a:p>
            <a:endParaRPr lang="cs-CZ"/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37000" y="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8" rIns="92738" bIns="46368" numCol="1" anchor="t" anchorCtr="0" compatLnSpc="1">
            <a:prstTxWarp prst="textNoShape">
              <a:avLst/>
            </a:prstTxWarp>
          </a:bodyPr>
          <a:lstStyle>
            <a:lvl1pPr algn="r" defTabSz="925513">
              <a:defRPr sz="1200"/>
            </a:lvl1pPr>
          </a:lstStyle>
          <a:p>
            <a:endParaRPr lang="cs-CZ"/>
          </a:p>
        </p:txBody>
      </p:sp>
      <p:sp>
        <p:nvSpPr>
          <p:cNvPr id="809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525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809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25513" y="4410075"/>
            <a:ext cx="5095875" cy="417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8" rIns="92738" bIns="4636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textu předlohy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09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8" rIns="92738" bIns="46368" numCol="1" anchor="b" anchorCtr="0" compatLnSpc="1">
            <a:prstTxWarp prst="textNoShape">
              <a:avLst/>
            </a:prstTxWarp>
          </a:bodyPr>
          <a:lstStyle>
            <a:lvl1pPr algn="l" defTabSz="925513">
              <a:defRPr sz="1200"/>
            </a:lvl1pPr>
          </a:lstStyle>
          <a:p>
            <a:endParaRPr lang="cs-CZ"/>
          </a:p>
        </p:txBody>
      </p:sp>
      <p:sp>
        <p:nvSpPr>
          <p:cNvPr id="809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37000" y="882015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8" rIns="92738" bIns="46368" numCol="1" anchor="b" anchorCtr="0" compatLnSpc="1">
            <a:prstTxWarp prst="textNoShape">
              <a:avLst/>
            </a:prstTxWarp>
          </a:bodyPr>
          <a:lstStyle>
            <a:lvl1pPr algn="r" defTabSz="925513">
              <a:defRPr sz="1200"/>
            </a:lvl1pPr>
          </a:lstStyle>
          <a:p>
            <a:fld id="{B97CAE64-3F7B-4E6D-AD26-B66A34B06C0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527781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ahoma" pitchFamily="34" charset="0"/>
        <a:ea typeface="+mn-ea"/>
        <a:cs typeface="Times New Roman" pitchFamily="18" charset="0"/>
      </a:defRPr>
    </a:lvl1pPr>
    <a:lvl2pPr marL="4572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ahoma" pitchFamily="34" charset="0"/>
        <a:ea typeface="+mn-ea"/>
        <a:cs typeface="Times New Roman" pitchFamily="18" charset="0"/>
      </a:defRPr>
    </a:lvl2pPr>
    <a:lvl3pPr marL="9144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ahoma" pitchFamily="34" charset="0"/>
        <a:ea typeface="+mn-ea"/>
        <a:cs typeface="Times New Roman" pitchFamily="18" charset="0"/>
      </a:defRPr>
    </a:lvl3pPr>
    <a:lvl4pPr marL="13716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ahoma" pitchFamily="34" charset="0"/>
        <a:ea typeface="+mn-ea"/>
        <a:cs typeface="Times New Roman" pitchFamily="18" charset="0"/>
      </a:defRPr>
    </a:lvl4pPr>
    <a:lvl5pPr marL="18288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ahoma" pitchFamily="34" charset="0"/>
        <a:ea typeface="+mn-ea"/>
        <a:cs typeface="Times New Roman" pitchFamily="18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B8CE586-1ADF-4E70-9BC1-9D1EB7DB225C}" type="slidenum">
              <a:rPr lang="cs-CZ"/>
              <a:pPr/>
              <a:t>2</a:t>
            </a:fld>
            <a:endParaRPr lang="cs-CZ"/>
          </a:p>
        </p:txBody>
      </p:sp>
      <p:sp>
        <p:nvSpPr>
          <p:cNvPr id="819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Vložte mapu země.</a:t>
            </a:r>
          </a:p>
        </p:txBody>
      </p:sp>
    </p:spTree>
    <p:extLst>
      <p:ext uri="{BB962C8B-B14F-4D97-AF65-F5344CB8AC3E}">
        <p14:creationId xmlns:p14="http://schemas.microsoft.com/office/powerpoint/2010/main" xmlns="" val="728118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19475" y="1828800"/>
            <a:ext cx="5343525" cy="23622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816350" y="4184650"/>
            <a:ext cx="4946650" cy="1368425"/>
          </a:xfrm>
        </p:spPr>
        <p:txBody>
          <a:bodyPr/>
          <a:lstStyle>
            <a:lvl1pPr marL="0" indent="0">
              <a:buFontTx/>
              <a:buNone/>
              <a:defRPr sz="1800"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46249" name="Rectangle 169"/>
          <p:cNvSpPr>
            <a:spLocks noGrp="1" noChangeArrowheads="1"/>
          </p:cNvSpPr>
          <p:nvPr>
            <p:ph type="dt" sz="half" idx="2"/>
          </p:nvPr>
        </p:nvSpPr>
        <p:spPr>
          <a:xfrm>
            <a:off x="1225550" y="62007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6250" name="Rectangle 170"/>
          <p:cNvSpPr>
            <a:spLocks noGrp="1" noChangeArrowheads="1"/>
          </p:cNvSpPr>
          <p:nvPr>
            <p:ph type="ftr" sz="quarter" idx="3"/>
          </p:nvPr>
        </p:nvSpPr>
        <p:spPr>
          <a:xfrm>
            <a:off x="3303588" y="6200775"/>
            <a:ext cx="3636962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6251" name="Rectangle 17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092950" y="62007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64157E8A-FA7D-4AE5-A924-5CB073B20C2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B482F7-A260-4093-84E2-11CA7E326DB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4497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815842-5B54-4E6C-8219-F8F6DCCC085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65009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2988" y="1304925"/>
            <a:ext cx="3776662" cy="48958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2050" y="1304925"/>
            <a:ext cx="3776663" cy="48958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DEED3D-895B-4460-B2FC-25AA4E8780D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8458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DBCB06-2F21-45D9-8986-81771CF10E3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8286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D89EAC-7A34-4D66-B859-6472AB49714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3497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DC100C-2EDE-4C79-9B1E-536C42AF60A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1669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E8C962-4ECF-4024-B1E1-B917B464138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33343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843859-0AB8-4878-BC7D-B35E14B8AE9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73359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D7BFAA-B09A-4E58-AC0F-16B8640F0E1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32377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23075" y="225425"/>
            <a:ext cx="1925638" cy="59753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42988" y="225425"/>
            <a:ext cx="5627687" cy="59753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A4A284-5050-4594-92F7-D4120690782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79748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2988" y="225425"/>
            <a:ext cx="7705725" cy="8636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042988" y="1304925"/>
            <a:ext cx="3776662" cy="489585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972050" y="1304925"/>
            <a:ext cx="3776663" cy="4895850"/>
          </a:xfrm>
        </p:spPr>
        <p:txBody>
          <a:bodyPr/>
          <a:lstStyle/>
          <a:p>
            <a:r>
              <a:rPr lang="cs-CZ" smtClean="0"/>
              <a:t>Kliknutím na ikonu přidáte online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42988" y="6308725"/>
            <a:ext cx="1838325" cy="349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54350" y="6308725"/>
            <a:ext cx="3636963" cy="349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843713" y="6308725"/>
            <a:ext cx="1905000" cy="349250"/>
          </a:xfrm>
        </p:spPr>
        <p:txBody>
          <a:bodyPr/>
          <a:lstStyle>
            <a:lvl1pPr>
              <a:defRPr/>
            </a:lvl1pPr>
          </a:lstStyle>
          <a:p>
            <a:fld id="{F6BFB66F-D459-4AA9-8563-38FC64C09DB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10092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2988" y="225425"/>
            <a:ext cx="7705725" cy="8636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042988" y="1304925"/>
            <a:ext cx="7705725" cy="2371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2988" y="3829050"/>
            <a:ext cx="7705725" cy="2371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42988" y="6308725"/>
            <a:ext cx="1838325" cy="349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54350" y="6308725"/>
            <a:ext cx="3636963" cy="349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843713" y="6308725"/>
            <a:ext cx="1905000" cy="349250"/>
          </a:xfrm>
        </p:spPr>
        <p:txBody>
          <a:bodyPr/>
          <a:lstStyle>
            <a:lvl1pPr>
              <a:defRPr/>
            </a:lvl1pPr>
          </a:lstStyle>
          <a:p>
            <a:fld id="{C5FEE5C0-DB01-4AE1-87C5-63F411A394F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6092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042988" y="225425"/>
            <a:ext cx="7705725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>
                      <a:alpha val="50000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nadpisu předlohy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2988" y="1304925"/>
            <a:ext cx="7705725" cy="489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textu předlohy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253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42988" y="6308725"/>
            <a:ext cx="1838325" cy="34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0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2253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054350" y="6308725"/>
            <a:ext cx="3636963" cy="34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0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843713" y="6308725"/>
            <a:ext cx="1905000" cy="34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>
                <a:latin typeface="+mn-lt"/>
              </a:defRPr>
            </a:lvl1pPr>
          </a:lstStyle>
          <a:p>
            <a:fld id="{2B75B6AA-92CE-43B6-9595-FEBB6C1662C9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Century Schoolbook" pitchFamily="18" charset="0"/>
          <a:cs typeface="Times New Roman" pitchFamily="18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Century Schoolbook" pitchFamily="18" charset="0"/>
          <a:cs typeface="Times New Roman" pitchFamily="18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Century Schoolbook" pitchFamily="18" charset="0"/>
          <a:cs typeface="Times New Roman" pitchFamily="18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Century Schoolbook" pitchFamily="18" charset="0"/>
          <a:cs typeface="Times New Roman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Century Schoolbook" pitchFamily="18" charset="0"/>
          <a:cs typeface="Times New Roman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Century Schoolbook" pitchFamily="18" charset="0"/>
          <a:cs typeface="Times New Roman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Century Schoolbook" pitchFamily="18" charset="0"/>
          <a:cs typeface="Times New Roman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Century Schoolbook" pitchFamily="18" charset="0"/>
          <a:cs typeface="Times New Roman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16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16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16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16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16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16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dvabnastezka.cz/zeme/amerika/brazilie/2180-nejkrasnejsi-bazina-sveta-pantanal-brazilie/" TargetMode="External"/><Relationship Id="rId2" Type="http://schemas.openxmlformats.org/officeDocument/2006/relationships/hyperlink" Target="http://cs.wikipedia.org/wiki/Kaspick%C3%A9_mo%C5%99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8" name="Rectangle 4"/>
          <p:cNvSpPr>
            <a:spLocks noGrp="1" noChangeArrowheads="1"/>
          </p:cNvSpPr>
          <p:nvPr>
            <p:ph type="ctrTitle"/>
          </p:nvPr>
        </p:nvSpPr>
        <p:spPr>
          <a:xfrm>
            <a:off x="2699792" y="1844824"/>
            <a:ext cx="6567265" cy="2362200"/>
          </a:xfrm>
        </p:spPr>
        <p:txBody>
          <a:bodyPr/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lackadder ITC" panose="04020505051007020D02" pitchFamily="82" charset="0"/>
              </a:rPr>
              <a:t>Jezera, bažiny a vodní nádrže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lackadder ITC" panose="04020505051007020D02" pitchFamily="82" charset="0"/>
            </a:endParaRPr>
          </a:p>
        </p:txBody>
      </p:sp>
      <p:sp>
        <p:nvSpPr>
          <p:cNvPr id="67589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3707904" y="4293096"/>
            <a:ext cx="4946650" cy="1368425"/>
          </a:xfrm>
        </p:spPr>
        <p:txBody>
          <a:bodyPr/>
          <a:lstStyle/>
          <a:p>
            <a:r>
              <a:rPr lang="cs-CZ" sz="2400" dirty="0" smtClean="0">
                <a:latin typeface="Blackadder ITC" panose="04020505051007020D02" pitchFamily="82" charset="0"/>
              </a:rPr>
              <a:t>Autor: Jan Pecka</a:t>
            </a:r>
          </a:p>
          <a:p>
            <a:endParaRPr lang="cs-CZ" sz="2400" dirty="0" smtClean="0">
              <a:latin typeface="Blackadder ITC" panose="04020505051007020D02" pitchFamily="82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0" name="Rectangle 1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Jezera</a:t>
            </a:r>
            <a:endParaRPr lang="cs-CZ" dirty="0"/>
          </a:p>
        </p:txBody>
      </p:sp>
      <p:sp>
        <p:nvSpPr>
          <p:cNvPr id="68623" name="Rectangle 15"/>
          <p:cNvSpPr>
            <a:spLocks noGrp="1" noChangeArrowheads="1"/>
          </p:cNvSpPr>
          <p:nvPr>
            <p:ph type="body" sz="half" idx="1"/>
          </p:nvPr>
        </p:nvSpPr>
        <p:spPr>
          <a:xfrm>
            <a:off x="107504" y="1304925"/>
            <a:ext cx="8928992" cy="4895850"/>
          </a:xfrm>
        </p:spPr>
        <p:txBody>
          <a:bodyPr/>
          <a:lstStyle/>
          <a:p>
            <a:r>
              <a:rPr lang="cs-CZ" sz="2100" dirty="0"/>
              <a:t>Vznik  - </a:t>
            </a:r>
            <a:r>
              <a:rPr lang="cs-CZ" sz="2100" u="sng" dirty="0"/>
              <a:t>ledovcového původu</a:t>
            </a:r>
            <a:r>
              <a:rPr lang="cs-CZ" sz="2100" dirty="0"/>
              <a:t> – většina jezer na Zemi (</a:t>
            </a:r>
            <a:r>
              <a:rPr lang="cs-CZ" sz="2100" dirty="0" smtClean="0"/>
              <a:t>Finsko,</a:t>
            </a:r>
          </a:p>
          <a:p>
            <a:pPr marL="0" indent="0">
              <a:buNone/>
            </a:pPr>
            <a:r>
              <a:rPr lang="cs-CZ" sz="2100" dirty="0" smtClean="0"/>
              <a:t>Polsko,</a:t>
            </a:r>
            <a:r>
              <a:rPr lang="cs-CZ" sz="2100" dirty="0"/>
              <a:t> Švédsko</a:t>
            </a:r>
            <a:r>
              <a:rPr lang="cs-CZ" sz="2100" dirty="0" smtClean="0"/>
              <a:t>, USA</a:t>
            </a:r>
            <a:r>
              <a:rPr lang="cs-CZ" sz="2100" dirty="0"/>
              <a:t>, Kanada)</a:t>
            </a:r>
          </a:p>
          <a:p>
            <a:pPr marL="0" indent="0">
              <a:buNone/>
            </a:pPr>
            <a:r>
              <a:rPr lang="cs-CZ" sz="2100" dirty="0" smtClean="0"/>
              <a:t>		Ledovcová </a:t>
            </a:r>
            <a:r>
              <a:rPr lang="cs-CZ" sz="2100" dirty="0"/>
              <a:t>moréna přehradí část údolí, případně je </a:t>
            </a:r>
          </a:p>
          <a:p>
            <a:pPr marL="0" indent="0">
              <a:buNone/>
            </a:pPr>
            <a:r>
              <a:rPr lang="cs-CZ" sz="2100" dirty="0"/>
              <a:t>                          </a:t>
            </a:r>
            <a:r>
              <a:rPr lang="cs-CZ" sz="2100" dirty="0" smtClean="0"/>
              <a:t>zaplaveno </a:t>
            </a:r>
            <a:r>
              <a:rPr lang="cs-CZ" sz="2100" dirty="0"/>
              <a:t>území vymačkané </a:t>
            </a:r>
            <a:r>
              <a:rPr lang="cs-CZ" sz="2100" dirty="0" smtClean="0"/>
              <a:t>ledovcem.</a:t>
            </a:r>
            <a:endParaRPr lang="cs-CZ" sz="2100" dirty="0"/>
          </a:p>
          <a:p>
            <a:pPr marL="0" indent="0">
              <a:buNone/>
            </a:pPr>
            <a:r>
              <a:rPr lang="cs-CZ" sz="2100" dirty="0"/>
              <a:t>            - </a:t>
            </a:r>
            <a:r>
              <a:rPr lang="cs-CZ" sz="2100" u="sng" dirty="0"/>
              <a:t>příkopové propadliny</a:t>
            </a:r>
            <a:r>
              <a:rPr lang="cs-CZ" sz="2100" dirty="0"/>
              <a:t> (jezera </a:t>
            </a:r>
            <a:r>
              <a:rPr lang="cs-CZ" sz="2100" b="1" dirty="0"/>
              <a:t>tektonická</a:t>
            </a:r>
            <a:r>
              <a:rPr lang="cs-CZ" sz="2100" dirty="0"/>
              <a:t>)  Bajkal</a:t>
            </a:r>
          </a:p>
          <a:p>
            <a:pPr marL="0" indent="0">
              <a:buNone/>
            </a:pPr>
            <a:r>
              <a:rPr lang="cs-CZ" sz="2100" dirty="0"/>
              <a:t>            - </a:t>
            </a:r>
            <a:r>
              <a:rPr lang="cs-CZ" sz="2100" u="sng" dirty="0"/>
              <a:t>pozůstatky</a:t>
            </a:r>
            <a:r>
              <a:rPr lang="cs-CZ" sz="2100" dirty="0"/>
              <a:t> dávných </a:t>
            </a:r>
            <a:r>
              <a:rPr lang="cs-CZ" sz="2100" u="sng" dirty="0"/>
              <a:t>moří</a:t>
            </a:r>
            <a:r>
              <a:rPr lang="cs-CZ" sz="2100" dirty="0"/>
              <a:t> (jezera </a:t>
            </a:r>
            <a:r>
              <a:rPr lang="cs-CZ" sz="2100" b="1" dirty="0"/>
              <a:t>reliktní</a:t>
            </a:r>
            <a:r>
              <a:rPr lang="cs-CZ" sz="2100" dirty="0"/>
              <a:t>) Kaspické moře</a:t>
            </a:r>
          </a:p>
          <a:p>
            <a:pPr marL="0" indent="0">
              <a:buNone/>
            </a:pPr>
            <a:r>
              <a:rPr lang="cs-CZ" sz="2100" dirty="0"/>
              <a:t>            - </a:t>
            </a:r>
            <a:r>
              <a:rPr lang="cs-CZ" sz="2100" u="sng" dirty="0"/>
              <a:t>sopečná jezera</a:t>
            </a:r>
            <a:r>
              <a:rPr lang="cs-CZ" sz="2100" dirty="0"/>
              <a:t> jsou zatopené krátery</a:t>
            </a:r>
          </a:p>
          <a:p>
            <a:pPr marL="0" indent="0">
              <a:buNone/>
            </a:pPr>
            <a:r>
              <a:rPr lang="cs-CZ" sz="2100" u="sng" dirty="0"/>
              <a:t>Průtočné jezero</a:t>
            </a:r>
            <a:r>
              <a:rPr lang="cs-CZ" sz="2100" dirty="0"/>
              <a:t> – </a:t>
            </a:r>
            <a:r>
              <a:rPr lang="cs-CZ" sz="2100" dirty="0" smtClean="0"/>
              <a:t>j</a:t>
            </a:r>
            <a:r>
              <a:rPr lang="cs-CZ" sz="2100" dirty="0" smtClean="0"/>
              <a:t>e </a:t>
            </a:r>
            <a:r>
              <a:rPr lang="cs-CZ" sz="2100" dirty="0" smtClean="0"/>
              <a:t>vodní </a:t>
            </a:r>
            <a:r>
              <a:rPr lang="cs-CZ" sz="2100" dirty="0" smtClean="0"/>
              <a:t>tok, </a:t>
            </a:r>
            <a:r>
              <a:rPr lang="cs-CZ" sz="2100" dirty="0"/>
              <a:t>do </a:t>
            </a:r>
            <a:r>
              <a:rPr lang="cs-CZ" sz="2100" dirty="0" smtClean="0"/>
              <a:t>kterého </a:t>
            </a:r>
            <a:r>
              <a:rPr lang="cs-CZ" sz="2100" dirty="0" smtClean="0"/>
              <a:t>ústí </a:t>
            </a:r>
            <a:r>
              <a:rPr lang="cs-CZ" sz="2100" dirty="0"/>
              <a:t>a současně z něj </a:t>
            </a:r>
            <a:r>
              <a:rPr lang="cs-CZ" sz="2100" dirty="0" smtClean="0"/>
              <a:t>vytéká.</a:t>
            </a:r>
            <a:endParaRPr lang="cs-CZ" sz="2100" dirty="0"/>
          </a:p>
          <a:p>
            <a:pPr marL="0" indent="0">
              <a:buNone/>
            </a:pPr>
            <a:r>
              <a:rPr lang="cs-CZ" sz="2100" u="sng" dirty="0"/>
              <a:t>Bezodtoková jezera</a:t>
            </a:r>
            <a:r>
              <a:rPr lang="cs-CZ" sz="2100" dirty="0"/>
              <a:t> – </a:t>
            </a:r>
            <a:r>
              <a:rPr lang="cs-CZ" sz="2100" dirty="0" smtClean="0"/>
              <a:t>n</a:t>
            </a:r>
            <a:r>
              <a:rPr lang="cs-CZ" sz="2100" dirty="0" smtClean="0"/>
              <a:t>emají </a:t>
            </a:r>
            <a:r>
              <a:rPr lang="cs-CZ" sz="2100" dirty="0" smtClean="0"/>
              <a:t>odtok.</a:t>
            </a:r>
            <a:endParaRPr lang="cs-CZ" sz="21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4009" y="4370014"/>
            <a:ext cx="1872208" cy="248798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133" y="4784792"/>
            <a:ext cx="1273539" cy="1909376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8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86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86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86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686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86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686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686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686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686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20" grpId="0"/>
      <p:bldP spid="6862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Kaspické moře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je umístěno mezi Asií a Evropou (resp. ruskou částí Evropy). </a:t>
            </a:r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/>
              <a:t>jeho březích leží </a:t>
            </a:r>
            <a:r>
              <a:rPr lang="cs-CZ" b="1" dirty="0"/>
              <a:t>5</a:t>
            </a:r>
            <a:r>
              <a:rPr lang="cs-CZ" dirty="0"/>
              <a:t> států: </a:t>
            </a:r>
            <a:r>
              <a:rPr lang="cs-CZ" dirty="0" smtClean="0"/>
              <a:t>Rusko, Kazachstán, Turkmenistán, Írán a </a:t>
            </a:r>
            <a:r>
              <a:rPr lang="cs-CZ" dirty="0"/>
              <a:t>Ázerbájdžán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Rozloha</a:t>
            </a:r>
            <a:r>
              <a:rPr lang="cs-CZ" dirty="0" smtClean="0"/>
              <a:t>: </a:t>
            </a:r>
            <a:r>
              <a:rPr lang="cs-CZ" dirty="0"/>
              <a:t>376 000 </a:t>
            </a:r>
            <a:r>
              <a:rPr lang="cs-CZ" dirty="0" smtClean="0"/>
              <a:t>km²</a:t>
            </a:r>
          </a:p>
          <a:p>
            <a:r>
              <a:rPr lang="cs-CZ" dirty="0"/>
              <a:t>Někdy se udává, že pojem moře není správný, protože je </a:t>
            </a:r>
            <a:r>
              <a:rPr lang="cs-CZ" dirty="0" smtClean="0"/>
              <a:t>to největší </a:t>
            </a:r>
            <a:r>
              <a:rPr lang="cs-CZ" dirty="0"/>
              <a:t>slané </a:t>
            </a:r>
            <a:r>
              <a:rPr lang="cs-CZ" dirty="0" smtClean="0"/>
              <a:t>jezero.</a:t>
            </a:r>
          </a:p>
          <a:p>
            <a:r>
              <a:rPr lang="cs-CZ" dirty="0"/>
              <a:t>M</a:t>
            </a:r>
            <a:r>
              <a:rPr lang="cs-CZ" dirty="0" smtClean="0"/>
              <a:t>á </a:t>
            </a:r>
            <a:r>
              <a:rPr lang="cs-CZ" dirty="0"/>
              <a:t>velký význam pro národní i mezinárodní lodní dopravu. Základní náklady převážené po moři jsou ropa, dřevo, obilí, bavlna, rýže a síra.</a:t>
            </a:r>
          </a:p>
          <a:p>
            <a:endParaRPr lang="cs-CZ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xmlns="" val="1150783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25425"/>
            <a:ext cx="8136904" cy="863600"/>
          </a:xfrm>
        </p:spPr>
        <p:txBody>
          <a:bodyPr/>
          <a:lstStyle/>
          <a:p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"/>
            <a:ext cx="9144000" cy="6858000"/>
          </a:xfrm>
        </p:spPr>
      </p:pic>
      <p:sp>
        <p:nvSpPr>
          <p:cNvPr id="5" name="TextovéPole 4"/>
          <p:cNvSpPr txBox="1"/>
          <p:nvPr/>
        </p:nvSpPr>
        <p:spPr>
          <a:xfrm>
            <a:off x="2771800" y="116633"/>
            <a:ext cx="30243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Západ slunce nad Kaspickým mořem v Íránu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xmlns="" val="2207749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1269"/>
            <a:ext cx="9144000" cy="6846731"/>
          </a:xfrm>
        </p:spPr>
      </p:pic>
      <p:sp>
        <p:nvSpPr>
          <p:cNvPr id="5" name="TextovéPole 4"/>
          <p:cNvSpPr txBox="1"/>
          <p:nvPr/>
        </p:nvSpPr>
        <p:spPr>
          <a:xfrm>
            <a:off x="1185218" y="116632"/>
            <a:ext cx="61037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7030A0"/>
                </a:solidFill>
              </a:rPr>
              <a:t>Kaspické moře v Turkmenbaši v Turkmenistánu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xmlns="" val="9936054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 Kaspického moře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5736" y="1484784"/>
            <a:ext cx="4879584" cy="4895850"/>
          </a:xfrm>
        </p:spPr>
      </p:pic>
      <p:cxnSp>
        <p:nvCxnSpPr>
          <p:cNvPr id="8" name="Přímá spojnice se šipkou 7"/>
          <p:cNvCxnSpPr/>
          <p:nvPr/>
        </p:nvCxnSpPr>
        <p:spPr bwMode="auto">
          <a:xfrm flipH="1">
            <a:off x="4932040" y="1340768"/>
            <a:ext cx="2736304" cy="100811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" name="Přímá spojnice se šipkou 8"/>
          <p:cNvCxnSpPr/>
          <p:nvPr/>
        </p:nvCxnSpPr>
        <p:spPr bwMode="auto">
          <a:xfrm>
            <a:off x="1763688" y="2132856"/>
            <a:ext cx="2168624" cy="44043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ovéPole 11"/>
          <p:cNvSpPr txBox="1"/>
          <p:nvPr/>
        </p:nvSpPr>
        <p:spPr>
          <a:xfrm>
            <a:off x="866903" y="1794860"/>
            <a:ext cx="8967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Volha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709403" y="1149275"/>
            <a:ext cx="73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Ural</a:t>
            </a:r>
            <a:endParaRPr lang="cs-CZ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xmlns="" val="264346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Bažiny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04925"/>
            <a:ext cx="8209161" cy="489585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=</a:t>
            </a:r>
            <a:r>
              <a:rPr lang="cs-CZ" dirty="0" smtClean="0"/>
              <a:t>Zanešená</a:t>
            </a:r>
            <a:r>
              <a:rPr lang="cs-CZ" dirty="0"/>
              <a:t>, zarostlá jezera</a:t>
            </a:r>
          </a:p>
          <a:p>
            <a:r>
              <a:rPr lang="cs-CZ" b="1" u="sng" dirty="0"/>
              <a:t>Bažiny</a:t>
            </a:r>
            <a:r>
              <a:rPr lang="cs-CZ" dirty="0"/>
              <a:t> jsou trvale zamokřená území, souvisle porostlá vlhkomilnými </a:t>
            </a:r>
            <a:r>
              <a:rPr lang="cs-CZ" dirty="0" smtClean="0"/>
              <a:t>rostlinami</a:t>
            </a:r>
          </a:p>
          <a:p>
            <a:r>
              <a:rPr lang="cs-CZ" dirty="0" smtClean="0"/>
              <a:t>Rozdílem </a:t>
            </a:r>
            <a:r>
              <a:rPr lang="cs-CZ" dirty="0"/>
              <a:t>mezi bažinou a močálem je ten, že bažina je povrch pokrytý rašelinou a rostlinstvem a na rozdíl od toho je močál lesem nebo územím zalitém pouze vodou.</a:t>
            </a:r>
          </a:p>
          <a:p>
            <a:r>
              <a:rPr lang="cs-CZ" dirty="0"/>
              <a:t>Charakteristickým znakem bažin je </a:t>
            </a:r>
            <a:r>
              <a:rPr lang="cs-CZ" b="1" dirty="0"/>
              <a:t>pomalá průtočnost vody</a:t>
            </a:r>
            <a:r>
              <a:rPr lang="cs-CZ" dirty="0"/>
              <a:t>, která je často ještě více zpomalována rostoucí vegetací. Vznikají na </a:t>
            </a:r>
            <a:r>
              <a:rPr lang="cs-CZ" b="1" dirty="0"/>
              <a:t>plochých oblastech</a:t>
            </a:r>
            <a:r>
              <a:rPr lang="cs-CZ" dirty="0"/>
              <a:t>, kde je spádová křivka vodních toků velmi malá až skoro žádná.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09674" y="44624"/>
            <a:ext cx="1823314" cy="1465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44380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22642"/>
            <a:ext cx="12097139" cy="793370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Vznik bažin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3" y="4762"/>
            <a:ext cx="9164210" cy="6853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661443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31787" y="0"/>
            <a:ext cx="9175787" cy="6858000"/>
          </a:xfrm>
        </p:spPr>
      </p:pic>
      <p:sp>
        <p:nvSpPr>
          <p:cNvPr id="5" name="TextovéPole 4"/>
          <p:cNvSpPr txBox="1"/>
          <p:nvPr/>
        </p:nvSpPr>
        <p:spPr>
          <a:xfrm>
            <a:off x="40667" y="6309320"/>
            <a:ext cx="20441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Bažina na Labi</a:t>
            </a:r>
          </a:p>
        </p:txBody>
      </p:sp>
    </p:spTree>
    <p:extLst>
      <p:ext uri="{BB962C8B-B14F-4D97-AF65-F5344CB8AC3E}">
        <p14:creationId xmlns:p14="http://schemas.microsoft.com/office/powerpoint/2010/main" xmlns="" val="4291858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3516" cy="6858000"/>
          </a:xfrm>
        </p:spPr>
      </p:pic>
      <p:sp>
        <p:nvSpPr>
          <p:cNvPr id="5" name="TextovéPole 4"/>
          <p:cNvSpPr txBox="1"/>
          <p:nvPr/>
        </p:nvSpPr>
        <p:spPr>
          <a:xfrm>
            <a:off x="3162226" y="332656"/>
            <a:ext cx="11416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7030A0"/>
                </a:solidFill>
              </a:rPr>
              <a:t>Doñana</a:t>
            </a:r>
          </a:p>
        </p:txBody>
      </p:sp>
    </p:spTree>
    <p:extLst>
      <p:ext uri="{BB962C8B-B14F-4D97-AF65-F5344CB8AC3E}">
        <p14:creationId xmlns:p14="http://schemas.microsoft.com/office/powerpoint/2010/main" xmlns="" val="4039328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80" y="0"/>
            <a:ext cx="9137720" cy="6858000"/>
          </a:xfrm>
        </p:spPr>
      </p:pic>
      <p:sp>
        <p:nvSpPr>
          <p:cNvPr id="6" name="TextovéPole 5"/>
          <p:cNvSpPr txBox="1"/>
          <p:nvPr/>
        </p:nvSpPr>
        <p:spPr>
          <a:xfrm>
            <a:off x="179512" y="4941168"/>
            <a:ext cx="89644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b="1" dirty="0">
                <a:solidFill>
                  <a:schemeClr val="bg1"/>
                </a:solidFill>
              </a:rPr>
              <a:t>Národní park </a:t>
            </a:r>
            <a:r>
              <a:rPr lang="cs-CZ" b="1" dirty="0" err="1">
                <a:solidFill>
                  <a:schemeClr val="bg1"/>
                </a:solidFill>
              </a:rPr>
              <a:t>Pantanal</a:t>
            </a:r>
            <a:r>
              <a:rPr lang="cs-CZ" b="1" dirty="0">
                <a:solidFill>
                  <a:schemeClr val="bg1"/>
                </a:solidFill>
              </a:rPr>
              <a:t> se právem pokládá za největší </a:t>
            </a:r>
            <a:r>
              <a:rPr lang="cs-CZ" b="1" dirty="0" smtClean="0">
                <a:solidFill>
                  <a:schemeClr val="bg1"/>
                </a:solidFill>
              </a:rPr>
              <a:t>bažinu</a:t>
            </a:r>
          </a:p>
          <a:p>
            <a:pPr algn="l"/>
            <a:r>
              <a:rPr lang="cs-CZ" b="1" dirty="0" smtClean="0">
                <a:solidFill>
                  <a:schemeClr val="bg1"/>
                </a:solidFill>
              </a:rPr>
              <a:t>světa, </a:t>
            </a:r>
            <a:r>
              <a:rPr lang="cs-CZ" b="1" dirty="0">
                <a:solidFill>
                  <a:schemeClr val="bg1"/>
                </a:solidFill>
              </a:rPr>
              <a:t>vždyť svojí rozlohou </a:t>
            </a:r>
            <a:r>
              <a:rPr lang="cs-CZ" b="1" dirty="0" smtClean="0">
                <a:solidFill>
                  <a:schemeClr val="bg1"/>
                </a:solidFill>
              </a:rPr>
              <a:t>190 000 km</a:t>
            </a:r>
            <a:r>
              <a:rPr lang="cs-CZ" b="1" baseline="30000" dirty="0" smtClean="0">
                <a:solidFill>
                  <a:schemeClr val="bg1"/>
                </a:solidFill>
              </a:rPr>
              <a:t>2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je </a:t>
            </a:r>
            <a:r>
              <a:rPr lang="cs-CZ" b="1" dirty="0">
                <a:solidFill>
                  <a:schemeClr val="bg1"/>
                </a:solidFill>
              </a:rPr>
              <a:t>dva a </a:t>
            </a:r>
            <a:r>
              <a:rPr lang="cs-CZ" b="1" dirty="0" smtClean="0">
                <a:solidFill>
                  <a:schemeClr val="bg1"/>
                </a:solidFill>
              </a:rPr>
              <a:t>půl krát </a:t>
            </a:r>
            <a:r>
              <a:rPr lang="cs-CZ" b="1" dirty="0">
                <a:solidFill>
                  <a:schemeClr val="bg1"/>
                </a:solidFill>
              </a:rPr>
              <a:t>větší než Česká republika. Pravidelně každý rok během období dešťů (listopad až únor) zaplavuje řeka </a:t>
            </a:r>
            <a:r>
              <a:rPr lang="cs-CZ" b="1" dirty="0" smtClean="0">
                <a:solidFill>
                  <a:schemeClr val="bg1"/>
                </a:solidFill>
              </a:rPr>
              <a:t>Paraguay (</a:t>
            </a:r>
            <a:r>
              <a:rPr lang="cs-CZ" b="1" dirty="0" smtClean="0">
                <a:solidFill>
                  <a:srgbClr val="FF0000"/>
                </a:solidFill>
              </a:rPr>
              <a:t>Paragvaj</a:t>
            </a:r>
            <a:r>
              <a:rPr lang="cs-CZ" b="1" dirty="0" smtClean="0">
                <a:solidFill>
                  <a:schemeClr val="bg1"/>
                </a:solidFill>
              </a:rPr>
              <a:t>) </a:t>
            </a:r>
            <a:r>
              <a:rPr lang="cs-CZ" b="1" dirty="0">
                <a:solidFill>
                  <a:schemeClr val="bg1"/>
                </a:solidFill>
              </a:rPr>
              <a:t>rozsáhlé oblasti v západní části Brazílie.</a:t>
            </a:r>
          </a:p>
        </p:txBody>
      </p:sp>
    </p:spTree>
    <p:extLst>
      <p:ext uri="{BB962C8B-B14F-4D97-AF65-F5344CB8AC3E}">
        <p14:creationId xmlns:p14="http://schemas.microsoft.com/office/powerpoint/2010/main" xmlns="" val="896326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nádrže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04924"/>
            <a:ext cx="8569201" cy="5364435"/>
          </a:xfrm>
        </p:spPr>
        <p:txBody>
          <a:bodyPr/>
          <a:lstStyle/>
          <a:p>
            <a:r>
              <a:rPr lang="cs-CZ" sz="2200" b="1" dirty="0"/>
              <a:t>Dílo člověka</a:t>
            </a:r>
          </a:p>
          <a:p>
            <a:r>
              <a:rPr lang="cs-CZ" sz="2200" dirty="0"/>
              <a:t>Rybníky – </a:t>
            </a:r>
            <a:r>
              <a:rPr lang="cs-CZ" sz="2200" dirty="0" smtClean="0"/>
              <a:t>zde je hlavně </a:t>
            </a:r>
            <a:r>
              <a:rPr lang="cs-CZ" sz="2200" dirty="0"/>
              <a:t>chov ryb, náhon ke mlýnům, hamrům (stroje </a:t>
            </a:r>
            <a:r>
              <a:rPr lang="cs-CZ" sz="2200" dirty="0" smtClean="0"/>
              <a:t>poháněné </a:t>
            </a:r>
            <a:r>
              <a:rPr lang="cs-CZ" sz="2200" dirty="0"/>
              <a:t>vodou – třeba pily, kovárny….)</a:t>
            </a:r>
          </a:p>
          <a:p>
            <a:r>
              <a:rPr lang="cs-CZ" sz="2200" dirty="0" smtClean="0"/>
              <a:t>Českobudějovická </a:t>
            </a:r>
            <a:r>
              <a:rPr lang="cs-CZ" sz="2200" dirty="0"/>
              <a:t>pánev, Třeboňsko, </a:t>
            </a:r>
            <a:r>
              <a:rPr lang="cs-CZ" sz="2200" dirty="0" smtClean="0"/>
              <a:t>Pardubicko..</a:t>
            </a:r>
            <a:endParaRPr lang="cs-CZ" sz="2200" dirty="0"/>
          </a:p>
          <a:p>
            <a:r>
              <a:rPr lang="cs-CZ" sz="2200" dirty="0" smtClean="0"/>
              <a:t>Vltavská </a:t>
            </a:r>
            <a:r>
              <a:rPr lang="cs-CZ" sz="2200" dirty="0"/>
              <a:t>kaskáda (17 přehrad, Lipno</a:t>
            </a:r>
            <a:r>
              <a:rPr lang="cs-CZ" sz="2200" dirty="0" smtClean="0"/>
              <a:t>)</a:t>
            </a:r>
          </a:p>
          <a:p>
            <a:pPr marL="0" indent="0">
              <a:buNone/>
            </a:pPr>
            <a:r>
              <a:rPr lang="cs-CZ" sz="2200" dirty="0" smtClean="0"/>
              <a:t>Funkce přehrady:</a:t>
            </a:r>
          </a:p>
          <a:p>
            <a:r>
              <a:rPr lang="cs-CZ" dirty="0" smtClean="0"/>
              <a:t>Ochrana proti povodním (Vltavská kaskáda)</a:t>
            </a:r>
          </a:p>
          <a:p>
            <a:r>
              <a:rPr lang="cs-CZ" dirty="0" smtClean="0"/>
              <a:t>Voda pro zemědělství a průmysl (Žermanice, Dalešice)</a:t>
            </a:r>
          </a:p>
          <a:p>
            <a:r>
              <a:rPr lang="cs-CZ" dirty="0" smtClean="0"/>
              <a:t>Zdroj pitné vody (Morávka, Šance)</a:t>
            </a:r>
          </a:p>
          <a:p>
            <a:r>
              <a:rPr lang="cs-CZ" dirty="0" smtClean="0"/>
              <a:t>Energetická funkce (Dlouhé Stráně)</a:t>
            </a:r>
          </a:p>
          <a:p>
            <a:r>
              <a:rPr lang="cs-CZ" dirty="0" smtClean="0"/>
              <a:t>Rekreační funkce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8435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Vodní zdroje ČS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6512" y="-27467"/>
            <a:ext cx="6768752" cy="68696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867274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br>
              <a:rPr lang="cs-CZ" dirty="0" smtClean="0"/>
            </a:br>
            <a:r>
              <a:rPr lang="cs-CZ" dirty="0" smtClean="0"/>
              <a:t>Děkuji za trpělivost. :D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1196752"/>
            <a:ext cx="5112568" cy="5192169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21152201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3068961"/>
            <a:ext cx="7129041" cy="3131814"/>
          </a:xfrm>
        </p:spPr>
        <p:txBody>
          <a:bodyPr/>
          <a:lstStyle/>
          <a:p>
            <a:r>
              <a:rPr lang="cs-CZ" dirty="0" smtClean="0"/>
              <a:t>Autorem a jeho </a:t>
            </a:r>
            <a:r>
              <a:rPr lang="cs-CZ" dirty="0" smtClean="0"/>
              <a:t>částí, </a:t>
            </a:r>
            <a:r>
              <a:rPr lang="cs-CZ" dirty="0" smtClean="0"/>
              <a:t>není-li jinak </a:t>
            </a:r>
            <a:r>
              <a:rPr lang="cs-CZ" dirty="0" smtClean="0"/>
              <a:t>uvedeno, </a:t>
            </a:r>
            <a:r>
              <a:rPr lang="cs-CZ" dirty="0" smtClean="0"/>
              <a:t>je Jan Pecka. </a:t>
            </a:r>
          </a:p>
          <a:p>
            <a:r>
              <a:rPr lang="cs-CZ" dirty="0" smtClean="0"/>
              <a:t>Ročník:6.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90048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cs.wikipedia.org/wiki/Kaspick%C3%A9_mo%C5%99e</a:t>
            </a:r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cs.wikipedia.org/wiki/Kaspick%C3%A9_mo%C5%99e#mediaviewer/File:Caspianseamap.png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http://www.hedvabnastezka.cz/zeme/amerika/brazilie/2180-nejkrasnejsi-bazina-sveta-pantanal-brazilie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 smtClean="0"/>
              <a:t>Kliparty z Office. </a:t>
            </a:r>
            <a:r>
              <a:rPr lang="cs-CZ" dirty="0" err="1" smtClean="0"/>
              <a:t>com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57841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3.4|3.8|7.2|2|6.7|13.5|7.6|7.2|12.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11.6|20.1|12.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7|3.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|1.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5|3.2|7.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2.9"/>
</p:tagLst>
</file>

<file path=ppt/theme/theme1.xml><?xml version="1.0" encoding="utf-8"?>
<a:theme xmlns:a="http://schemas.openxmlformats.org/drawingml/2006/main" name="Global">
  <a:themeElements>
    <a:clrScheme name="Global 2">
      <a:dk1>
        <a:srgbClr val="000000"/>
      </a:dk1>
      <a:lt1>
        <a:srgbClr val="FFFFFF"/>
      </a:lt1>
      <a:dk2>
        <a:srgbClr val="CC6600"/>
      </a:dk2>
      <a:lt2>
        <a:srgbClr val="FFFFFF"/>
      </a:lt2>
      <a:accent1>
        <a:srgbClr val="FFFFCC"/>
      </a:accent1>
      <a:accent2>
        <a:srgbClr val="B5E0E3"/>
      </a:accent2>
      <a:accent3>
        <a:srgbClr val="FFFFFF"/>
      </a:accent3>
      <a:accent4>
        <a:srgbClr val="000000"/>
      </a:accent4>
      <a:accent5>
        <a:srgbClr val="FFFFE2"/>
      </a:accent5>
      <a:accent6>
        <a:srgbClr val="A4CBCE"/>
      </a:accent6>
      <a:hlink>
        <a:srgbClr val="E5D093"/>
      </a:hlink>
      <a:folHlink>
        <a:srgbClr val="CCB374"/>
      </a:folHlink>
    </a:clrScheme>
    <a:fontScheme name="Global">
      <a:majorFont>
        <a:latin typeface="Century Schoolbook"/>
        <a:ea typeface=""/>
        <a:cs typeface="Times New Roman"/>
      </a:majorFont>
      <a:minorFont>
        <a:latin typeface="Century Schoolbook"/>
        <a:ea typeface=""/>
        <a:cs typeface="Times New Roma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  <a:cs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  <a:cs typeface="Times New Roman" pitchFamily="18" charset="0"/>
          </a:defRPr>
        </a:defPPr>
      </a:lstStyle>
    </a:lnDef>
  </a:objectDefaults>
  <a:extraClrSchemeLst>
    <a:extraClrScheme>
      <a:clrScheme name="Global 1">
        <a:dk1>
          <a:srgbClr val="000000"/>
        </a:dk1>
        <a:lt1>
          <a:srgbClr val="FFFFCC"/>
        </a:lt1>
        <a:dk2>
          <a:srgbClr val="4D4D4D"/>
        </a:dk2>
        <a:lt2>
          <a:srgbClr val="FFCC00"/>
        </a:lt2>
        <a:accent1>
          <a:srgbClr val="FF9900"/>
        </a:accent1>
        <a:accent2>
          <a:srgbClr val="CC9900"/>
        </a:accent2>
        <a:accent3>
          <a:srgbClr val="B2B2B2"/>
        </a:accent3>
        <a:accent4>
          <a:srgbClr val="DADAAE"/>
        </a:accent4>
        <a:accent5>
          <a:srgbClr val="FFCAAA"/>
        </a:accent5>
        <a:accent6>
          <a:srgbClr val="B98A00"/>
        </a:accent6>
        <a:hlink>
          <a:srgbClr val="898743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al 2">
        <a:dk1>
          <a:srgbClr val="000000"/>
        </a:dk1>
        <a:lt1>
          <a:srgbClr val="FFFFFF"/>
        </a:lt1>
        <a:dk2>
          <a:srgbClr val="CC6600"/>
        </a:dk2>
        <a:lt2>
          <a:srgbClr val="FFFFFF"/>
        </a:lt2>
        <a:accent1>
          <a:srgbClr val="FFFFCC"/>
        </a:accent1>
        <a:accent2>
          <a:srgbClr val="B5E0E3"/>
        </a:accent2>
        <a:accent3>
          <a:srgbClr val="FFFFFF"/>
        </a:accent3>
        <a:accent4>
          <a:srgbClr val="000000"/>
        </a:accent4>
        <a:accent5>
          <a:srgbClr val="FFFFE2"/>
        </a:accent5>
        <a:accent6>
          <a:srgbClr val="A4CBCE"/>
        </a:accent6>
        <a:hlink>
          <a:srgbClr val="E5D093"/>
        </a:hlink>
        <a:folHlink>
          <a:srgbClr val="CCB37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lobal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F8F8F8"/>
        </a:accent1>
        <a:accent2>
          <a:srgbClr val="969696"/>
        </a:accent2>
        <a:accent3>
          <a:srgbClr val="FFFFFF"/>
        </a:accent3>
        <a:accent4>
          <a:srgbClr val="000000"/>
        </a:accent4>
        <a:accent5>
          <a:srgbClr val="FBFBFB"/>
        </a:accent5>
        <a:accent6>
          <a:srgbClr val="878787"/>
        </a:accent6>
        <a:hlink>
          <a:srgbClr val="DDDDDD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lobal 4">
        <a:dk1>
          <a:srgbClr val="000000"/>
        </a:dk1>
        <a:lt1>
          <a:srgbClr val="FFFFFF"/>
        </a:lt1>
        <a:dk2>
          <a:srgbClr val="000066"/>
        </a:dk2>
        <a:lt2>
          <a:srgbClr val="FFFFFF"/>
        </a:lt2>
        <a:accent1>
          <a:srgbClr val="FFFFCC"/>
        </a:accent1>
        <a:accent2>
          <a:srgbClr val="B5E0E3"/>
        </a:accent2>
        <a:accent3>
          <a:srgbClr val="FFFFFF"/>
        </a:accent3>
        <a:accent4>
          <a:srgbClr val="000000"/>
        </a:accent4>
        <a:accent5>
          <a:srgbClr val="FFFFE2"/>
        </a:accent5>
        <a:accent6>
          <a:srgbClr val="A4CBCE"/>
        </a:accent6>
        <a:hlink>
          <a:srgbClr val="BFDFFF"/>
        </a:hlink>
        <a:folHlink>
          <a:srgbClr val="99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lobal 5">
        <a:dk1>
          <a:srgbClr val="000000"/>
        </a:dk1>
        <a:lt1>
          <a:srgbClr val="E9E6D9"/>
        </a:lt1>
        <a:dk2>
          <a:srgbClr val="666633"/>
        </a:dk2>
        <a:lt2>
          <a:srgbClr val="CEC7AA"/>
        </a:lt2>
        <a:accent1>
          <a:srgbClr val="FFFFCC"/>
        </a:accent1>
        <a:accent2>
          <a:srgbClr val="B5E0E3"/>
        </a:accent2>
        <a:accent3>
          <a:srgbClr val="F2F0E9"/>
        </a:accent3>
        <a:accent4>
          <a:srgbClr val="000000"/>
        </a:accent4>
        <a:accent5>
          <a:srgbClr val="FFFFE2"/>
        </a:accent5>
        <a:accent6>
          <a:srgbClr val="A4CBCE"/>
        </a:accent6>
        <a:hlink>
          <a:srgbClr val="B6AB82"/>
        </a:hlink>
        <a:folHlink>
          <a:srgbClr val="A0925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lobal 6">
        <a:dk1>
          <a:srgbClr val="1B3753"/>
        </a:dk1>
        <a:lt1>
          <a:srgbClr val="EAEAEA"/>
        </a:lt1>
        <a:dk2>
          <a:srgbClr val="336699"/>
        </a:dk2>
        <a:lt2>
          <a:srgbClr val="FFFFCC"/>
        </a:lt2>
        <a:accent1>
          <a:srgbClr val="BA8E46"/>
        </a:accent1>
        <a:accent2>
          <a:srgbClr val="46C0AF"/>
        </a:accent2>
        <a:accent3>
          <a:srgbClr val="ADB8CA"/>
        </a:accent3>
        <a:accent4>
          <a:srgbClr val="C8C8C8"/>
        </a:accent4>
        <a:accent5>
          <a:srgbClr val="D9C6B0"/>
        </a:accent5>
        <a:accent6>
          <a:srgbClr val="3FAE9E"/>
        </a:accent6>
        <a:hlink>
          <a:srgbClr val="93ACC3"/>
        </a:hlink>
        <a:folHlink>
          <a:srgbClr val="7897B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al 7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FFCC"/>
        </a:accent1>
        <a:accent2>
          <a:srgbClr val="FFCC99"/>
        </a:accent2>
        <a:accent3>
          <a:srgbClr val="FFFFFF"/>
        </a:accent3>
        <a:accent4>
          <a:srgbClr val="000000"/>
        </a:accent4>
        <a:accent5>
          <a:srgbClr val="FFFFE2"/>
        </a:accent5>
        <a:accent6>
          <a:srgbClr val="E7B98A"/>
        </a:accent6>
        <a:hlink>
          <a:srgbClr val="FF9999"/>
        </a:hlink>
        <a:folHlink>
          <a:srgbClr val="E0636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lobal 8">
        <a:dk1>
          <a:srgbClr val="000000"/>
        </a:dk1>
        <a:lt1>
          <a:srgbClr val="EAEAEA"/>
        </a:lt1>
        <a:dk2>
          <a:srgbClr val="17118B"/>
        </a:dk2>
        <a:lt2>
          <a:srgbClr val="FFFFCC"/>
        </a:lt2>
        <a:accent1>
          <a:srgbClr val="B2B2B2"/>
        </a:accent1>
        <a:accent2>
          <a:srgbClr val="54ABB2"/>
        </a:accent2>
        <a:accent3>
          <a:srgbClr val="ABAAC4"/>
        </a:accent3>
        <a:accent4>
          <a:srgbClr val="C8C8C8"/>
        </a:accent4>
        <a:accent5>
          <a:srgbClr val="D5D5D5"/>
        </a:accent5>
        <a:accent6>
          <a:srgbClr val="4B9BA1"/>
        </a:accent6>
        <a:hlink>
          <a:srgbClr val="4F49A3"/>
        </a:hlink>
        <a:folHlink>
          <a:srgbClr val="2E2573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569D0322-CCEF-4FE2-B8E5-B8ACBF858B7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Prezentace pro referát o zemi</Template>
  <TotalTime>106</TotalTime>
  <Words>335</Words>
  <Application>Microsoft Office PowerPoint</Application>
  <PresentationFormat>Předvádění na obrazovce (4:3)</PresentationFormat>
  <Paragraphs>54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Global</vt:lpstr>
      <vt:lpstr>Jezera, bažiny a vodní nádrže</vt:lpstr>
      <vt:lpstr>Jezera</vt:lpstr>
      <vt:lpstr>Kaspické moře</vt:lpstr>
      <vt:lpstr>Snímek 4</vt:lpstr>
      <vt:lpstr>Snímek 5</vt:lpstr>
      <vt:lpstr>Poloha Kaspického moře</vt:lpstr>
      <vt:lpstr>Bažiny</vt:lpstr>
      <vt:lpstr>Snímek 8</vt:lpstr>
      <vt:lpstr>Snímek 9</vt:lpstr>
      <vt:lpstr>Snímek 10</vt:lpstr>
      <vt:lpstr>Snímek 11</vt:lpstr>
      <vt:lpstr>Vodní nádrže</vt:lpstr>
      <vt:lpstr>Snímek 13</vt:lpstr>
      <vt:lpstr>Konec Děkuji za trpělivost. :D</vt:lpstr>
      <vt:lpstr>Snímek 15</vt:lpstr>
      <vt:lpstr>Zdroje:</vt:lpstr>
    </vt:vector>
  </TitlesOfParts>
  <Manager/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Jezera, bažiny a vodní nádrže</dc:title>
  <dc:subject/>
  <dc:creator>Jan Pecka</dc:creator>
  <cp:keywords/>
  <dc:description/>
  <cp:lastModifiedBy>Dum</cp:lastModifiedBy>
  <cp:revision>13</cp:revision>
  <dcterms:created xsi:type="dcterms:W3CDTF">2015-01-05T13:29:07Z</dcterms:created>
  <dcterms:modified xsi:type="dcterms:W3CDTF">2015-01-06T15:23:27Z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TC010183711029</vt:lpwstr>
  </property>
</Properties>
</file>