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75" r:id="rId13"/>
    <p:sldId id="276" r:id="rId14"/>
    <p:sldId id="277" r:id="rId15"/>
    <p:sldId id="278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13.1.2015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13.1.2015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slide" Target="slide7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5.wmf"/><Relationship Id="rId7" Type="http://schemas.openxmlformats.org/officeDocument/2006/relationships/image" Target="../media/image16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10" Type="http://schemas.microsoft.com/office/2007/relationships/hdphoto" Target="../media/hdphoto1.wdp"/><Relationship Id="rId4" Type="http://schemas.openxmlformats.org/officeDocument/2006/relationships/image" Target="../media/image9.wmf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Dýňová polévka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Rozlišování obrazných znaků a symbolů, grafické vyjadřování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2114" y="2598020"/>
            <a:ext cx="4180115" cy="25863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43" y="2176427"/>
            <a:ext cx="3007971" cy="300797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46861" y="2435723"/>
            <a:ext cx="4043534" cy="2705030"/>
          </a:xfrm>
          <a:prstGeom prst="rect">
            <a:avLst/>
          </a:prstGeom>
        </p:spPr>
      </p:pic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10186343" y="5704114"/>
            <a:ext cx="1570229" cy="1045028"/>
          </a:xfrm>
          <a:prstGeom prst="rightArrow">
            <a:avLst>
              <a:gd name="adj1" fmla="val 3570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2177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2114" y="2598020"/>
            <a:ext cx="4180115" cy="25863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51372" y="2202543"/>
            <a:ext cx="2743200" cy="27432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6057" y="3114673"/>
            <a:ext cx="3106057" cy="2069725"/>
          </a:xfrm>
          <a:prstGeom prst="rect">
            <a:avLst/>
          </a:prstGeom>
        </p:spPr>
      </p:pic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10186343" y="5704114"/>
            <a:ext cx="1570229" cy="1045028"/>
          </a:xfrm>
          <a:prstGeom prst="rightArrow">
            <a:avLst>
              <a:gd name="adj1" fmla="val 3570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9571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18213" y="4930898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2114" y="2598020"/>
            <a:ext cx="4180115" cy="25863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3142" y="2296028"/>
            <a:ext cx="2710712" cy="288837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92718" y="2296028"/>
            <a:ext cx="2173682" cy="2912638"/>
          </a:xfrm>
          <a:prstGeom prst="rect">
            <a:avLst/>
          </a:prstGeom>
        </p:spPr>
      </p:pic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10186343" y="5704114"/>
            <a:ext cx="1570229" cy="1045028"/>
          </a:xfrm>
          <a:prstGeom prst="rightArrow">
            <a:avLst>
              <a:gd name="adj1" fmla="val 3570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14514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4281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2114" y="2598020"/>
            <a:ext cx="4180115" cy="25863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1546" y="2484924"/>
            <a:ext cx="2514168" cy="2806123"/>
          </a:xfrm>
          <a:prstGeom prst="rect">
            <a:avLst/>
          </a:prstGeom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10186343" y="5704114"/>
            <a:ext cx="1570229" cy="1045028"/>
          </a:xfrm>
          <a:prstGeom prst="rightArrow">
            <a:avLst>
              <a:gd name="adj1" fmla="val 3570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545" b="9515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2109" y="2215663"/>
            <a:ext cx="2050256" cy="307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2347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2114" y="2598020"/>
            <a:ext cx="4180115" cy="25863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30342" y="2519609"/>
            <a:ext cx="2743200" cy="27432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512323">
            <a:off x="1224084" y="2612624"/>
            <a:ext cx="1578766" cy="2278339"/>
          </a:xfrm>
          <a:prstGeom prst="rect">
            <a:avLst/>
          </a:prstGeom>
        </p:spPr>
      </p:pic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10186343" y="5704114"/>
            <a:ext cx="1570229" cy="1045028"/>
          </a:xfrm>
          <a:prstGeom prst="rightArrow">
            <a:avLst>
              <a:gd name="adj1" fmla="val 3570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5045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E5D3"/>
              </a:clrFrom>
              <a:clrTo>
                <a:srgbClr val="FFE5D3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7830" y="2264228"/>
            <a:ext cx="2968566" cy="27037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84456" y="234999"/>
            <a:ext cx="1752769" cy="18676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07703" y="4752481"/>
            <a:ext cx="2003919" cy="20039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05485" y="3014395"/>
            <a:ext cx="3007971" cy="30079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95686" y="4479708"/>
            <a:ext cx="2554755" cy="21610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49246" y="234999"/>
            <a:ext cx="2176137" cy="205805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4545" b="9515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7983" y="1168821"/>
            <a:ext cx="2050256" cy="307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05766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2114" y="2598020"/>
            <a:ext cx="4180115" cy="258637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4697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13432" y="1451389"/>
            <a:ext cx="6415314" cy="396937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BFBFBF"/>
              </a:clrFrom>
              <a:clrTo>
                <a:srgbClr val="BFBFBF">
                  <a:alpha val="0"/>
                </a:srgbClr>
              </a:clrTo>
            </a:clrChange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/>
        </p:blipFill>
        <p:spPr>
          <a:xfrm flipH="1">
            <a:off x="9128746" y="1309103"/>
            <a:ext cx="1815025" cy="42539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2745"/>
          <a:stretch/>
        </p:blipFill>
        <p:spPr>
          <a:xfrm>
            <a:off x="478970" y="1583749"/>
            <a:ext cx="2351315" cy="3704649"/>
          </a:xfrm>
          <a:prstGeom prst="rect">
            <a:avLst/>
          </a:prstGeom>
        </p:spPr>
      </p:pic>
      <p:sp>
        <p:nvSpPr>
          <p:cNvPr id="6" name="Šipka doprava 5">
            <a:hlinkClick r:id="rId5" action="ppaction://hlinksldjump"/>
          </p:cNvPr>
          <p:cNvSpPr/>
          <p:nvPr/>
        </p:nvSpPr>
        <p:spPr>
          <a:xfrm>
            <a:off x="10186343" y="5704114"/>
            <a:ext cx="1570229" cy="1045028"/>
          </a:xfrm>
          <a:prstGeom prst="rightArrow">
            <a:avLst>
              <a:gd name="adj1" fmla="val 3570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7897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49" r="30193"/>
          <a:stretch/>
        </p:blipFill>
        <p:spPr>
          <a:xfrm>
            <a:off x="3672114" y="856343"/>
            <a:ext cx="3860800" cy="477828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898"/>
          <a:stretch/>
        </p:blipFill>
        <p:spPr>
          <a:xfrm>
            <a:off x="7779657" y="1646343"/>
            <a:ext cx="1008635" cy="3731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0002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office.microsoft.com</a:t>
            </a:r>
          </a:p>
          <a:p>
            <a:r>
              <a:rPr lang="pl-PL" dirty="0"/>
              <a:t>FIVERINGS. </a:t>
            </a:r>
            <a:r>
              <a:rPr lang="pl-PL" i="1" dirty="0"/>
              <a:t>www.wikipedie.com</a:t>
            </a:r>
            <a:r>
              <a:rPr lang="pl-PL" dirty="0"/>
              <a:t> [online]. [cit. 12.1.2015]. </a:t>
            </a:r>
            <a:r>
              <a:rPr lang="pl-PL"/>
              <a:t>Dostupný na WWW: http://upload.wikimedia.org/wikipedia/commons/0/01/Milk-bottle.jpg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Dítě aktivně vybere obrázky, které patří do dýňové polévky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získá znalost o ingrediencích dýňové polévky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č. 2 – 6 – dítě vybere jednu správnou ingredienci dýňové polévky, </a:t>
            </a:r>
            <a:r>
              <a:rPr lang="cs-CZ" dirty="0"/>
              <a:t>s</a:t>
            </a:r>
            <a:r>
              <a:rPr lang="cs-CZ" dirty="0" smtClean="0"/>
              <a:t>právná volba se zvětší, pro pokračování se klikne na šipku</a:t>
            </a:r>
          </a:p>
          <a:p>
            <a:r>
              <a:rPr lang="cs-CZ" dirty="0" smtClean="0"/>
              <a:t>Snímek č. 7 – zopakování ingrediencí, které tam patří, pro pokračování klikne na hrnec</a:t>
            </a:r>
          </a:p>
          <a:p>
            <a:r>
              <a:rPr lang="cs-CZ" dirty="0" smtClean="0"/>
              <a:t>Snímek č. 8 – hotová polévka, klikne na talíř s polévkou</a:t>
            </a:r>
          </a:p>
          <a:p>
            <a:r>
              <a:rPr lang="cs-CZ" dirty="0" smtClean="0"/>
              <a:t>Snímek č. 9 – </a:t>
            </a:r>
            <a:r>
              <a:rPr lang="cs-CZ" dirty="0" smtClean="0"/>
              <a:t>vybere, </a:t>
            </a:r>
            <a:r>
              <a:rPr lang="cs-CZ" dirty="0" smtClean="0"/>
              <a:t>čím se polévka jí, pro pokračování klikne na šipku</a:t>
            </a:r>
          </a:p>
          <a:p>
            <a:r>
              <a:rPr lang="cs-CZ" dirty="0" smtClean="0"/>
              <a:t>Snímek č. 10 – prázdný talíř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Rozlišovat některé obrazné symboly a porozumět jejich významu a </a:t>
            </a:r>
            <a:r>
              <a:rPr lang="cs-CZ" dirty="0" smtClean="0"/>
              <a:t>funkci</a:t>
            </a:r>
          </a:p>
          <a:p>
            <a:r>
              <a:rPr lang="cs-CZ" dirty="0" smtClean="0"/>
              <a:t>Zapamatovat si jednotlivé části do celku</a:t>
            </a:r>
          </a:p>
          <a:p>
            <a:r>
              <a:rPr lang="cs-CZ" dirty="0" smtClean="0"/>
              <a:t>Rozlišit známé chutě a vůně i zápachy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284</Words>
  <Application>Microsoft Office PowerPoint</Application>
  <PresentationFormat>Vlastní</PresentationFormat>
  <Paragraphs>49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Dýňová polévka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Dítě a jeho psychika</vt:lpstr>
      <vt:lpstr>Studijní materiály </vt:lpstr>
      <vt:lpstr>   Práce s interaktivním výukovým materiálem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2015-01-13T13:11:52Z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