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924" r:id="rId2"/>
  </p:sldMasterIdLst>
  <p:notesMasterIdLst>
    <p:notesMasterId r:id="rId12"/>
  </p:notesMasterIdLst>
  <p:handoutMasterIdLst>
    <p:handoutMasterId r:id="rId13"/>
  </p:handoutMasterIdLst>
  <p:sldIdLst>
    <p:sldId id="272" r:id="rId3"/>
    <p:sldId id="273" r:id="rId4"/>
    <p:sldId id="286" r:id="rId5"/>
    <p:sldId id="287" r:id="rId6"/>
    <p:sldId id="282" r:id="rId7"/>
    <p:sldId id="283" r:id="rId8"/>
    <p:sldId id="284" r:id="rId9"/>
    <p:sldId id="285" r:id="rId10"/>
    <p:sldId id="28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893" autoAdjust="0"/>
    <p:restoredTop sz="94095" autoAdjust="0"/>
  </p:normalViewPr>
  <p:slideViewPr>
    <p:cSldViewPr snapToGrid="0">
      <p:cViewPr varScale="1">
        <p:scale>
          <a:sx n="66" d="100"/>
          <a:sy n="66" d="100"/>
        </p:scale>
        <p:origin x="720" y="66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13. 1. 2015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13. 1. 2015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515C7-3748-4F0F-AF0B-1BD4096165F8}" type="datetimeFigureOut">
              <a:rPr lang="cs-CZ" smtClean="0"/>
              <a:pPr/>
              <a:t>13. 1. 2015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56788-95AE-4333-9AFC-367CF48D8DF1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3" y="3633356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698682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4039213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6" y="3587632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459764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272538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722027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516196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8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6" y="4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486741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710361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8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6" y="4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357982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2056090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532704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5833537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039736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8271615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8185279"/>
      </p:ext>
    </p:extLst>
  </p:cSld>
  <p:clrMapOvr>
    <a:masterClrMapping/>
  </p:clrMapOvr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404760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594156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2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3" y="0"/>
            <a:ext cx="746887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2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72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3" y="3633356"/>
            <a:ext cx="2627383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image" Target="../media/image7.gif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image" Target="../media/image6.jpe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5.png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8"/>
            <a:ext cx="5040000" cy="110133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6" y="4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224375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  <p:sldLayoutId id="2147483936" r:id="rId12"/>
    <p:sldLayoutId id="2147483937" r:id="rId13"/>
    <p:sldLayoutId id="2147483938" r:id="rId14"/>
    <p:sldLayoutId id="2147483939" r:id="rId15"/>
    <p:sldLayoutId id="2147483940" r:id="rId16"/>
    <p:sldLayoutId id="2147483941" r:id="rId17"/>
    <p:sldLayoutId id="2147483649" r:id="rId18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6000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Jak vytvořit jednoduchou vránu</a:t>
            </a:r>
            <a:endParaRPr lang="cs-CZ" sz="6000" b="0" i="0" dirty="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2081" y="1853248"/>
            <a:ext cx="3983633" cy="2988057"/>
          </a:xfrm>
        </p:spPr>
      </p:pic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Pomůcky: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677334" y="1403151"/>
            <a:ext cx="4184035" cy="3757231"/>
          </a:xfrm>
        </p:spPr>
        <p:txBody>
          <a:bodyPr>
            <a:normAutofit/>
          </a:bodyPr>
          <a:lstStyle/>
          <a:p>
            <a:r>
              <a:rPr lang="cs-CZ" dirty="0" smtClean="0"/>
              <a:t>Tvrdý černý papír A4</a:t>
            </a:r>
          </a:p>
          <a:p>
            <a:r>
              <a:rPr lang="cs-CZ" dirty="0" smtClean="0"/>
              <a:t>Zbytek červeného papíru</a:t>
            </a:r>
          </a:p>
          <a:p>
            <a:r>
              <a:rPr lang="cs-CZ" dirty="0" smtClean="0"/>
              <a:t>Bílou pastelku, obyčejnou tužku</a:t>
            </a:r>
          </a:p>
          <a:p>
            <a:r>
              <a:rPr lang="cs-CZ" dirty="0" smtClean="0"/>
              <a:t>Nůžky</a:t>
            </a:r>
          </a:p>
          <a:p>
            <a:r>
              <a:rPr lang="cs-CZ" dirty="0" smtClean="0"/>
              <a:t>Lepidlo</a:t>
            </a:r>
          </a:p>
          <a:p>
            <a:r>
              <a:rPr lang="cs-CZ" dirty="0" smtClean="0"/>
              <a:t>Šablona</a:t>
            </a:r>
          </a:p>
          <a:p>
            <a:r>
              <a:rPr lang="cs-CZ" dirty="0" smtClean="0"/>
              <a:t>Mrkací oči</a:t>
            </a:r>
            <a:endParaRPr lang="cs-CZ" dirty="0"/>
          </a:p>
        </p:txBody>
      </p:sp>
      <p:pic>
        <p:nvPicPr>
          <p:cNvPr id="12" name="Zástupný symbol pro obsah 11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0496" y="1403151"/>
            <a:ext cx="4925333" cy="3757231"/>
          </a:xfr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10462370" y="5578929"/>
            <a:ext cx="838199" cy="767687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Postup: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2965725"/>
          </a:xfrm>
        </p:spPr>
        <p:txBody>
          <a:bodyPr/>
          <a:lstStyle/>
          <a:p>
            <a:r>
              <a:rPr lang="cs-CZ" dirty="0" smtClean="0"/>
              <a:t>Šablonu – tělo vrány - obkreslíme bílou pastelkou na černý papír, nakreslíme i hlavu, křídla i nohy, na červený papír tužkou zobák</a:t>
            </a:r>
          </a:p>
          <a:p>
            <a:r>
              <a:rPr lang="cs-CZ" dirty="0" smtClean="0"/>
              <a:t>Vše slepíme a přidáme oči.</a:t>
            </a:r>
            <a:endParaRPr lang="cs-CZ" dirty="0"/>
          </a:p>
        </p:txBody>
      </p:sp>
      <p:pic>
        <p:nvPicPr>
          <p:cNvPr id="11" name="Zástupný symbol pro obsah 10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5046" y="1729093"/>
            <a:ext cx="4395788" cy="3297207"/>
          </a:xfr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729070" y="5854700"/>
            <a:ext cx="838199" cy="767687"/>
          </a:xfrm>
        </p:spPr>
        <p:txBody>
          <a:bodyPr/>
          <a:lstStyle/>
          <a:p>
            <a:fld id="{0D06EF73-9DB8-4763-865F-2F88181A4732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66348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Hotový výrobek </a:t>
            </a:r>
            <a:endParaRPr lang="cs-CZ" dirty="0"/>
          </a:p>
        </p:txBody>
      </p:sp>
      <p:pic>
        <p:nvPicPr>
          <p:cNvPr id="11" name="Zástupný symbol pro obsah 10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9604" y="1247775"/>
            <a:ext cx="4954567" cy="3716338"/>
          </a:xfr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462370" y="5477329"/>
            <a:ext cx="838199" cy="767687"/>
          </a:xfrm>
        </p:spPr>
        <p:txBody>
          <a:bodyPr/>
          <a:lstStyle/>
          <a:p>
            <a:fld id="{0D06EF73-9DB8-4763-865F-2F88181A4732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22514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Téma pro polytechnickou výchovu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6790" y="1477837"/>
            <a:ext cx="8596668" cy="3880773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>•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Oblast: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Dítě a jeho psychika 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•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Podoblast: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Řešení problémů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 Integrovaný blok: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Jen se, děti, rozhlédněte, co je krásy na tom </a:t>
            </a:r>
          </a:p>
          <a:p>
            <a:pPr marL="4572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světě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dirty="0">
                <a:latin typeface="Arial" pitchFamily="34" charset="0"/>
                <a:cs typeface="Arial" pitchFamily="34" charset="0"/>
              </a:rPr>
              <a:t>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Téma: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Zvířata kolem nás</a:t>
            </a: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•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Dosažené konkretizované výstupy: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Postupovat a učit se podle </a:t>
            </a:r>
          </a:p>
          <a:p>
            <a:pPr marL="4572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 instrukcí</a:t>
            </a:r>
            <a:endParaRPr lang="cs-CZ" dirty="0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96790" y="6383729"/>
            <a:ext cx="7210890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10526711" y="5616042"/>
            <a:ext cx="838199" cy="767687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Pomůcky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Prezentace určená k interaktivnímu řešení.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KUMUČ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–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nůžky, lepidlo, tužka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46111" y="6448069"/>
            <a:ext cx="7210890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960810" y="5677972"/>
            <a:ext cx="3129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fld id="{CA8D9AD5-F248-4919-864A-CFD76CC027D6}" type="slidenum">
              <a:rPr lang="cs-CZ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0654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7334" y="676974"/>
            <a:ext cx="10972800" cy="1143000"/>
          </a:xfrm>
        </p:spPr>
        <p:txBody>
          <a:bodyPr>
            <a:normAutofit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2987873"/>
            <a:ext cx="10781608" cy="2376608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Dětem připomeneme bezpečné zacházení s nůžkami.</a:t>
            </a: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Děti  se seznámily s návodem, a pak pracují samostatně a vzájemně si radí a pomáhají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951363" y="6349817"/>
            <a:ext cx="7210890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10323512" y="6090313"/>
            <a:ext cx="838199" cy="767687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958983" y="2024473"/>
            <a:ext cx="9769481" cy="2866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Fotografie autorky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958983" y="6340039"/>
            <a:ext cx="7210890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10497683" y="5937477"/>
            <a:ext cx="838199" cy="767687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7128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030351" y="6354552"/>
            <a:ext cx="7210890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10250940" y="5769427"/>
            <a:ext cx="838199" cy="767687"/>
          </a:xfrm>
        </p:spPr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3" y="1118399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9" y="160794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268</Words>
  <Application>Microsoft Office PowerPoint</Application>
  <PresentationFormat>Širokoúhlá obrazovka</PresentationFormat>
  <Paragraphs>56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3" baseType="lpstr">
      <vt:lpstr>Arial</vt:lpstr>
      <vt:lpstr>Century Gothic</vt:lpstr>
      <vt:lpstr>Wingdings 3</vt:lpstr>
      <vt:lpstr>Ion</vt:lpstr>
      <vt:lpstr>Jak vytvořit jednoduchou vránu</vt:lpstr>
      <vt:lpstr>Pomůcky:</vt:lpstr>
      <vt:lpstr>Postup:</vt:lpstr>
      <vt:lpstr>Hotový výrobek </vt:lpstr>
      <vt:lpstr>Téma pro polytechnickou výchovu</vt:lpstr>
      <vt:lpstr>Pomůcky</vt:lpstr>
      <vt:lpstr>Metodický postup </vt:lpstr>
      <vt:lpstr>Použité zdroje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2015-01-13T09:32:19Z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