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868" r:id="rId2"/>
  </p:sldMasterIdLst>
  <p:notesMasterIdLst>
    <p:notesMasterId r:id="rId21"/>
  </p:notesMasterIdLst>
  <p:handoutMasterIdLst>
    <p:handoutMasterId r:id="rId22"/>
  </p:handoutMasterIdLst>
  <p:sldIdLst>
    <p:sldId id="272" r:id="rId3"/>
    <p:sldId id="273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82" r:id="rId16"/>
    <p:sldId id="283" r:id="rId17"/>
    <p:sldId id="284" r:id="rId18"/>
    <p:sldId id="285" r:id="rId19"/>
    <p:sldId id="28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80" d="100"/>
          <a:sy n="80" d="100"/>
        </p:scale>
        <p:origin x="-78" y="-58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22.1.2015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22.1.2015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 cstate="print">
            <a:alphaModFix am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674515C7-3748-4F0F-AF0B-1BD4096165F8}" type="datetimeFigureOut">
              <a:rPr lang="cs-CZ" smtClean="0"/>
              <a:pPr/>
              <a:t>22.1.2015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76B56788-95AE-4333-9AFC-367CF48D8DF1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67" name="Obrázek 6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68" name="Obrázek 6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3" y="3633356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757436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468208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6" y="358763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381240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0550601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805047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4219295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8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352978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9144173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8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397803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9070232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546877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67110324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0412058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5022328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39224130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7491326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9556853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2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3" y="0"/>
            <a:ext cx="746887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2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72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3" y="3633356"/>
            <a:ext cx="2627383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 cstate="print">
            <a:alphaModFix am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48" name="Obrázek 47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8"/>
            <a:ext cx="5040000" cy="1101335"/>
          </a:xfrm>
          <a:prstGeom prst="rect">
            <a:avLst/>
          </a:prstGeom>
        </p:spPr>
      </p:pic>
      <p:pic>
        <p:nvPicPr>
          <p:cNvPr id="49" name="Obrázek 48"/>
          <p:cNvPicPr>
            <a:picLocks noChangeAspect="1"/>
          </p:cNvPicPr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07811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9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  <p:sldLayoutId id="2147483880" r:id="rId12"/>
    <p:sldLayoutId id="2147483881" r:id="rId13"/>
    <p:sldLayoutId id="2147483882" r:id="rId14"/>
    <p:sldLayoutId id="2147483883" r:id="rId15"/>
    <p:sldLayoutId id="2147483884" r:id="rId16"/>
    <p:sldLayoutId id="2147483885" r:id="rId17"/>
    <p:sldLayoutId id="2147483649" r:id="rId18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88274" y="1332411"/>
            <a:ext cx="10363200" cy="982855"/>
          </a:xfrm>
        </p:spPr>
        <p:txBody>
          <a:bodyPr>
            <a:normAutofit/>
          </a:bodyPr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cap="none" dirty="0" smtClean="0">
                <a:solidFill>
                  <a:srgbClr val="624D38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Poznej, s čím pracuje.</a:t>
            </a:r>
            <a:endParaRPr lang="cs-CZ" sz="6000" b="0" i="0" cap="none" dirty="0">
              <a:solidFill>
                <a:srgbClr val="624D38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80607" y="2906486"/>
            <a:ext cx="8534400" cy="581296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cap="none" dirty="0" smtClean="0"/>
              <a:t>NÁŘADÍ</a:t>
            </a:r>
            <a:endParaRPr lang="cs-CZ" sz="2400" b="0" i="0" cap="none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1141412" y="63214"/>
            <a:ext cx="9905998" cy="1478570"/>
          </a:xfrm>
        </p:spPr>
        <p:txBody>
          <a:bodyPr/>
          <a:lstStyle/>
          <a:p>
            <a:r>
              <a:rPr lang="cs-CZ" cap="none" dirty="0" smtClean="0"/>
              <a:t>Co chybí?</a:t>
            </a:r>
            <a:endParaRPr lang="cs-CZ" cap="none" dirty="0"/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2050" y="1347492"/>
            <a:ext cx="3054750" cy="3852000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279700" y="6361576"/>
            <a:ext cx="6239309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7894" y="1347492"/>
            <a:ext cx="3095718" cy="3852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4411" y="1347492"/>
            <a:ext cx="36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30827" y="67938"/>
            <a:ext cx="9905998" cy="996301"/>
          </a:xfrm>
        </p:spPr>
        <p:txBody>
          <a:bodyPr/>
          <a:lstStyle/>
          <a:p>
            <a:r>
              <a:rPr lang="cs-CZ" cap="none" dirty="0" smtClean="0"/>
              <a:t>Co chybí?</a:t>
            </a:r>
            <a:endParaRPr lang="cs-CZ" cap="none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450336" y="6375645"/>
            <a:ext cx="5735867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827" y="1064239"/>
            <a:ext cx="2994484" cy="3816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1572" y="1064239"/>
            <a:ext cx="3023739" cy="3816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3826" y="1064239"/>
            <a:ext cx="3151896" cy="37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100354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88059" y="154745"/>
            <a:ext cx="9905998" cy="1266092"/>
          </a:xfrm>
        </p:spPr>
        <p:txBody>
          <a:bodyPr/>
          <a:lstStyle/>
          <a:p>
            <a:r>
              <a:rPr lang="cs-CZ" cap="none" dirty="0" smtClean="0"/>
              <a:t>Co chybí?</a:t>
            </a:r>
            <a:endParaRPr lang="cs-CZ" cap="none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438144" y="6248399"/>
            <a:ext cx="5171283" cy="609601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0676" y="1139483"/>
            <a:ext cx="3138203" cy="365341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85049" y="1139483"/>
            <a:ext cx="3686175" cy="398145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08344" y="1340933"/>
            <a:ext cx="2907683" cy="37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340606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13" y="348343"/>
            <a:ext cx="9905998" cy="1262743"/>
          </a:xfrm>
        </p:spPr>
        <p:txBody>
          <a:bodyPr/>
          <a:lstStyle/>
          <a:p>
            <a:r>
              <a:rPr lang="cs-CZ" cap="none" dirty="0" smtClean="0"/>
              <a:t>Co chybí?</a:t>
            </a:r>
            <a:endParaRPr lang="cs-CZ" cap="none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535680" y="6400800"/>
            <a:ext cx="4779264" cy="353568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1413" y="1434196"/>
            <a:ext cx="3274706" cy="360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1413" y="1434196"/>
            <a:ext cx="3276600" cy="367665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18164" y="1434196"/>
            <a:ext cx="36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52547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13" y="407964"/>
            <a:ext cx="9905998" cy="1209822"/>
          </a:xfrm>
        </p:spPr>
        <p:txBody>
          <a:bodyPr/>
          <a:lstStyle/>
          <a:p>
            <a:r>
              <a:rPr lang="cs-CZ" cap="none" dirty="0" smtClean="0"/>
              <a:t>Co chybí?</a:t>
            </a:r>
            <a:endParaRPr lang="cs-CZ" cap="none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307836" y="6248399"/>
            <a:ext cx="6239309" cy="609601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31687" y="1324710"/>
            <a:ext cx="3000576" cy="376908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1413" y="1289231"/>
            <a:ext cx="2990850" cy="378142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32551" y="1800544"/>
            <a:ext cx="4898785" cy="24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44323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327" y="58597"/>
            <a:ext cx="10341083" cy="1041470"/>
          </a:xfrm>
        </p:spPr>
        <p:txBody>
          <a:bodyPr/>
          <a:lstStyle/>
          <a:p>
            <a:r>
              <a:rPr lang="cs-CZ" cap="none" dirty="0" smtClean="0"/>
              <a:t>Co chybí?</a:t>
            </a:r>
            <a:endParaRPr lang="cs-CZ" cap="none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362178" y="6248399"/>
            <a:ext cx="5401994" cy="609601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1446" y="1100067"/>
            <a:ext cx="4271207" cy="3636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1446" y="1116567"/>
            <a:ext cx="4371975" cy="36195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0031" y="1274550"/>
            <a:ext cx="36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734551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734794"/>
          </a:xfrm>
        </p:spPr>
        <p:txBody>
          <a:bodyPr/>
          <a:lstStyle/>
          <a:p>
            <a:r>
              <a:rPr lang="cs-CZ" cap="none" dirty="0" smtClean="0"/>
              <a:t>S čím pracuje?</a:t>
            </a:r>
            <a:endParaRPr lang="cs-CZ" cap="none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364992" y="6492875"/>
            <a:ext cx="5327904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8630" y="1239947"/>
            <a:ext cx="3541809" cy="360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92297" y="1215909"/>
            <a:ext cx="3590925" cy="364807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08776" y="1353312"/>
            <a:ext cx="2368239" cy="36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745835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760116"/>
          </a:xfrm>
        </p:spPr>
        <p:txBody>
          <a:bodyPr/>
          <a:lstStyle/>
          <a:p>
            <a:r>
              <a:rPr lang="cs-CZ" cap="none" dirty="0" smtClean="0"/>
              <a:t>S čím pracuje?</a:t>
            </a:r>
            <a:endParaRPr lang="cs-CZ" cap="none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446585" y="6248399"/>
            <a:ext cx="5078437" cy="46189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69532" y="1350789"/>
            <a:ext cx="2665973" cy="37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99283" y="1544711"/>
            <a:ext cx="3934431" cy="342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24009" y="1225539"/>
            <a:ext cx="2628900" cy="39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002288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999267"/>
          </a:xfrm>
        </p:spPr>
        <p:txBody>
          <a:bodyPr/>
          <a:lstStyle/>
          <a:p>
            <a:r>
              <a:rPr lang="cs-CZ" cap="none" dirty="0" smtClean="0"/>
              <a:t>S čím pracuje?</a:t>
            </a:r>
            <a:endParaRPr lang="cs-CZ" cap="none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202031" y="6372672"/>
            <a:ext cx="6239309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1411" y="1434905"/>
            <a:ext cx="3479328" cy="3708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52399" y="1617785"/>
            <a:ext cx="974869" cy="3312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41411" y="1418630"/>
            <a:ext cx="3505200" cy="3724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719535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13" y="618519"/>
            <a:ext cx="9905998" cy="98579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432517" y="6148849"/>
            <a:ext cx="5120640" cy="796536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40944" y="1604315"/>
            <a:ext cx="2920121" cy="360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48313" y="1637978"/>
            <a:ext cx="3812900" cy="342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41413" y="1547978"/>
            <a:ext cx="3079148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217652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13" y="618519"/>
            <a:ext cx="9905998" cy="92892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951006" y="6332166"/>
            <a:ext cx="6239309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39655" y="1840990"/>
            <a:ext cx="4597658" cy="324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1411" y="1641715"/>
            <a:ext cx="2894799" cy="343927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41411" y="1641715"/>
            <a:ext cx="2890071" cy="343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990278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6039" y="349889"/>
            <a:ext cx="9905998" cy="108501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418449" y="6370637"/>
            <a:ext cx="5106572" cy="487363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36782" y="1527380"/>
            <a:ext cx="2890781" cy="3708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55873" y="2775917"/>
            <a:ext cx="5277179" cy="1656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6039" y="1434905"/>
            <a:ext cx="2990850" cy="380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942296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Téma pro polytechnickou výchovu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0735" y="1925930"/>
            <a:ext cx="9905999" cy="3183099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>•   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Oblast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: Psychologická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– dítě a jeho psychika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dirty="0">
                <a:latin typeface="Arial" pitchFamily="34" charset="0"/>
                <a:cs typeface="Arial" pitchFamily="34" charset="0"/>
              </a:rPr>
              <a:t>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Podoblast: Řešení problémů, učení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 Integrovaný blok: Dívám se kolem sebe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dirty="0">
                <a:latin typeface="Arial" pitchFamily="34" charset="0"/>
                <a:cs typeface="Arial" pitchFamily="34" charset="0"/>
              </a:rPr>
              <a:t>  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Téma: Poznáváme pracovní nástroje</a:t>
            </a: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Dosažené konkretizované výstupy: Řešení jednoduchého problému samostatně i ve spolupráci s kamarády   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223430" y="6409931"/>
            <a:ext cx="6239309" cy="365125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Pomůcky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Prezentace určená k interaktivnímu řešení.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378173" y="6342634"/>
            <a:ext cx="6239309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80654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6354" y="274638"/>
            <a:ext cx="109728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2356" y="1146880"/>
            <a:ext cx="10781608" cy="4103993"/>
          </a:xfrm>
        </p:spPr>
        <p:txBody>
          <a:bodyPr>
            <a:normAutofit/>
          </a:bodyPr>
          <a:lstStyle/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Děti si prohlédnou obrázek, slovně popisují postavu, pohyb, předměty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Určují, který pracovní nástroj chybí k činnosti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Kliknutím se nástroj zobrazí, děti zjistí, zda ho určily správně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Kliknutím se zobrazí postava používající daný pracovní nástroj a děti pojmenují vykonávanou činnost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Děti předvedou pohyb k činnosti zobrazené na obrázku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Obrázky je možné vytisknout a děti </a:t>
            </a:r>
            <a:r>
              <a:rPr lang="cs-CZ" smtClean="0">
                <a:latin typeface="Arial" pitchFamily="34" charset="0"/>
                <a:cs typeface="Arial" pitchFamily="34" charset="0"/>
              </a:rPr>
              <a:t>pracují samostatně</a:t>
            </a: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37256" y="6324822"/>
            <a:ext cx="6239309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Použité zdroje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958983" y="2024473"/>
            <a:ext cx="9769481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Kliparty - office.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microsoft.com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Vytvořeno v roce 2014</a:t>
            </a: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10888" y="6361577"/>
            <a:ext cx="6239309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7128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195637" y="6375645"/>
            <a:ext cx="6239309" cy="365125"/>
          </a:xfrm>
        </p:spPr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18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3" y="1118399"/>
            <a:ext cx="7513903" cy="393011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9" y="160794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bvod">
  <a:themeElements>
    <a:clrScheme name="Obvod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Obvod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bvod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TM04033919[[fn=Obvod]]</Template>
  <TotalTime>0</TotalTime>
  <Words>409</Words>
  <Application>Microsoft Office PowerPoint</Application>
  <PresentationFormat>Vlastní</PresentationFormat>
  <Paragraphs>75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Obvod</vt:lpstr>
      <vt:lpstr>Poznej, s čím pracuje.</vt:lpstr>
      <vt:lpstr>Co chybí?</vt:lpstr>
      <vt:lpstr>Co chybí?</vt:lpstr>
      <vt:lpstr>Co chybí?</vt:lpstr>
      <vt:lpstr>Co chybí?</vt:lpstr>
      <vt:lpstr>Co chybí?</vt:lpstr>
      <vt:lpstr>Co chybí?</vt:lpstr>
      <vt:lpstr>S čím pracuje?</vt:lpstr>
      <vt:lpstr>S čím pracuje?</vt:lpstr>
      <vt:lpstr>S čím pracuje?</vt:lpstr>
      <vt:lpstr>Snímek 11</vt:lpstr>
      <vt:lpstr>Snímek 12</vt:lpstr>
      <vt:lpstr>Snímek 13</vt:lpstr>
      <vt:lpstr>Téma pro polytechnickou výchovu</vt:lpstr>
      <vt:lpstr>Pomůcky</vt:lpstr>
      <vt:lpstr>Metodický postup </vt:lpstr>
      <vt:lpstr>Použité zdroje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2015-01-22T13:15:35Z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