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01" r:id="rId2"/>
  </p:sldMasterIdLst>
  <p:notesMasterIdLst>
    <p:notesMasterId r:id="rId14"/>
  </p:notesMasterIdLst>
  <p:handoutMasterIdLst>
    <p:handoutMasterId r:id="rId15"/>
  </p:handoutMasterIdLst>
  <p:sldIdLst>
    <p:sldId id="272" r:id="rId3"/>
    <p:sldId id="273" r:id="rId4"/>
    <p:sldId id="288" r:id="rId5"/>
    <p:sldId id="289" r:id="rId6"/>
    <p:sldId id="290" r:id="rId7"/>
    <p:sldId id="291" r:id="rId8"/>
    <p:sldId id="282" r:id="rId9"/>
    <p:sldId id="283" r:id="rId10"/>
    <p:sldId id="284" r:id="rId11"/>
    <p:sldId id="285" r:id="rId12"/>
    <p:sldId id="28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3897" autoAdjust="0"/>
    <p:restoredTop sz="94660"/>
  </p:normalViewPr>
  <p:slideViewPr>
    <p:cSldViewPr snapToGrid="0">
      <p:cViewPr>
        <p:scale>
          <a:sx n="90" d="100"/>
          <a:sy n="90" d="100"/>
        </p:scale>
        <p:origin x="-18" y="30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1. 2. 2015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1. 2. 2015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727200" y="3200400"/>
            <a:ext cx="85344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2/1/2015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3909" y="1449304"/>
            <a:ext cx="12028716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83909" y="1396720"/>
            <a:ext cx="12028716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83909" y="2976649"/>
            <a:ext cx="12028716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09600" y="1505931"/>
            <a:ext cx="109728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103632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87084" y="69756"/>
            <a:ext cx="12017829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4" y="952501"/>
            <a:ext cx="103632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4" y="2547938"/>
            <a:ext cx="103632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066800" y="6172200"/>
            <a:ext cx="5334000" cy="4572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 flipV="1">
            <a:off x="92550" y="2376830"/>
            <a:ext cx="120180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92195" y="2341476"/>
            <a:ext cx="12018375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91075" y="2468880"/>
            <a:ext cx="12019495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12192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578600" y="1447800"/>
            <a:ext cx="499872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6604000" y="1447800"/>
            <a:ext cx="49784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12192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6604000" y="2247900"/>
            <a:ext cx="49784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273050"/>
            <a:ext cx="103632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219200" y="1600200"/>
            <a:ext cx="2540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3962400" y="1600200"/>
            <a:ext cx="7620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19200" y="4900550"/>
            <a:ext cx="97536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219200" y="5445825"/>
            <a:ext cx="97536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219200" y="6172200"/>
            <a:ext cx="5181600" cy="4572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95072" y="6208776"/>
            <a:ext cx="609600" cy="457200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 flipV="1">
            <a:off x="91076" y="4683555"/>
            <a:ext cx="1200912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91345" y="4650475"/>
            <a:ext cx="12008852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91348" y="4773225"/>
            <a:ext cx="12008849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91078" y="66676"/>
            <a:ext cx="12002497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68224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219200" y="274641"/>
            <a:ext cx="7416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85344" y="69755"/>
            <a:ext cx="12017829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1219200" y="274638"/>
            <a:ext cx="103632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1219200" y="1447800"/>
            <a:ext cx="103632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8229600" y="6191250"/>
            <a:ext cx="33020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19200" y="6172200"/>
            <a:ext cx="52832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95072" y="6210300"/>
            <a:ext cx="6096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02" r:id="rId1"/>
    <p:sldLayoutId id="2147483903" r:id="rId2"/>
    <p:sldLayoutId id="2147483904" r:id="rId3"/>
    <p:sldLayoutId id="2147483905" r:id="rId4"/>
    <p:sldLayoutId id="2147483906" r:id="rId5"/>
    <p:sldLayoutId id="2147483907" r:id="rId6"/>
    <p:sldLayoutId id="2147483908" r:id="rId7"/>
    <p:sldLayoutId id="2147483909" r:id="rId8"/>
    <p:sldLayoutId id="2147483910" r:id="rId9"/>
    <p:sldLayoutId id="2147483911" r:id="rId10"/>
    <p:sldLayoutId id="214748391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slide" Target="slide5.xml"/><Relationship Id="rId5" Type="http://schemas.openxmlformats.org/officeDocument/2006/relationships/slide" Target="slide6.xml"/><Relationship Id="rId4" Type="http://schemas.openxmlformats.org/officeDocument/2006/relationships/slide" Target="slide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/>
              <a:t>HRA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Kráva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32435" y="274638"/>
            <a:ext cx="11049965" cy="1143000"/>
          </a:xfrm>
        </p:spPr>
        <p:txBody>
          <a:bodyPr/>
          <a:lstStyle/>
          <a:p>
            <a:r>
              <a:rPr lang="cs-CZ" dirty="0" smtClean="0"/>
              <a:t>Co je na obrázku - poznáš kdo jsem?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19200" y="6342927"/>
            <a:ext cx="5283200" cy="286472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1026" name="Picture 2" descr="C:\Users\Verunka\AppData\Local\Microsoft\Windows\Temporary Internet Files\Content.IE5\MP8AO2BD\220px-cesky-strakaty-krava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7049" y="1380110"/>
            <a:ext cx="3927423" cy="317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>
            <a:hlinkClick r:id="rId3" action="ppaction://hlinksldjump"/>
          </p:cNvPr>
          <p:cNvSpPr/>
          <p:nvPr/>
        </p:nvSpPr>
        <p:spPr>
          <a:xfrm>
            <a:off x="3989882" y="1380110"/>
            <a:ext cx="2353456" cy="14836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2" name="Obdélník 11">
            <a:hlinkClick r:id="rId4" action="ppaction://hlinksldjump"/>
          </p:cNvPr>
          <p:cNvSpPr/>
          <p:nvPr/>
        </p:nvSpPr>
        <p:spPr>
          <a:xfrm>
            <a:off x="6343339" y="1380110"/>
            <a:ext cx="2353456" cy="14836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3" name="Obdélník 12">
            <a:hlinkClick r:id="rId5" action="ppaction://hlinksldjump"/>
          </p:cNvPr>
          <p:cNvSpPr/>
          <p:nvPr/>
        </p:nvSpPr>
        <p:spPr>
          <a:xfrm>
            <a:off x="6343338" y="2863751"/>
            <a:ext cx="2353457" cy="17244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4" name="Obdélník 13">
            <a:hlinkClick r:id="rId6" action="ppaction://hlinksldjump"/>
          </p:cNvPr>
          <p:cNvSpPr/>
          <p:nvPr/>
        </p:nvSpPr>
        <p:spPr>
          <a:xfrm>
            <a:off x="3989882" y="2863751"/>
            <a:ext cx="2353456" cy="17244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2" grpId="0" animBg="1"/>
      <p:bldP spid="12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19200" y="6342926"/>
            <a:ext cx="5283200" cy="286473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10163331" y="56063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4889" y="1816925"/>
            <a:ext cx="3838451" cy="260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472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19200" y="6366076"/>
            <a:ext cx="5283200" cy="263324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67828" y="1603170"/>
            <a:ext cx="3417388" cy="2390778"/>
          </a:xfrm>
          <a:prstGeom prst="rect">
            <a:avLst/>
          </a:prstGeom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0163331" y="56063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18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19200" y="6377650"/>
            <a:ext cx="5283200" cy="25174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00104" y="1603169"/>
            <a:ext cx="3760023" cy="2239625"/>
          </a:xfrm>
          <a:prstGeom prst="rect">
            <a:avLst/>
          </a:prstGeom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0163331" y="56063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7380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219200" y="6366076"/>
            <a:ext cx="5283200" cy="263324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90109" y="1733798"/>
            <a:ext cx="3469220" cy="2328916"/>
          </a:xfrm>
          <a:prstGeom prst="rect">
            <a:avLst/>
          </a:prstGeom>
        </p:spPr>
      </p:pic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10163331" y="5606321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9700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0228" y="274638"/>
            <a:ext cx="10772172" cy="1143000"/>
          </a:xfrm>
        </p:spPr>
        <p:txBody>
          <a:bodyPr>
            <a:normAutofit/>
          </a:bodyPr>
          <a:lstStyle/>
          <a:p>
            <a:r>
              <a:rPr lang="cs-CZ" b="1" dirty="0" smtClean="0"/>
              <a:t>Téma pro polytechnickou výchovu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19200" y="6366076"/>
            <a:ext cx="5283200" cy="263324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•  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Oblast: Dítě a svět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Podoblast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: Poznatky a sociální informovanost</a:t>
            </a: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Integrovaný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blok: Domácí a hospodářská zvířata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•</a:t>
            </a:r>
            <a:r>
              <a:rPr lang="cs-CZ" dirty="0">
                <a:latin typeface="Arial" pitchFamily="34" charset="0"/>
                <a:cs typeface="Arial" pitchFamily="34" charset="0"/>
              </a:rPr>
              <a:t>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Téma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: Kráva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 marL="4572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•  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Dosažené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konkretizované výstupy: Mít poznatky o živé a neživé přírodě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Použitý materiál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19200" y="6389224"/>
            <a:ext cx="5283200" cy="240175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Prezentace určená k interaktivnímu řešení.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Počítač s dotykovou obrazovkou</a:t>
            </a:r>
          </a:p>
          <a:p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654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66354" y="671331"/>
            <a:ext cx="7984107" cy="1006997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19200" y="6354500"/>
            <a:ext cx="5283200" cy="27489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42356" y="1574157"/>
            <a:ext cx="10781608" cy="3676716"/>
          </a:xfrm>
        </p:spPr>
        <p:txBody>
          <a:bodyPr>
            <a:normAutofit/>
          </a:bodyPr>
          <a:lstStyle/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Jedná se </a:t>
            </a:r>
            <a:r>
              <a:rPr lang="cs-CZ" smtClean="0">
                <a:latin typeface="Arial" pitchFamily="34" charset="0"/>
                <a:cs typeface="Arial" pitchFamily="34" charset="0"/>
              </a:rPr>
              <a:t>o interaktivní hru. 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Snímek č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2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– po kliknutí na jednotlivé části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následně objeví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mléčné produkty. Děti je poznávají, pojmenovávají. Pro návrat na snímek č. 2 kliknou na šipku. Postupně se odkrývá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obraz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zvířete.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vhodný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jako doplněk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Dumu – hospodářská zvířata –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KRÁVA – (výroba mléčných produktů).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502920" indent="-457200">
              <a:buFont typeface="+mj-lt"/>
              <a:buAutoNum type="arabicPeriod"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Použité zdroje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19200" y="6377650"/>
            <a:ext cx="5283200" cy="25174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58983" y="2024473"/>
            <a:ext cx="9769481" cy="1774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Vlastní fotografický materiál</a:t>
            </a:r>
          </a:p>
          <a:p>
            <a:r>
              <a:rPr lang="cs-CZ" sz="1200" dirty="0" smtClean="0"/>
              <a:t>KUCERA</a:t>
            </a:r>
            <a:r>
              <a:rPr lang="cs-CZ" sz="1200" dirty="0" smtClean="0"/>
              <a:t>, Josef. </a:t>
            </a:r>
            <a:r>
              <a:rPr lang="cs-CZ" sz="1200" i="1" dirty="0" err="1" smtClean="0"/>
              <a:t>Wikipedia</a:t>
            </a:r>
            <a:r>
              <a:rPr lang="cs-CZ" sz="1200" dirty="0" smtClean="0"/>
              <a:t> [online]. [cit. </a:t>
            </a:r>
            <a:r>
              <a:rPr lang="cs-CZ" sz="1200" dirty="0" smtClean="0"/>
              <a:t>21.1.2015</a:t>
            </a:r>
            <a:r>
              <a:rPr lang="cs-CZ" sz="1200" dirty="0" smtClean="0"/>
              <a:t>]. Dostupný na WWW: http://commons.wikimedia.org/wiki/File:Cesky_strakaty_krava.jpg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7128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1310216" y="6423948"/>
            <a:ext cx="5283200" cy="240175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11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4" name="Skupina 4"/>
          <p:cNvGrpSpPr/>
          <p:nvPr/>
        </p:nvGrpSpPr>
        <p:grpSpPr>
          <a:xfrm>
            <a:off x="1921043" y="1118399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9" y="160794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292</Words>
  <Application>Microsoft Office PowerPoint</Application>
  <PresentationFormat>Vlastní</PresentationFormat>
  <Paragraphs>51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Kráva</vt:lpstr>
      <vt:lpstr>Co je na obrázku - poznáš kdo jsem?</vt:lpstr>
      <vt:lpstr>Snímek 3</vt:lpstr>
      <vt:lpstr>Snímek 4</vt:lpstr>
      <vt:lpstr>Snímek 5</vt:lpstr>
      <vt:lpstr>Snímek 6</vt:lpstr>
      <vt:lpstr>Téma pro polytechnickou výchovu</vt:lpstr>
      <vt:lpstr>Použitý materiál</vt:lpstr>
      <vt:lpstr>Metodický postup </vt:lpstr>
      <vt:lpstr>Použité zdroje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2015-02-01T10:30:54Z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