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52" r:id="rId2"/>
  </p:sldMasterIdLst>
  <p:notesMasterIdLst>
    <p:notesMasterId r:id="rId18"/>
  </p:notesMasterIdLst>
  <p:handoutMasterIdLst>
    <p:handoutMasterId r:id="rId19"/>
  </p:handoutMasterIdLst>
  <p:sldIdLst>
    <p:sldId id="286" r:id="rId3"/>
    <p:sldId id="287" r:id="rId4"/>
    <p:sldId id="288" r:id="rId5"/>
    <p:sldId id="289" r:id="rId6"/>
    <p:sldId id="290" r:id="rId7"/>
    <p:sldId id="291" r:id="rId8"/>
    <p:sldId id="292" r:id="rId9"/>
    <p:sldId id="293" r:id="rId10"/>
    <p:sldId id="294" r:id="rId11"/>
    <p:sldId id="295" r:id="rId12"/>
    <p:sldId id="282" r:id="rId13"/>
    <p:sldId id="283" r:id="rId14"/>
    <p:sldId id="284" r:id="rId15"/>
    <p:sldId id="285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horzBarState="maximized">
    <p:restoredLeft sz="13897" autoAdjust="0"/>
    <p:restoredTop sz="94660"/>
  </p:normalViewPr>
  <p:slideViewPr>
    <p:cSldViewPr snapToGrid="0">
      <p:cViewPr varScale="1">
        <p:scale>
          <a:sx n="73" d="100"/>
          <a:sy n="73" d="100"/>
        </p:scale>
        <p:origin x="-660" y="-10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1. 2. 2015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1. 2. 2015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515C7-3748-4F0F-AF0B-1BD4096165F8}" type="datetimeFigureOut">
              <a:rPr lang="cs-CZ" smtClean="0"/>
              <a:pPr/>
              <a:t>1. 2. 2015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56788-95AE-4333-9AFC-367CF48D8DF1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6048049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1540281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6" y="3587632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7718200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2715478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551353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7847485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2964499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0559773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8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3736807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750977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6282921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9312188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2610992615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58610608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2402803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976389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2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3" y="0"/>
            <a:ext cx="746887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2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72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510791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3" r:id="rId1"/>
    <p:sldLayoutId id="2147483954" r:id="rId2"/>
    <p:sldLayoutId id="2147483955" r:id="rId3"/>
    <p:sldLayoutId id="2147483956" r:id="rId4"/>
    <p:sldLayoutId id="2147483957" r:id="rId5"/>
    <p:sldLayoutId id="2147483958" r:id="rId6"/>
    <p:sldLayoutId id="2147483959" r:id="rId7"/>
    <p:sldLayoutId id="2147483960" r:id="rId8"/>
    <p:sldLayoutId id="2147483961" r:id="rId9"/>
    <p:sldLayoutId id="2147483962" r:id="rId10"/>
    <p:sldLayoutId id="2147483963" r:id="rId11"/>
    <p:sldLayoutId id="2147483964" r:id="rId12"/>
    <p:sldLayoutId id="2147483965" r:id="rId13"/>
    <p:sldLayoutId id="2147483966" r:id="rId14"/>
    <p:sldLayoutId id="2147483967" r:id="rId15"/>
    <p:sldLayoutId id="2147483968" r:id="rId16"/>
    <p:sldLayoutId id="2147483649" r:id="rId17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36635" y="-365760"/>
            <a:ext cx="7766936" cy="3063284"/>
          </a:xfrm>
        </p:spPr>
        <p:txBody>
          <a:bodyPr/>
          <a:lstStyle/>
          <a:p>
            <a:r>
              <a:rPr lang="cs-CZ" sz="3600" dirty="0" smtClean="0"/>
              <a:t>Typické oblečení pro povolání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30404464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1468" y="400833"/>
            <a:ext cx="8596668" cy="63633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Poznej, kdo to je.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791968" y="6425001"/>
            <a:ext cx="635203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1468" y="1431319"/>
            <a:ext cx="1043280" cy="2520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1456" y="3169791"/>
            <a:ext cx="1254995" cy="2520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77828" y="1042196"/>
            <a:ext cx="2624343" cy="2340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50078" y="295131"/>
            <a:ext cx="1893623" cy="2124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02579" y="104354"/>
            <a:ext cx="1566000" cy="2700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28329" y="3219609"/>
            <a:ext cx="1714500" cy="206692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28981" y="2419131"/>
            <a:ext cx="1014720" cy="2520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65884" y="3489370"/>
            <a:ext cx="2258891" cy="172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4981331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14727992" y="6831776"/>
            <a:ext cx="683339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73786" y="790414"/>
            <a:ext cx="2339928" cy="565200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6673782" y="790414"/>
            <a:ext cx="2855741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673785" y="1493800"/>
            <a:ext cx="2855741" cy="7174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673785" y="2225318"/>
            <a:ext cx="2855741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673785" y="2914636"/>
            <a:ext cx="2855741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673783" y="3632088"/>
            <a:ext cx="2855741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673783" y="4335473"/>
            <a:ext cx="2855741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673783" y="5010722"/>
            <a:ext cx="2855741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673783" y="5712500"/>
            <a:ext cx="2855741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1016000" y="2381362"/>
            <a:ext cx="4853553" cy="533274"/>
          </a:xfrm>
          <a:prstGeom prst="rect">
            <a:avLst/>
          </a:prstGeom>
        </p:spPr>
        <p:txBody>
          <a:bodyPr>
            <a:normAutofit fontScale="90000"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Poznej, kdo to 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80175588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07401" y="376526"/>
            <a:ext cx="2814751" cy="56520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6520195" y="358123"/>
            <a:ext cx="2855741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520195" y="1061508"/>
            <a:ext cx="2855741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520195" y="1772639"/>
            <a:ext cx="2855741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520195" y="2473201"/>
            <a:ext cx="2855741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520195" y="3187210"/>
            <a:ext cx="2855741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520194" y="3880194"/>
            <a:ext cx="2855741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520194" y="4591325"/>
            <a:ext cx="2855741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520194" y="5294710"/>
            <a:ext cx="2855741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743712" y="1885479"/>
            <a:ext cx="476707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chemeClr val="accent1"/>
                </a:solidFill>
              </a:rPr>
              <a:t>Poznej, kdo to je.</a:t>
            </a:r>
          </a:p>
        </p:txBody>
      </p:sp>
    </p:spTree>
    <p:extLst>
      <p:ext uri="{BB962C8B-B14F-4D97-AF65-F5344CB8AC3E}">
        <p14:creationId xmlns:p14="http://schemas.microsoft.com/office/powerpoint/2010/main" xmlns="" val="3843494028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09840" y="1463092"/>
            <a:ext cx="4896000" cy="4365538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5660454" y="1216625"/>
            <a:ext cx="4951828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660459" y="1936516"/>
            <a:ext cx="4951826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660457" y="2615586"/>
            <a:ext cx="4951825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660454" y="3326270"/>
            <a:ext cx="4951825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660454" y="4046161"/>
            <a:ext cx="4951825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660453" y="4738307"/>
            <a:ext cx="4951825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660455" y="5430453"/>
            <a:ext cx="4951824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022888" y="2741495"/>
            <a:ext cx="384048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accent1"/>
                </a:solidFill>
              </a:rPr>
              <a:t>Poznej, kdo to je.</a:t>
            </a:r>
            <a:endParaRPr lang="cs-CZ" sz="32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02025804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74378" y="595567"/>
            <a:ext cx="4717983" cy="529200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5240535" y="850005"/>
            <a:ext cx="4951826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40535" y="1570089"/>
            <a:ext cx="4951826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240535" y="2290173"/>
            <a:ext cx="4951826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240535" y="2940277"/>
            <a:ext cx="4951826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40535" y="3662486"/>
            <a:ext cx="4951826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240535" y="4337024"/>
            <a:ext cx="4951826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240535" y="5030386"/>
            <a:ext cx="4951826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183659" y="2570945"/>
            <a:ext cx="349486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chemeClr val="accent1"/>
                </a:solidFill>
              </a:rPr>
              <a:t>Poznej, kdo to je.</a:t>
            </a:r>
          </a:p>
        </p:txBody>
      </p:sp>
    </p:spTree>
    <p:extLst>
      <p:ext uri="{BB962C8B-B14F-4D97-AF65-F5344CB8AC3E}">
        <p14:creationId xmlns:p14="http://schemas.microsoft.com/office/powerpoint/2010/main" xmlns="" val="3330418138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33595" y="1075845"/>
            <a:ext cx="2880000" cy="4965517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7144789" y="598761"/>
            <a:ext cx="2855741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144787" y="1313840"/>
            <a:ext cx="2855741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144790" y="1984295"/>
            <a:ext cx="2855741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144788" y="2687680"/>
            <a:ext cx="2855741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144790" y="3384251"/>
            <a:ext cx="2855741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144789" y="4087636"/>
            <a:ext cx="2855741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144788" y="4802715"/>
            <a:ext cx="2855741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144788" y="5487592"/>
            <a:ext cx="2855741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146875" y="2102905"/>
            <a:ext cx="364664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chemeClr val="accent1"/>
                </a:solidFill>
              </a:rPr>
              <a:t>Poznej, kdo to je.</a:t>
            </a:r>
          </a:p>
        </p:txBody>
      </p:sp>
    </p:spTree>
    <p:extLst>
      <p:ext uri="{BB962C8B-B14F-4D97-AF65-F5344CB8AC3E}">
        <p14:creationId xmlns:p14="http://schemas.microsoft.com/office/powerpoint/2010/main" xmlns="" val="3438955668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3611" y="1160856"/>
            <a:ext cx="4091080" cy="4932000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6223238" y="1177276"/>
            <a:ext cx="4951826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23238" y="1868394"/>
            <a:ext cx="4951826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23238" y="2571779"/>
            <a:ext cx="4951826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223238" y="3275164"/>
            <a:ext cx="4951826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223238" y="3994968"/>
            <a:ext cx="4951826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223238" y="4698353"/>
            <a:ext cx="4951826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223238" y="5401738"/>
            <a:ext cx="4951826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741597" y="2690389"/>
            <a:ext cx="34291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chemeClr val="accent1"/>
                </a:solidFill>
              </a:rPr>
              <a:t>Poznej, kdo to je</a:t>
            </a:r>
            <a:r>
              <a:rPr lang="cs-CZ" dirty="0">
                <a:solidFill>
                  <a:schemeClr val="accent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1867213935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8203206" y="5917376"/>
            <a:ext cx="683339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71571" y="666501"/>
            <a:ext cx="2261376" cy="56160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7231725" y="575560"/>
            <a:ext cx="2855741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231726" y="1265205"/>
            <a:ext cx="2855741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31726" y="1968590"/>
            <a:ext cx="2855741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231725" y="2671975"/>
            <a:ext cx="2855741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31725" y="3388793"/>
            <a:ext cx="2855741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231725" y="4105611"/>
            <a:ext cx="2855741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231725" y="4808996"/>
            <a:ext cx="2855741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31725" y="5512381"/>
            <a:ext cx="2855741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109348" y="2087200"/>
            <a:ext cx="349486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chemeClr val="accent1"/>
                </a:solidFill>
              </a:rPr>
              <a:t>Poznej, kdo to je.</a:t>
            </a:r>
          </a:p>
        </p:txBody>
      </p:sp>
    </p:spTree>
    <p:extLst>
      <p:ext uri="{BB962C8B-B14F-4D97-AF65-F5344CB8AC3E}">
        <p14:creationId xmlns:p14="http://schemas.microsoft.com/office/powerpoint/2010/main" xmlns="" val="1715497624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74123" y="1569028"/>
            <a:ext cx="4968000" cy="3800418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5590297" y="1007389"/>
            <a:ext cx="4951826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590297" y="1710775"/>
            <a:ext cx="4951826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590297" y="2414160"/>
            <a:ext cx="4951826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590297" y="3117545"/>
            <a:ext cx="4951826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590297" y="3820930"/>
            <a:ext cx="4951826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590297" y="4524315"/>
            <a:ext cx="4951826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590297" y="5227700"/>
            <a:ext cx="4951826" cy="7033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199156" y="2532770"/>
            <a:ext cx="349486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chemeClr val="accent1"/>
                </a:solidFill>
              </a:rPr>
              <a:t>Poznej, kdo to je.</a:t>
            </a:r>
          </a:p>
        </p:txBody>
      </p:sp>
    </p:spTree>
    <p:extLst>
      <p:ext uri="{BB962C8B-B14F-4D97-AF65-F5344CB8AC3E}">
        <p14:creationId xmlns:p14="http://schemas.microsoft.com/office/powerpoint/2010/main" xmlns="" val="1883861650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361627"/>
            <a:ext cx="8596668" cy="1320800"/>
          </a:xfrm>
        </p:spPr>
        <p:txBody>
          <a:bodyPr>
            <a:normAutofit/>
          </a:bodyPr>
          <a:lstStyle/>
          <a:p>
            <a:r>
              <a:rPr lang="cs-CZ" b="1" dirty="0" smtClean="0"/>
              <a:t>Téma pro polytechnickou výchovu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022027"/>
            <a:ext cx="8596668" cy="388077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•   </a:t>
            </a:r>
            <a:r>
              <a:rPr lang="cs-CZ" dirty="0" smtClean="0"/>
              <a:t> </a:t>
            </a:r>
            <a:r>
              <a:rPr lang="cs-CZ" dirty="0"/>
              <a:t>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Oblast: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ítě a jeho psychika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Podoblast: řešení problémů, učení </a:t>
            </a: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 Integrovaný blok: „Lidé kolem nás“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dirty="0">
                <a:latin typeface="Arial" pitchFamily="34" charset="0"/>
                <a:cs typeface="Arial" pitchFamily="34" charset="0"/>
              </a:rPr>
              <a:t>     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Téma: typické oblečení pro povolání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Dosažené konkretizované výstupy:</a:t>
            </a:r>
          </a:p>
          <a:p>
            <a:pPr marL="4572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. odhalovat podstatné znaky a účel ochranných a pracovních oděvů</a:t>
            </a:r>
          </a:p>
          <a:p>
            <a:pPr marL="4572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 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. projevovat zájem o poznání důležitých pracovních profesí</a:t>
            </a:r>
          </a:p>
          <a:p>
            <a:pPr marL="4572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.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ojmenovat pracovní činnost, rozvoj vyjadřovacích schopností </a:t>
            </a:r>
          </a:p>
          <a:p>
            <a:pPr marL="4572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292096" y="6169152"/>
            <a:ext cx="6449568" cy="54864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Použitý materiál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řešení.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353056" y="6301622"/>
            <a:ext cx="6376416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0654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6354" y="801857"/>
            <a:ext cx="10972800" cy="829995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2356" y="1146880"/>
            <a:ext cx="10781608" cy="410399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r>
              <a:rPr lang="cs-CZ" dirty="0">
                <a:latin typeface="Arial" pitchFamily="34" charset="0"/>
                <a:cs typeface="Arial" pitchFamily="34" charset="0"/>
              </a:rPr>
              <a:t>Poznej a pojmenuj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povolání.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Urči co nejdříve, kdo je na obrázku.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Popiš oblečení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Řekni, co víš o znázorněném povolání.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474976" y="6156960"/>
            <a:ext cx="6799026" cy="536448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958983" y="2024473"/>
            <a:ext cx="9769481" cy="21359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Kliparty -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office.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microsoft.com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 - materiál vytvořen v roce 2014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316480" y="6303264"/>
            <a:ext cx="6681216" cy="463296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7128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353056" y="6406486"/>
            <a:ext cx="6705600" cy="451513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3" y="1118399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Fas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250</Words>
  <Application>Microsoft Office PowerPoint</Application>
  <PresentationFormat>Vlastní</PresentationFormat>
  <Paragraphs>66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Faseta</vt:lpstr>
      <vt:lpstr>Typické oblečení pro povolání</vt:lpstr>
      <vt:lpstr>Poznej, kdo to je.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Téma pro polytechnickou výchovu</vt:lpstr>
      <vt:lpstr>Použitý materiál</vt:lpstr>
      <vt:lpstr>Metodický postup </vt:lpstr>
      <vt:lpstr>Použité zdroje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2015-02-01T10:36:53Z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