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833" r:id="rId2"/>
  </p:sldMasterIdLst>
  <p:notesMasterIdLst>
    <p:notesMasterId r:id="rId16"/>
  </p:notesMasterIdLst>
  <p:handoutMasterIdLst>
    <p:handoutMasterId r:id="rId17"/>
  </p:handoutMasterIdLst>
  <p:sldIdLst>
    <p:sldId id="272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7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79" d="100"/>
          <a:sy n="79" d="100"/>
        </p:scale>
        <p:origin x="240" y="78"/>
      </p:cViewPr>
      <p:guideLst>
        <p:guide pos="3840"/>
        <p:guide orient="horz" pos="216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handoutMaster" Target="handoutMasters/handoutMaster1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2. 2. 2015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2. 2. 2015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2/2/2015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8170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9157403"/>
      </p:ext>
    </p:extLst>
  </p:cSld>
  <p:clrMapOvr>
    <a:masterClrMapping/>
  </p:clrMapOvr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74123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0602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2423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266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72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49290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1404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21586B-E9B8-4E00-AF67-9BC439FA2722}" type="datetimeFigureOut">
              <a:rPr lang="cs-CZ" smtClean="0"/>
              <a:t>2. 2. 2015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8EEB61-8DEF-4F27-88F9-BFB93D4114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20509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66595779"/>
      </p:ext>
    </p:extLst>
  </p:cSld>
  <p:clrMapOvr>
    <a:masterClrMapping/>
  </p:clrMapOvr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183796"/>
      </p:ext>
    </p:extLst>
  </p:cSld>
  <p:clrMapOvr>
    <a:masterClrMapping/>
  </p:clrMapOvr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80178545"/>
      </p:ext>
    </p:extLst>
  </p:cSld>
  <p:clrMapOvr>
    <a:masterClrMapping/>
  </p:clrMapOvr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2966065"/>
      </p:ext>
    </p:extLst>
  </p:cSld>
  <p:clrMapOvr>
    <a:masterClrMapping/>
  </p:clrMapOvr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8711562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5311393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62372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524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4" r:id="rId1"/>
    <p:sldLayoutId id="2147483835" r:id="rId2"/>
    <p:sldLayoutId id="2147483836" r:id="rId3"/>
    <p:sldLayoutId id="2147483837" r:id="rId4"/>
    <p:sldLayoutId id="2147483838" r:id="rId5"/>
    <p:sldLayoutId id="2147483839" r:id="rId6"/>
    <p:sldLayoutId id="2147483840" r:id="rId7"/>
    <p:sldLayoutId id="2147483841" r:id="rId8"/>
    <p:sldLayoutId id="2147483842" r:id="rId9"/>
    <p:sldLayoutId id="2147483843" r:id="rId10"/>
    <p:sldLayoutId id="2147483844" r:id="rId11"/>
    <p:sldLayoutId id="2147483845" r:id="rId12"/>
    <p:sldLayoutId id="2147483846" r:id="rId13"/>
    <p:sldLayoutId id="2147483847" r:id="rId14"/>
    <p:sldLayoutId id="2147483848" r:id="rId15"/>
    <p:sldLayoutId id="2147483849" r:id="rId16"/>
    <p:sldLayoutId id="2147483850" r:id="rId17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3840" userDrawn="1">
          <p15:clr>
            <a:srgbClr val="F26B43"/>
          </p15:clr>
        </p15:guide>
        <p15:guide id="2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g"/><Relationship Id="rId3" Type="http://schemas.openxmlformats.org/officeDocument/2006/relationships/image" Target="../media/image17.jpeg"/><Relationship Id="rId7" Type="http://schemas.openxmlformats.org/officeDocument/2006/relationships/image" Target="../media/image20.jpe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4.jpeg"/><Relationship Id="rId10" Type="http://schemas.openxmlformats.org/officeDocument/2006/relationships/image" Target="../media/image5.jpeg"/><Relationship Id="rId4" Type="http://schemas.openxmlformats.org/officeDocument/2006/relationships/image" Target="../media/image18.jpeg"/><Relationship Id="rId9" Type="http://schemas.openxmlformats.org/officeDocument/2006/relationships/image" Target="../media/image22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www.youtube.com/watch?v=JDoXhosO1tQ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https://www.youtube.com/watch?v=8kk4ZNNhMqk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jpeg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image" Target="../media/image28.png"/><Relationship Id="rId7" Type="http://schemas.openxmlformats.org/officeDocument/2006/relationships/image" Target="../media/image31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openxmlformats.org/officeDocument/2006/relationships/image" Target="../media/image29.jpeg"/><Relationship Id="rId10" Type="http://schemas.openxmlformats.org/officeDocument/2006/relationships/image" Target="../media/image34.jpeg"/><Relationship Id="rId4" Type="http://schemas.openxmlformats.org/officeDocument/2006/relationships/image" Target="../media/image10.jpeg"/><Relationship Id="rId9" Type="http://schemas.openxmlformats.org/officeDocument/2006/relationships/image" Target="../media/image3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jpeg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3.jpeg"/><Relationship Id="rId4" Type="http://schemas.openxmlformats.org/officeDocument/2006/relationships/image" Target="../media/image42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521208" y="680010"/>
            <a:ext cx="9601200" cy="1904337"/>
          </a:xfrm>
        </p:spPr>
        <p:txBody>
          <a:bodyPr/>
          <a:lstStyle/>
          <a:p>
            <a:pPr>
              <a:spcBef>
                <a:spcPts val="0"/>
              </a:spcBef>
            </a:pPr>
            <a:r>
              <a:rPr lang="cs-CZ" dirty="0" smtClean="0">
                <a:latin typeface="Curlz MT" panose="04040404050702020202" pitchFamily="82" charset="0"/>
              </a:rPr>
              <a:t>Co </a:t>
            </a:r>
            <a:r>
              <a:rPr lang="cs-CZ" dirty="0">
                <a:latin typeface="Curlz MT" panose="04040404050702020202" pitchFamily="82" charset="0"/>
              </a:rPr>
              <a:t>se vyrábí </a:t>
            </a:r>
            <a:r>
              <a:rPr lang="cs-CZ" dirty="0" smtClean="0">
                <a:latin typeface="Curlz MT" panose="04040404050702020202" pitchFamily="82" charset="0"/>
              </a:rPr>
              <a:t/>
            </a:r>
            <a:br>
              <a:rPr lang="cs-CZ" dirty="0" smtClean="0">
                <a:latin typeface="Curlz MT" panose="04040404050702020202" pitchFamily="82" charset="0"/>
              </a:rPr>
            </a:br>
            <a:r>
              <a:rPr lang="cs-CZ" dirty="0" smtClean="0">
                <a:latin typeface="Curlz MT" panose="04040404050702020202" pitchFamily="82" charset="0"/>
              </a:rPr>
              <a:t>v České </a:t>
            </a:r>
            <a:r>
              <a:rPr lang="cs-CZ" dirty="0">
                <a:latin typeface="Curlz MT" panose="04040404050702020202" pitchFamily="82" charset="0"/>
              </a:rPr>
              <a:t>r</a:t>
            </a:r>
            <a:r>
              <a:rPr lang="cs-CZ" dirty="0" smtClean="0">
                <a:latin typeface="Curlz MT" panose="04040404050702020202" pitchFamily="82" charset="0"/>
              </a:rPr>
              <a:t>epublice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4968" y="1669947"/>
            <a:ext cx="3688400" cy="2170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Curlz MT" panose="04040404050702020202" pitchFamily="82" charset="0"/>
              </a:rPr>
              <a:t>Poznáš co je české?</a:t>
            </a:r>
            <a:endParaRPr lang="cs-CZ" sz="54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895" y="1761487"/>
            <a:ext cx="2373848" cy="170100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80338" y="1564506"/>
            <a:ext cx="2091674" cy="195834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75449" y="3837668"/>
            <a:ext cx="2840736" cy="156511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9462" y="3843387"/>
            <a:ext cx="3246538" cy="175768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60980" y="827446"/>
            <a:ext cx="2411437" cy="1366993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477704"/>
            <a:ext cx="2358995" cy="192487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95817" y="1564506"/>
            <a:ext cx="1663578" cy="18263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90969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51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7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1" presetClass="exit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6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6408" y="383381"/>
            <a:ext cx="10515600" cy="1325563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Curlz MT" panose="04040404050702020202" pitchFamily="82" charset="0"/>
              </a:rPr>
              <a:t>Z čeho se vyrábí chleba?</a:t>
            </a:r>
            <a:endParaRPr lang="cs-CZ" sz="54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308" y="2133599"/>
            <a:ext cx="1549790" cy="187953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324" y="4456042"/>
            <a:ext cx="2564464" cy="159258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13087" y="2645662"/>
            <a:ext cx="2701246" cy="157429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0106" y="1930400"/>
            <a:ext cx="2169186" cy="20309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4691" y="931703"/>
            <a:ext cx="2871218" cy="155448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0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71748822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9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949" y="290100"/>
            <a:ext cx="8596668" cy="1320800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Curlz MT" panose="04040404050702020202" pitchFamily="82" charset="0"/>
              </a:rPr>
              <a:t>Z čeho se vyrábí bábovka?</a:t>
            </a:r>
            <a:endParaRPr lang="cs-CZ" sz="54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080" y="1411808"/>
            <a:ext cx="1619250" cy="2238375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0182" y="4151086"/>
            <a:ext cx="2902568" cy="137733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24321" y="1930400"/>
            <a:ext cx="2684674" cy="17527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5642" y="4745765"/>
            <a:ext cx="2684674" cy="15646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64470" y="1740097"/>
            <a:ext cx="1141403" cy="213333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6888" y="3739262"/>
            <a:ext cx="1975790" cy="1264757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0512" y="1556425"/>
            <a:ext cx="2065034" cy="177110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17919" y="2575907"/>
            <a:ext cx="2293711" cy="171663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80411" y="325266"/>
            <a:ext cx="1669075" cy="11959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0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74083304"/>
      </p:ext>
    </p:extLst>
  </p:cSld>
  <p:clrMapOvr>
    <a:masterClrMapping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 -0.01 0.014 -0.021 0.021 -0.035 C 0.04 -0.075 0.045 -0.114 0.031 -0.12 C 0.017 -0.127 -0.01 -0.099 -0.029 -0.059 C -0.039 -0.038 -0.045 -0.018 -0.047 -0.003 C -0.05 0.009 -0.051 0.021 -0.051 0.035 C -0.051 0.08 -0.038 0.117 -0.023 0.117 C -0.008 0.117 0.005 0.08 0.005 0.035 C 0.005 0.014 0.002 -0.006 -0.003 -0.02 C -0.005 -0.032 -0.01 -0.045 -0.016 -0.058 C -0.036 -0.099 -0.063 -0.127 -0.077 -0.12 C -0.091 -0.113 -0.086 -0.075 -0.066 -0.034 C -0.058 -0.015 -0.047 0.001 -0.036 0.012 C -0.028 0.022 -0.019 0.031 -0.007 0.04 C 0.029 0.069 0.065 0.082 0.075 0.07 C 0.084 0.058 0.064 0.025 0.028 -0.003 C 0.013 -0.015 -0.003 -0.024 -0.016 -0.03 C -0.028 -0.036 -0.043 -0.041 -0.059 -0.044 C -0.103 -0.054 -0.141 -0.051 -0.144 -0.035 C -0.148 -0.02 -0.115 0 -0.071 0.01 C -0.051 0.014 -0.032 0.016 -0.017 0.015 C -0.004 0.015 0.01 0.013 0.025 0.01 C 0.069 0 0.102 -0.021 0.098 -0.036 C 0.095 -0.051 0.057 -0.055 0.013 -0.045 C -0.008 -0.04 -0.027 -0.033 -0.04 -0.025 C -0.051 -0.019 -0.062 -0.012 -0.074 -0.003 C -0.109 0.026 -0.13 0.058 -0.12 0.07 C -0.111 0.082 -0.074 0.069 -0.039 0.041 C -0.022 0.027 -0.008 0.013 0 0 Z" pathEditMode="relative" ptsTypes="">
                                      <p:cBhvr>
                                        <p:cTn id="4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 -0.01 0.014 -0.021 0.021 -0.035 C 0.04 -0.075 0.045 -0.114 0.031 -0.12 C 0.017 -0.127 -0.01 -0.099 -0.029 -0.059 C -0.039 -0.038 -0.045 -0.018 -0.047 -0.003 C -0.05 0.009 -0.051 0.021 -0.051 0.035 C -0.051 0.08 -0.038 0.117 -0.023 0.117 C -0.008 0.117 0.005 0.08 0.005 0.035 C 0.005 0.014 0.002 -0.006 -0.003 -0.02 C -0.005 -0.032 -0.01 -0.045 -0.016 -0.058 C -0.036 -0.099 -0.063 -0.127 -0.077 -0.12 C -0.091 -0.113 -0.086 -0.075 -0.066 -0.034 C -0.058 -0.015 -0.047 0.001 -0.036 0.012 C -0.028 0.022 -0.019 0.031 -0.007 0.04 C 0.029 0.069 0.065 0.082 0.075 0.07 C 0.084 0.058 0.064 0.025 0.028 -0.003 C 0.013 -0.015 -0.003 -0.024 -0.016 -0.03 C -0.028 -0.036 -0.043 -0.041 -0.059 -0.044 C -0.103 -0.054 -0.141 -0.051 -0.144 -0.035 C -0.148 -0.02 -0.115 0 -0.071 0.01 C -0.051 0.014 -0.032 0.016 -0.017 0.015 C -0.004 0.015 0.01 0.013 0.025 0.01 C 0.069 0 0.102 -0.021 0.098 -0.036 C 0.095 -0.051 0.057 -0.055 0.013 -0.045 C -0.008 -0.04 -0.027 -0.033 -0.04 -0.025 C -0.051 -0.019 -0.062 -0.012 -0.074 -0.003 C -0.109 0.026 -0.13 0.058 -0.12 0.07 C -0.111 0.082 -0.074 0.069 -0.039 0.041 C -0.022 0.027 -0.008 0.013 0 0 Z" pathEditMode="relative" ptsTypes="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 -0.01 0.014 -0.021 0.021 -0.035 C 0.04 -0.075 0.045 -0.114 0.031 -0.12 C 0.017 -0.127 -0.01 -0.099 -0.029 -0.059 C -0.039 -0.038 -0.045 -0.018 -0.047 -0.003 C -0.05 0.009 -0.051 0.021 -0.051 0.035 C -0.051 0.08 -0.038 0.117 -0.023 0.117 C -0.008 0.117 0.005 0.08 0.005 0.035 C 0.005 0.014 0.002 -0.006 -0.003 -0.02 C -0.005 -0.032 -0.01 -0.045 -0.016 -0.058 C -0.036 -0.099 -0.063 -0.127 -0.077 -0.12 C -0.091 -0.113 -0.086 -0.075 -0.066 -0.034 C -0.058 -0.015 -0.047 0.001 -0.036 0.012 C -0.028 0.022 -0.019 0.031 -0.007 0.04 C 0.029 0.069 0.065 0.082 0.075 0.07 C 0.084 0.058 0.064 0.025 0.028 -0.003 C 0.013 -0.015 -0.003 -0.024 -0.016 -0.03 C -0.028 -0.036 -0.043 -0.041 -0.059 -0.044 C -0.103 -0.054 -0.141 -0.051 -0.144 -0.035 C -0.148 -0.02 -0.115 0 -0.071 0.01 C -0.051 0.014 -0.032 0.016 -0.017 0.015 C -0.004 0.015 0.01 0.013 0.025 0.01 C 0.069 0 0.102 -0.021 0.098 -0.036 C 0.095 -0.051 0.057 -0.055 0.013 -0.045 C -0.008 -0.04 -0.027 -0.033 -0.04 -0.025 C -0.051 -0.019 -0.062 -0.012 -0.074 -0.003 C -0.109 0.026 -0.13 0.058 -0.12 0.07 C -0.111 0.082 -0.074 0.069 -0.039 0.041 C -0.022 0.027 -0.008 0.013 0 0 Z" pathEditMode="relative" ptsTypes="">
                                      <p:cBhvr>
                                        <p:cTn id="6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 -0.01 0.014 -0.021 0.021 -0.035 C 0.04 -0.075 0.045 -0.114 0.031 -0.12 C 0.017 -0.127 -0.01 -0.099 -0.029 -0.059 C -0.039 -0.038 -0.045 -0.018 -0.047 -0.003 C -0.05 0.009 -0.051 0.021 -0.051 0.035 C -0.051 0.08 -0.038 0.117 -0.023 0.117 C -0.008 0.117 0.005 0.08 0.005 0.035 C 0.005 0.014 0.002 -0.006 -0.003 -0.02 C -0.005 -0.032 -0.01 -0.045 -0.016 -0.058 C -0.036 -0.099 -0.063 -0.127 -0.077 -0.12 C -0.091 -0.113 -0.086 -0.075 -0.066 -0.034 C -0.058 -0.015 -0.047 0.001 -0.036 0.012 C -0.028 0.022 -0.019 0.031 -0.007 0.04 C 0.029 0.069 0.065 0.082 0.075 0.07 C 0.084 0.058 0.064 0.025 0.028 -0.003 C 0.013 -0.015 -0.003 -0.024 -0.016 -0.03 C -0.028 -0.036 -0.043 -0.041 -0.059 -0.044 C -0.103 -0.054 -0.141 -0.051 -0.144 -0.035 C -0.148 -0.02 -0.115 0 -0.071 0.01 C -0.051 0.014 -0.032 0.016 -0.017 0.015 C -0.004 0.015 0.01 0.013 0.025 0.01 C 0.069 0 0.102 -0.021 0.098 -0.036 C 0.095 -0.051 0.057 -0.055 0.013 -0.045 C -0.008 -0.04 -0.027 -0.033 -0.04 -0.025 C -0.051 -0.019 -0.062 -0.012 -0.074 -0.003 C -0.109 0.026 -0.13 0.058 -0.12 0.07 C -0.111 0.082 -0.074 0.069 -0.039 0.041 C -0.022 0.027 -0.008 0.013 0 0 Z" pathEditMode="relative" ptsTypes="">
                                      <p:cBhvr>
                                        <p:cTn id="6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9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0.007 -0.01 0.014 -0.021 0.021 -0.035 C 0.04 -0.075 0.045 -0.114 0.031 -0.12 C 0.017 -0.127 -0.01 -0.099 -0.029 -0.059 C -0.039 -0.038 -0.045 -0.018 -0.047 -0.003 C -0.05 0.009 -0.051 0.021 -0.051 0.035 C -0.051 0.08 -0.038 0.117 -0.023 0.117 C -0.008 0.117 0.005 0.08 0.005 0.035 C 0.005 0.014 0.002 -0.006 -0.003 -0.02 C -0.005 -0.032 -0.01 -0.045 -0.016 -0.058 C -0.036 -0.099 -0.063 -0.127 -0.077 -0.12 C -0.091 -0.113 -0.086 -0.075 -0.066 -0.034 C -0.058 -0.015 -0.047 0.001 -0.036 0.012 C -0.028 0.022 -0.019 0.031 -0.007 0.04 C 0.029 0.069 0.065 0.082 0.075 0.07 C 0.084 0.058 0.064 0.025 0.028 -0.003 C 0.013 -0.015 -0.003 -0.024 -0.016 -0.03 C -0.028 -0.036 -0.043 -0.041 -0.059 -0.044 C -0.103 -0.054 -0.141 -0.051 -0.144 -0.035 C -0.148 -0.02 -0.115 0 -0.071 0.01 C -0.051 0.014 -0.032 0.016 -0.017 0.015 C -0.004 0.015 0.01 0.013 0.025 0.01 C 0.069 0 0.102 -0.021 0.098 -0.036 C 0.095 -0.051 0.057 -0.055 0.013 -0.045 C -0.008 -0.04 -0.027 -0.033 -0.04 -0.025 C -0.051 -0.019 -0.062 -0.012 -0.074 -0.003 C -0.109 0.026 -0.13 0.058 -0.12 0.07 C -0.111 0.082 -0.074 0.069 -0.039 0.041 C -0.022 0.027 -0.008 0.013 0 0 Z" pathEditMode="relative" ptsTypes="">
                                      <p:cBhvr>
                                        <p:cTn id="7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4" y="391944"/>
            <a:ext cx="8596668" cy="1320800"/>
          </a:xfrm>
        </p:spPr>
        <p:txBody>
          <a:bodyPr>
            <a:normAutofit/>
          </a:bodyPr>
          <a:lstStyle/>
          <a:p>
            <a:pPr algn="ctr"/>
            <a:r>
              <a:rPr lang="cs-CZ" sz="6000" dirty="0" smtClean="0">
                <a:latin typeface="Curlz MT" panose="04040404050702020202" pitchFamily="82" charset="0"/>
              </a:rPr>
              <a:t>Jak se to vyrábí?</a:t>
            </a:r>
            <a:endParaRPr lang="cs-CZ" sz="6000" dirty="0">
              <a:latin typeface="Curlz MT" panose="04040404050702020202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198689"/>
            <a:ext cx="8596668" cy="3880773"/>
          </a:xfrm>
        </p:spPr>
        <p:txBody>
          <a:bodyPr/>
          <a:lstStyle/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>
            <a:hlinkClick r:id="rId2"/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9959" y="2377440"/>
            <a:ext cx="3459143" cy="1872785"/>
          </a:xfrm>
          <a:prstGeom prst="rect">
            <a:avLst/>
          </a:prstGeom>
        </p:spPr>
      </p:pic>
      <p:pic>
        <p:nvPicPr>
          <p:cNvPr id="5" name="Obrázek 4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1346" y="2097680"/>
            <a:ext cx="3394416" cy="2432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558640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fractur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800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8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800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00" decel="100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latin typeface="Curlz MT" panose="04040404050702020202" pitchFamily="82" charset="0"/>
              </a:rPr>
              <a:t>Co se maže na rohlík?</a:t>
            </a:r>
            <a:endParaRPr lang="cs-CZ" sz="54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4910" y="609600"/>
            <a:ext cx="1816231" cy="102958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00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0" y="2803352"/>
            <a:ext cx="2823148" cy="183414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0439" y="1690688"/>
            <a:ext cx="2630143" cy="216113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49066" y="2129935"/>
            <a:ext cx="2461491" cy="1974233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190" y="3204863"/>
            <a:ext cx="2403249" cy="17986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6821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5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4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xit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arn(inVertical)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3" dur="500" tmFilter="0, 0; .2, .5; .8, .5; 1, 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4" dur="250" autoRev="1" fill="hold"/>
                                        <p:tgtEl>
                                          <p:spTgt spid="7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7944" y="342556"/>
            <a:ext cx="8596668" cy="13208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5400" dirty="0" smtClean="0">
                <a:latin typeface="Curlz MT" panose="04040404050702020202" pitchFamily="82" charset="0"/>
              </a:rPr>
              <a:t>Kolik je prázdných a kolik plných sklenic od piva?</a:t>
            </a:r>
            <a:endParaRPr lang="cs-CZ" sz="54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82" y="1347058"/>
            <a:ext cx="1451342" cy="1386445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7515" y="2266696"/>
            <a:ext cx="1450974" cy="13839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81457" y="5059680"/>
            <a:ext cx="1450974" cy="13839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9895" y="3527104"/>
            <a:ext cx="1450974" cy="138391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98955" y="3803650"/>
            <a:ext cx="1475047" cy="1203597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14276" y="5239995"/>
            <a:ext cx="1475047" cy="1203597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46605" y="2734344"/>
            <a:ext cx="1475047" cy="1203597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 flipV="1">
            <a:off x="5515429" y="2177143"/>
            <a:ext cx="72571" cy="46808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151" y="2002279"/>
            <a:ext cx="912588" cy="1219373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4926" y="5563288"/>
            <a:ext cx="911352" cy="106375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87151" y="3571360"/>
            <a:ext cx="862584" cy="12954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90586" y="2113235"/>
            <a:ext cx="850392" cy="12405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6897" y="5380230"/>
            <a:ext cx="966216" cy="115824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72747" y="3650608"/>
            <a:ext cx="856488" cy="11369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095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6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7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92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08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124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" decel="1000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3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0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100" decel="100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4" fill="hold">
                      <p:stCondLst>
                        <p:cond delay="indefinite"/>
                      </p:stCondLst>
                      <p:childTnLst>
                        <p:par>
                          <p:cTn id="155" fill="hold">
                            <p:stCondLst>
                              <p:cond delay="0"/>
                            </p:stCondLst>
                            <p:childTnLst>
                              <p:par>
                                <p:cTn id="156" presetID="37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" decel="100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2" presetID="37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" decel="100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900" accel="100000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72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7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9704" y="994456"/>
            <a:ext cx="10515600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dirty="0" smtClean="0">
                <a:latin typeface="Curlz MT" panose="04040404050702020202" pitchFamily="82" charset="0"/>
              </a:rPr>
              <a:t>Které další obrázky začínají na písmeno B jako bábovka?</a:t>
            </a:r>
            <a:endParaRPr lang="cs-CZ" sz="60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2686" y="1973031"/>
            <a:ext cx="1862666" cy="1926076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7968" y="4269439"/>
            <a:ext cx="1749552" cy="23439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34424" y="3899107"/>
            <a:ext cx="2316480" cy="1542288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8753" y="2794207"/>
            <a:ext cx="2020824" cy="147523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60810" y="2568512"/>
            <a:ext cx="2018792" cy="18388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947948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crush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3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45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7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5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473986"/>
            <a:ext cx="10515600" cy="1325563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>
                <a:latin typeface="Curlz MT" panose="04040404050702020202" pitchFamily="82" charset="0"/>
              </a:rPr>
              <a:t>Která vlajka je </a:t>
            </a:r>
            <a:r>
              <a:rPr lang="cs-CZ" sz="4800" dirty="0" smtClean="0">
                <a:latin typeface="Curlz MT" panose="04040404050702020202" pitchFamily="82" charset="0"/>
              </a:rPr>
              <a:t>České </a:t>
            </a:r>
            <a:r>
              <a:rPr lang="cs-CZ" sz="4800" dirty="0" smtClean="0">
                <a:latin typeface="Curlz MT" panose="04040404050702020202" pitchFamily="82" charset="0"/>
              </a:rPr>
              <a:t>republiky?</a:t>
            </a:r>
            <a:endParaRPr lang="cs-CZ" sz="4800" dirty="0">
              <a:latin typeface="Curlz MT" panose="04040404050702020202" pitchFamily="82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0971" y="2522498"/>
            <a:ext cx="3281522" cy="1934371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16864" y="3309065"/>
            <a:ext cx="3042709" cy="18508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2587" y="4456869"/>
            <a:ext cx="2937699" cy="1758877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1909161"/>
            <a:ext cx="3097163" cy="19825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4457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5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72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52 0 L 0.089 -0.037 L 0.125 0 L 0.177 0 L 0.177 0.052 L 0.213 0.089 L 0.177 0.125 L 0.177 0.177 L 0.125 0.177 L 0.089 0.213 L 0.052 0.177 L 0 0.177 L 0 0.125 L -0.037 0.089 L 0 0.052 L 0 0 Z" pathEditMode="relative" ptsTypes=""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9308494" cy="1480457"/>
          </a:xfrm>
        </p:spPr>
        <p:txBody>
          <a:bodyPr>
            <a:normAutofit/>
          </a:bodyPr>
          <a:lstStyle/>
          <a:p>
            <a:r>
              <a:rPr lang="cs-CZ" sz="5400" dirty="0" smtClean="0">
                <a:latin typeface="Curlz MT" panose="04040404050702020202" pitchFamily="82" charset="0"/>
              </a:rPr>
              <a:t>Téma pro polytechnickou výchovu:</a:t>
            </a:r>
            <a:endParaRPr lang="cs-CZ" sz="5400" dirty="0">
              <a:latin typeface="Curlz MT" panose="04040404050702020202" pitchFamily="82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7335" y="2090057"/>
            <a:ext cx="10058399" cy="2514391"/>
          </a:xfrm>
        </p:spPr>
        <p:txBody>
          <a:bodyPr>
            <a:normAutofit fontScale="92500" lnSpcReduction="20000"/>
          </a:bodyPr>
          <a:lstStyle/>
          <a:p>
            <a:r>
              <a:rPr lang="cs-CZ" sz="32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OBLAST: DÍTĚ A SPOLEČNOST</a:t>
            </a:r>
          </a:p>
          <a:p>
            <a:r>
              <a:rPr lang="cs-CZ" sz="32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PODOBLAST: KULTURA</a:t>
            </a:r>
          </a:p>
          <a:p>
            <a:endParaRPr lang="cs-CZ" sz="3200" dirty="0" smtClean="0">
              <a:solidFill>
                <a:schemeClr val="accent1"/>
              </a:solidFill>
              <a:latin typeface="Curlz MT" panose="04040404050702020202" pitchFamily="82" charset="0"/>
            </a:endParaRPr>
          </a:p>
          <a:p>
            <a:r>
              <a:rPr lang="cs-CZ" sz="32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DOSAŽENÉ KONKRETIZOVANÉ VÝSTUPY:</a:t>
            </a:r>
          </a:p>
          <a:p>
            <a:r>
              <a:rPr lang="cs-CZ" sz="32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- Mít poznatky o své zemi </a:t>
            </a:r>
            <a:endParaRPr lang="cs-CZ" sz="3200" dirty="0">
              <a:solidFill>
                <a:schemeClr val="accent1"/>
              </a:solidFill>
              <a:latin typeface="Curlz MT" panose="04040404050702020202" pitchFamily="82" charset="0"/>
            </a:endParaRPr>
          </a:p>
          <a:p>
            <a:endParaRPr lang="cs-CZ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03626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900">
        <p14:glitter pattern="hexagon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43392" y="0"/>
            <a:ext cx="8596668" cy="3403600"/>
          </a:xfrm>
        </p:spPr>
        <p:txBody>
          <a:bodyPr>
            <a:normAutofit/>
          </a:bodyPr>
          <a:lstStyle/>
          <a:p>
            <a:pPr algn="ctr"/>
            <a:r>
              <a:rPr lang="cs-CZ" sz="6600" dirty="0" smtClean="0">
                <a:latin typeface="Curlz MT" panose="04040404050702020202" pitchFamily="82" charset="0"/>
              </a:rPr>
              <a:t>Použitý materiál</a:t>
            </a:r>
            <a:endParaRPr lang="cs-CZ" sz="6600" dirty="0">
              <a:latin typeface="Curlz MT" panose="04040404050702020202" pitchFamily="82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59507" y="2989943"/>
            <a:ext cx="8596668" cy="1570962"/>
          </a:xfrm>
        </p:spPr>
        <p:txBody>
          <a:bodyPr>
            <a:normAutofit/>
          </a:bodyPr>
          <a:lstStyle/>
          <a:p>
            <a:pPr marL="342900" indent="-342900">
              <a:buAutoNum type="arabicPeriod"/>
            </a:pPr>
            <a:r>
              <a:rPr lang="cs-CZ" sz="36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Dotykové zařízení</a:t>
            </a:r>
          </a:p>
          <a:p>
            <a:pPr marL="342900" indent="-342900">
              <a:buAutoNum type="arabicPeriod"/>
            </a:pPr>
            <a:r>
              <a:rPr lang="cs-CZ" sz="36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Prezentace určená k interakci</a:t>
            </a:r>
            <a:endParaRPr lang="cs-CZ" sz="3600" dirty="0">
              <a:solidFill>
                <a:schemeClr val="accent1"/>
              </a:solidFill>
              <a:latin typeface="Curlz MT" panose="04040404050702020202" pitchFamily="8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5525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7200" dirty="0" smtClean="0">
                <a:latin typeface="Curlz MT" panose="04040404050702020202" pitchFamily="82" charset="0"/>
              </a:rPr>
              <a:t>Použité zdroje</a:t>
            </a:r>
            <a:endParaRPr lang="cs-CZ" sz="7200" dirty="0">
              <a:latin typeface="Curlz MT" panose="04040404050702020202" pitchFamily="82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77335" y="3227719"/>
            <a:ext cx="8596668" cy="1570962"/>
          </a:xfrm>
        </p:spPr>
        <p:txBody>
          <a:bodyPr>
            <a:normAutofit lnSpcReduction="10000"/>
          </a:bodyPr>
          <a:lstStyle/>
          <a:p>
            <a:r>
              <a:rPr lang="cs-CZ" sz="48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Vlastní tvorba</a:t>
            </a:r>
            <a:endParaRPr lang="cs-CZ" sz="4800" dirty="0">
              <a:solidFill>
                <a:schemeClr val="accent1"/>
              </a:solidFill>
              <a:latin typeface="Curlz MT" panose="04040404050702020202" pitchFamily="82" charset="0"/>
            </a:endParaRPr>
          </a:p>
          <a:p>
            <a:r>
              <a:rPr lang="cs-CZ" sz="4800" dirty="0" smtClean="0">
                <a:solidFill>
                  <a:schemeClr val="accent1"/>
                </a:solidFill>
                <a:latin typeface="Curlz MT" panose="04040404050702020202" pitchFamily="82" charset="0"/>
              </a:rPr>
              <a:t>www.youtube.com</a:t>
            </a:r>
          </a:p>
        </p:txBody>
      </p:sp>
    </p:spTree>
    <p:extLst>
      <p:ext uri="{BB962C8B-B14F-4D97-AF65-F5344CB8AC3E}">
        <p14:creationId xmlns:p14="http://schemas.microsoft.com/office/powerpoint/2010/main" val="392383881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2980055"/>
            <a:ext cx="10187784" cy="1348105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Curlz MT" panose="04040404050702020202" pitchFamily="82" charset="0"/>
              </a:rPr>
              <a:t>Postupujeme snímek od snímku, vždy u prvního snímku učitelka dětem popíše obrázky a děti splní úkol, kliknutí jsou pro kontrolu správnosti.</a:t>
            </a:r>
          </a:p>
          <a:p>
            <a:r>
              <a:rPr lang="cs-CZ" dirty="0" smtClean="0">
                <a:latin typeface="Curlz MT" panose="04040404050702020202" pitchFamily="82" charset="0"/>
              </a:rPr>
              <a:t>Na snímku číslo 5 jsou odkazy na youtube.com, aktivují se kliknutím na obrázek.</a:t>
            </a:r>
            <a:endParaRPr lang="cs-CZ" dirty="0">
              <a:latin typeface="Curlz MT" panose="04040404050702020202" pitchFamily="82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Vlastní 13">
      <a:dk1>
        <a:srgbClr val="1645AE"/>
      </a:dk1>
      <a:lt1>
        <a:srgbClr val="FFFFFF"/>
      </a:lt1>
      <a:dk2>
        <a:srgbClr val="1645AE"/>
      </a:dk2>
      <a:lt2>
        <a:srgbClr val="FF0000"/>
      </a:lt2>
      <a:accent1>
        <a:srgbClr val="1645AE"/>
      </a:accent1>
      <a:accent2>
        <a:srgbClr val="1645AE"/>
      </a:accent2>
      <a:accent3>
        <a:srgbClr val="1645AE"/>
      </a:accent3>
      <a:accent4>
        <a:srgbClr val="FF0000"/>
      </a:accent4>
      <a:accent5>
        <a:srgbClr val="FFFFFF"/>
      </a:accent5>
      <a:accent6>
        <a:srgbClr val="FF0000"/>
      </a:accent6>
      <a:hlink>
        <a:srgbClr val="FF0000"/>
      </a:hlink>
      <a:folHlink>
        <a:srgbClr val="FF0000"/>
      </a:folHlink>
    </a:clrScheme>
    <a:fontScheme name="Faseta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0</TotalTime>
  <Words>147</Words>
  <Application>Microsoft Office PowerPoint</Application>
  <PresentationFormat>Širokoúhlá obrazovka</PresentationFormat>
  <Paragraphs>29</Paragraphs>
  <Slides>13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9" baseType="lpstr">
      <vt:lpstr>Arial</vt:lpstr>
      <vt:lpstr>Century Gothic</vt:lpstr>
      <vt:lpstr>Curlz MT</vt:lpstr>
      <vt:lpstr>Trebuchet MS</vt:lpstr>
      <vt:lpstr>Wingdings 3</vt:lpstr>
      <vt:lpstr>Faseta</vt:lpstr>
      <vt:lpstr>Co se vyrábí  v České republice</vt:lpstr>
      <vt:lpstr>Poznáš co je české?</vt:lpstr>
      <vt:lpstr>Z čeho se vyrábí chleba?</vt:lpstr>
      <vt:lpstr>Z čeho se vyrábí bábovka?</vt:lpstr>
      <vt:lpstr>Jak se to vyrábí?</vt:lpstr>
      <vt:lpstr>Co se maže na rohlík?</vt:lpstr>
      <vt:lpstr>Kolik je prázdných a kolik plných sklenic od piva?</vt:lpstr>
      <vt:lpstr>Které další obrázky začínají na písmeno B jako bábovka?</vt:lpstr>
      <vt:lpstr>Která vlajka je České republiky?</vt:lpstr>
      <vt:lpstr>Téma pro polytechnickou výchovu:</vt:lpstr>
      <vt:lpstr>Použitý materiál</vt:lpstr>
      <vt:lpstr>Použité zdroje</vt:lpstr>
      <vt:lpstr>   Práce s interaktivním výukovým materiálem 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2015-02-02T08:16:27Z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