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45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80" r:id="rId11"/>
    <p:sldId id="275" r:id="rId12"/>
    <p:sldId id="278" r:id="rId13"/>
    <p:sldId id="277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306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2. 2. 2015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2. 2. 2015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409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41823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737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928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94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1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53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843967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4916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79269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0677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12995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745579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138245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68678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2899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4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  <p:sldLayoutId id="2147483957" r:id="rId12"/>
    <p:sldLayoutId id="2147483958" r:id="rId13"/>
    <p:sldLayoutId id="2147483959" r:id="rId14"/>
    <p:sldLayoutId id="2147483960" r:id="rId15"/>
    <p:sldLayoutId id="2147483961" r:id="rId16"/>
    <p:sldLayoutId id="2147483962" r:id="rId17"/>
    <p:sldLayoutId id="2147483963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pn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eg"/><Relationship Id="rId9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7.jpg"/><Relationship Id="rId7" Type="http://schemas.openxmlformats.org/officeDocument/2006/relationships/image" Target="../media/image30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7.jpg"/><Relationship Id="rId9" Type="http://schemas.openxmlformats.org/officeDocument/2006/relationships/image" Target="../media/image3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1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pixabay.com/p-2040/?no_redirect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60yNZQVbRx0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p-2040/?no_redirect" TargetMode="External"/><Relationship Id="rId2" Type="http://schemas.openxmlformats.org/officeDocument/2006/relationships/hyperlink" Target="http://www.clipartsalbum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cs-CZ" dirty="0">
                <a:solidFill>
                  <a:srgbClr val="FF0000"/>
                </a:solidFill>
                <a:latin typeface="Comic Sans MS" panose="030F0702030302020204" pitchFamily="66" charset="0"/>
              </a:rPr>
              <a:t>Vánoce, vánoce přicházejí..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10" y="1757236"/>
            <a:ext cx="2095346" cy="253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73" y="208670"/>
            <a:ext cx="10396882" cy="1151965"/>
          </a:xfrm>
        </p:spPr>
        <p:txBody>
          <a:bodyPr/>
          <a:lstStyle/>
          <a:p>
            <a:pPr algn="ctr"/>
            <a:r>
              <a:rPr lang="cs-CZ" sz="28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 dáváme na vánoční stromeček ??</a:t>
            </a:r>
            <a:endParaRPr lang="cs-CZ" sz="2800" b="1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926" y="1815068"/>
            <a:ext cx="1695450" cy="20401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520" y="1234181"/>
            <a:ext cx="1152525" cy="26765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634" y="1797744"/>
            <a:ext cx="1227900" cy="15494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728" y="1232714"/>
            <a:ext cx="1238250" cy="17716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271" y="3399113"/>
            <a:ext cx="2746960" cy="15192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996" y="4158731"/>
            <a:ext cx="2317049" cy="193357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43" y="3103558"/>
            <a:ext cx="1724025" cy="17731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12" y="1065369"/>
            <a:ext cx="1538288" cy="147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133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4784" y="100340"/>
            <a:ext cx="10396882" cy="115196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Najdi </a:t>
            </a:r>
            <a:r>
              <a:rPr lang="cs-CZ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stejnou</a:t>
            </a:r>
            <a:r>
              <a:rPr lang="cs-CZ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hvězdičku </a:t>
            </a:r>
            <a:endParaRPr lang="cs-CZ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Zástupný symbol pro obsah 18"/>
          <p:cNvSpPr>
            <a:spLocks noGrp="1"/>
          </p:cNvSpPr>
          <p:nvPr>
            <p:ph sz="quarter" idx="13"/>
          </p:nvPr>
        </p:nvSpPr>
        <p:spPr>
          <a:xfrm>
            <a:off x="1274619" y="2101818"/>
            <a:ext cx="10515600" cy="4351338"/>
          </a:xfrm>
        </p:spPr>
        <p:txBody>
          <a:bodyPr/>
          <a:lstStyle/>
          <a:p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9" y="1412556"/>
            <a:ext cx="1109895" cy="9103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942" y="3454195"/>
            <a:ext cx="1423416" cy="144804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439" y="3003680"/>
            <a:ext cx="1134687" cy="1093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19" y="3339750"/>
            <a:ext cx="1752028" cy="1676941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74" y="4178221"/>
            <a:ext cx="1629089" cy="1521198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434" y="1078814"/>
            <a:ext cx="1801372" cy="1736341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444" y="2178738"/>
            <a:ext cx="1519552" cy="145442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372" y="3875038"/>
            <a:ext cx="1748152" cy="163237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665" y="1554757"/>
            <a:ext cx="797541" cy="756850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080" y="4691226"/>
            <a:ext cx="1635125" cy="1761930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393" y="3003680"/>
            <a:ext cx="1134687" cy="1093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777" y="1618074"/>
            <a:ext cx="1134687" cy="109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4237" y="3485"/>
            <a:ext cx="10396882" cy="1151965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Označ sněhuláka s červenou šálou</a:t>
            </a:r>
            <a:endParaRPr lang="cs-CZ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516" y="939005"/>
            <a:ext cx="1805119" cy="22193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0050" y="4504191"/>
            <a:ext cx="1862138" cy="18669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5" y="3777118"/>
            <a:ext cx="2142586" cy="259397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015" y="2048667"/>
            <a:ext cx="1858148" cy="278722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781" y="2794455"/>
            <a:ext cx="1445398" cy="19653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543" y="1394607"/>
            <a:ext cx="1895377" cy="287042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307" y="1496817"/>
            <a:ext cx="1028700" cy="185380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97" y="527350"/>
            <a:ext cx="1165225" cy="193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0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Spočítej sněhové vločky</a:t>
            </a:r>
            <a:endParaRPr lang="cs-CZ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50" y="2640593"/>
            <a:ext cx="2232025" cy="20133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275" y="4243069"/>
            <a:ext cx="1711325" cy="185451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376" y="1139327"/>
            <a:ext cx="1611313" cy="20235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324" y="3794992"/>
            <a:ext cx="1203325" cy="12843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37" y="4813222"/>
            <a:ext cx="1203325" cy="128436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944" y="2464477"/>
            <a:ext cx="1203325" cy="128436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737" y="1998410"/>
            <a:ext cx="1203325" cy="128436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75" y="1705096"/>
            <a:ext cx="1203325" cy="128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841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1" y="449452"/>
            <a:ext cx="9062633" cy="138831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Označ obrázky, které mají dvě slabiky</a:t>
            </a:r>
            <a:endParaRPr lang="cs-CZ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085" y="1965960"/>
            <a:ext cx="1844675" cy="240116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959" y="1893083"/>
            <a:ext cx="1179576" cy="17273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055" y="3981482"/>
            <a:ext cx="1248958" cy="190341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87" y="1819417"/>
            <a:ext cx="1978025" cy="1874695"/>
          </a:xfrm>
          <a:prstGeom prst="rect">
            <a:avLst/>
          </a:prstGeom>
        </p:spPr>
      </p:pic>
      <p:pic>
        <p:nvPicPr>
          <p:cNvPr id="2050" name="Picture 2" descr="http://www.clipartsalbum.com/cliparts/engelen/6117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903" y="4367129"/>
            <a:ext cx="1556703" cy="149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ipartsalbum.com/cliparts/sterren/6962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600" y="3620444"/>
            <a:ext cx="1364463" cy="110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81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Pečení perníčků v MŠ: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2000" dirty="0" smtClean="0">
                <a:solidFill>
                  <a:srgbClr val="FF0000"/>
                </a:solidFill>
              </a:rPr>
              <a:t>Recept</a:t>
            </a:r>
            <a:r>
              <a:rPr lang="cs-CZ" sz="2000" dirty="0" smtClean="0">
                <a:solidFill>
                  <a:srgbClr val="FF0000"/>
                </a:solidFill>
              </a:rPr>
              <a:t>:</a:t>
            </a:r>
            <a:br>
              <a:rPr lang="cs-CZ" sz="2000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8" name="Picture 4" descr="Vánoce, Dekorace, Perník, Domácí, Potraviny, Milé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694" y="1261782"/>
            <a:ext cx="5387096" cy="358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6135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Rolničky, rolničky…..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843" y="1837765"/>
            <a:ext cx="2491838" cy="301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68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>Prvky </a:t>
            </a:r>
            <a: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polytechnické </a:t>
            </a:r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38200" y="1690688"/>
            <a:ext cx="10515600" cy="3362195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cs-CZ" dirty="0">
                <a:latin typeface="Comic Sans MS" panose="030F0702030302020204" pitchFamily="66" charset="0"/>
              </a:rPr>
              <a:t/>
            </a:r>
            <a:br>
              <a:rPr lang="cs-CZ" dirty="0">
                <a:latin typeface="Comic Sans MS" panose="030F0702030302020204" pitchFamily="66" charset="0"/>
              </a:rPr>
            </a:br>
            <a:r>
              <a:rPr lang="cs-CZ" dirty="0">
                <a:latin typeface="Comic Sans MS" panose="030F0702030302020204" pitchFamily="66" charset="0"/>
              </a:rPr>
              <a:t>•       </a:t>
            </a:r>
            <a:r>
              <a:rPr lang="cs-CZ" b="1" dirty="0">
                <a:latin typeface="Comic Sans MS" panose="030F0702030302020204" pitchFamily="66" charset="0"/>
              </a:rPr>
              <a:t>Název </a:t>
            </a:r>
            <a:r>
              <a:rPr lang="cs-CZ" dirty="0">
                <a:latin typeface="Comic Sans MS" panose="030F0702030302020204" pitchFamily="66" charset="0"/>
              </a:rPr>
              <a:t>INTEGROVANÉHO  </a:t>
            </a:r>
            <a:r>
              <a:rPr lang="cs-CZ" dirty="0" smtClean="0">
                <a:latin typeface="Comic Sans MS" panose="030F0702030302020204" pitchFamily="66" charset="0"/>
              </a:rPr>
              <a:t>BLOKU: Dítě a společnost</a:t>
            </a:r>
            <a:endParaRPr lang="cs-CZ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cs-CZ" dirty="0">
                <a:latin typeface="Comic Sans MS" panose="030F0702030302020204" pitchFamily="66" charset="0"/>
              </a:rPr>
              <a:t>•       </a:t>
            </a:r>
            <a:r>
              <a:rPr lang="cs-CZ" b="1" dirty="0">
                <a:latin typeface="Comic Sans MS" panose="030F0702030302020204" pitchFamily="66" charset="0"/>
              </a:rPr>
              <a:t>Název </a:t>
            </a:r>
            <a:r>
              <a:rPr lang="cs-CZ" dirty="0">
                <a:latin typeface="Comic Sans MS" panose="030F0702030302020204" pitchFamily="66" charset="0"/>
              </a:rPr>
              <a:t>VZDĚLÁVACÍ </a:t>
            </a:r>
            <a:r>
              <a:rPr lang="cs-CZ" dirty="0" smtClean="0">
                <a:latin typeface="Comic Sans MS" panose="030F0702030302020204" pitchFamily="66" charset="0"/>
              </a:rPr>
              <a:t>OBLASTI: Kultura a umění</a:t>
            </a:r>
            <a:endParaRPr lang="cs-CZ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cs-CZ" dirty="0">
                <a:latin typeface="Comic Sans MS" panose="030F0702030302020204" pitchFamily="66" charset="0"/>
              </a:rPr>
              <a:t>•       </a:t>
            </a:r>
            <a:r>
              <a:rPr lang="cs-CZ" b="1" dirty="0">
                <a:latin typeface="Comic Sans MS" panose="030F0702030302020204" pitchFamily="66" charset="0"/>
              </a:rPr>
              <a:t>Výběr tématu </a:t>
            </a:r>
            <a:r>
              <a:rPr lang="cs-CZ" dirty="0" smtClean="0">
                <a:latin typeface="Comic Sans MS" panose="030F0702030302020204" pitchFamily="66" charset="0"/>
              </a:rPr>
              <a:t>–Vánoce, Vánoce přicházejí</a:t>
            </a:r>
          </a:p>
          <a:p>
            <a:pPr marL="388620" indent="-342900"/>
            <a:r>
              <a:rPr lang="cs-CZ" dirty="0" smtClean="0">
                <a:latin typeface="Comic Sans MS" panose="030F0702030302020204" pitchFamily="66" charset="0"/>
              </a:rPr>
              <a:t>Výstupy: Děti si opakují barvy, počítání a </a:t>
            </a:r>
            <a:r>
              <a:rPr lang="cs-CZ" dirty="0" smtClean="0">
                <a:latin typeface="Comic Sans MS" panose="030F0702030302020204" pitchFamily="66" charset="0"/>
              </a:rPr>
              <a:t>rozdělení slov na </a:t>
            </a:r>
            <a:r>
              <a:rPr lang="cs-CZ" dirty="0" smtClean="0">
                <a:latin typeface="Comic Sans MS" panose="030F0702030302020204" pitchFamily="66" charset="0"/>
              </a:rPr>
              <a:t>slabiky. </a:t>
            </a:r>
            <a:r>
              <a:rPr lang="cs-CZ" dirty="0" smtClean="0">
                <a:latin typeface="Comic Sans MS" panose="030F0702030302020204" pitchFamily="66" charset="0"/>
              </a:rPr>
              <a:t>	</a:t>
            </a:r>
            <a:endParaRPr lang="cs-CZ" dirty="0" smtClean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5801" y="5757334"/>
            <a:ext cx="2620107" cy="498470"/>
          </a:xfrm>
        </p:spPr>
        <p:txBody>
          <a:bodyPr/>
          <a:lstStyle/>
          <a:p>
            <a:r>
              <a:rPr lang="cs-CZ" sz="1200" dirty="0" smtClean="0"/>
              <a:t>Projekt CZ.1.07/1.3.00/48.0075 je spolufinancován Evropským sociálním fondem a státním rozpočtem České republiky.</a:t>
            </a:r>
            <a:endParaRPr lang="cs-CZ" sz="12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Použité </a:t>
            </a:r>
            <a:r>
              <a:rPr lang="cs-CZ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zdroje </a:t>
            </a:r>
            <a:r>
              <a:rPr lang="cs-CZ" dirty="0">
                <a:solidFill>
                  <a:srgbClr val="FF0000"/>
                </a:solidFill>
                <a:latin typeface="Comic Sans MS" panose="030F0702030302020204" pitchFamily="66" charset="0"/>
              </a:rPr>
              <a:t>: </a:t>
            </a:r>
            <a:br>
              <a:rPr lang="cs-CZ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2000" dirty="0" smtClean="0">
                <a:solidFill>
                  <a:srgbClr val="FF0000"/>
                </a:solidFill>
                <a:latin typeface="Comic Sans MS" panose="030F0702030302020204" pitchFamily="66" charset="0"/>
                <a:hlinkClick r:id="rId2"/>
              </a:rPr>
              <a:t>www.clipartsalbum.com</a:t>
            </a:r>
            <a:r>
              <a:rPr lang="cs-CZ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2000" dirty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http://pixabay.com/p-2040/?</a:t>
            </a:r>
            <a:r>
              <a:rPr lang="cs-CZ" sz="2000" dirty="0" smtClean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no_redirect</a:t>
            </a:r>
            <a:r>
              <a:rPr lang="cs-CZ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….</a:t>
            </a:r>
            <a:r>
              <a:rPr lang="cs-CZ" dirty="0">
                <a:latin typeface="Comic Sans MS" panose="030F0702030302020204" pitchFamily="66" charset="0"/>
              </a:rPr>
              <a:t> </a:t>
            </a:r>
            <a:r>
              <a:rPr lang="cs-CZ" sz="1800" dirty="0">
                <a:latin typeface="Comic Sans MS" panose="030F0702030302020204" pitchFamily="66" charset="0"/>
              </a:rPr>
              <a:t>Volné pro komerční užití</a:t>
            </a:r>
            <a:endParaRPr lang="cs-CZ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Práce </a:t>
            </a:r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>s interaktivním výukovým materiálem</a:t>
            </a:r>
            <a:b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cs-CZ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01040" y="2199767"/>
            <a:ext cx="10187784" cy="291340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omic Sans MS" panose="030F0702030302020204" pitchFamily="66" charset="0"/>
              </a:rPr>
              <a:t>Postupujeme snímek od snímku. </a:t>
            </a:r>
            <a:r>
              <a:rPr lang="cs-CZ" dirty="0" smtClean="0">
                <a:latin typeface="Comic Sans MS" panose="030F0702030302020204" pitchFamily="66" charset="0"/>
              </a:rPr>
              <a:t>Paní učitelka čte dětem zadání.  Děti musí klikat jen na obrázky. Při kliknutí mino obrázek budete přesměrováni na další snímek.</a:t>
            </a:r>
            <a:endParaRPr lang="cs-CZ" dirty="0">
              <a:latin typeface="Comic Sans MS" panose="030F0702030302020204" pitchFamily="66" charset="0"/>
            </a:endParaRPr>
          </a:p>
          <a:p>
            <a:r>
              <a:rPr lang="cs-CZ" dirty="0" smtClean="0">
                <a:latin typeface="Comic Sans MS" panose="030F0702030302020204" pitchFamily="66" charset="0"/>
              </a:rPr>
              <a:t>Na snímku číslo 8 děti kliknou na obrázek sněhuláka a otevře se jim www.youtube.cz s písničkou</a:t>
            </a:r>
            <a:r>
              <a:rPr lang="cs-CZ" dirty="0" smtClean="0"/>
              <a:t>. </a:t>
            </a:r>
            <a:r>
              <a:rPr lang="cs-CZ" dirty="0" smtClean="0">
                <a:latin typeface="Comic Sans MS" panose="030F0702030302020204" pitchFamily="66" charset="0"/>
              </a:rPr>
              <a:t>Po kliknutí na perníčky /7/ se dětem otevře recept.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7162" y="5744946"/>
            <a:ext cx="3196882" cy="498470"/>
          </a:xfrm>
        </p:spPr>
        <p:txBody>
          <a:bodyPr/>
          <a:lstStyle/>
          <a:p>
            <a:r>
              <a:rPr lang="cs-CZ" sz="1000" dirty="0" smtClean="0"/>
              <a:t>Projekt CZ.1.07/1.3.00/48.0075 je spolufinancován Evropským sociálním fondem a státním rozpočtem České republiky.</a:t>
            </a:r>
            <a:endParaRPr lang="cs-CZ" sz="10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Materiály a pomůcky</a:t>
            </a:r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cs-CZ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>
                <a:latin typeface="Comic Sans MS" panose="030F0702030302020204" pitchFamily="66" charset="0"/>
              </a:rPr>
              <a:t>Dotyková obrazovka</a:t>
            </a:r>
            <a:r>
              <a:rPr lang="cs-CZ" dirty="0">
                <a:latin typeface="Comic Sans MS" panose="030F0702030302020204" pitchFamily="66" charset="0"/>
              </a:rPr>
              <a:t>, připojená k </a:t>
            </a:r>
            <a:r>
              <a:rPr lang="cs-CZ" dirty="0" smtClean="0">
                <a:latin typeface="Comic Sans MS" panose="030F0702030302020204" pitchFamily="66" charset="0"/>
              </a:rPr>
              <a:t>PC</a:t>
            </a:r>
            <a:endParaRPr lang="cs-CZ" b="1" dirty="0">
              <a:latin typeface="Comic Sans MS" panose="030F0702030302020204" pitchFamily="66" charset="0"/>
            </a:endParaRPr>
          </a:p>
          <a:p>
            <a:r>
              <a:rPr lang="cs-CZ" dirty="0">
                <a:latin typeface="Comic Sans MS" panose="030F0702030302020204" pitchFamily="66" charset="0"/>
              </a:rPr>
              <a:t>Didaktický kufřík </a:t>
            </a:r>
            <a:r>
              <a:rPr lang="cs-CZ" dirty="0" smtClean="0">
                <a:latin typeface="Comic Sans MS" panose="030F0702030302020204" pitchFamily="66" charset="0"/>
              </a:rPr>
              <a:t>– KUMUČ – Děti malují na tabulky hvězdičky a poté počítají </a:t>
            </a:r>
            <a:endParaRPr lang="cs-CZ" dirty="0">
              <a:latin typeface="Comic Sans MS" panose="030F0702030302020204" pitchFamily="66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93432" y="5757334"/>
            <a:ext cx="3154680" cy="498470"/>
          </a:xfrm>
        </p:spPr>
        <p:txBody>
          <a:bodyPr/>
          <a:lstStyle/>
          <a:p>
            <a:r>
              <a:rPr lang="cs-CZ" sz="1100" dirty="0" smtClean="0"/>
              <a:t>Projekt CZ.1.07/1.3.00/48.0075 je spolufinancován Evropským sociálním fondem a státním rozpočtem České republiky.</a:t>
            </a:r>
            <a:endParaRPr lang="cs-CZ" sz="11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85801" y="5757334"/>
            <a:ext cx="2507565" cy="498470"/>
          </a:xfrm>
        </p:spPr>
        <p:txBody>
          <a:bodyPr/>
          <a:lstStyle/>
          <a:p>
            <a:r>
              <a:rPr lang="cs-CZ" sz="1200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</a:t>
            </a:r>
            <a:r>
              <a:rPr lang="cs-CZ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Cíle </a:t>
            </a:r>
            <a:r>
              <a:rPr lang="cs-CZ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polytechnické </a:t>
            </a:r>
            <a:r>
              <a:rPr lang="cs-CZ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                                                   </a:t>
            </a:r>
            <a:endParaRPr lang="cs-CZ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výchovy</a:t>
            </a:r>
            <a:endParaRPr lang="cs-CZ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lavní událost">
  <a:themeElements>
    <a:clrScheme name="Hlavní událos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Hlavní událos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avní událos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TM04033927[[fn=Hlavní událost]]</Template>
  <TotalTime>0</TotalTime>
  <Words>214</Words>
  <Application>Microsoft Office PowerPoint</Application>
  <PresentationFormat>Širokoúhlá obrazovka</PresentationFormat>
  <Paragraphs>41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Comic Sans MS</vt:lpstr>
      <vt:lpstr>Impact</vt:lpstr>
      <vt:lpstr>Hlavní událost</vt:lpstr>
      <vt:lpstr>Vánoce, vánoce přicházejí..</vt:lpstr>
      <vt:lpstr>Co dáváme na vánoční stromeček ??</vt:lpstr>
      <vt:lpstr>Najdi stejnou hvězdičku </vt:lpstr>
      <vt:lpstr>Označ sněhuláka s červenou šálou</vt:lpstr>
      <vt:lpstr>Spočítej sněhové vločky</vt:lpstr>
      <vt:lpstr>Označ obrázky, které mají dvě slabiky</vt:lpstr>
      <vt:lpstr>Pečení perníčků v MŠ: Recept: </vt:lpstr>
      <vt:lpstr>Rolničky, rolničky….. </vt:lpstr>
      <vt:lpstr>Prvky polytechnické výchovy</vt:lpstr>
      <vt:lpstr>       Použité zdroje :  www.clipartsalbum.com http://pixabay.com/p-2040/?no_redirect …. Volné pro komerční užití</vt:lpstr>
      <vt:lpstr>   Práce s interaktivním výukovým materiálem </vt:lpstr>
      <vt:lpstr>Materiály a pomůcky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2015-02-02T08:52:52Z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