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832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3" r:id="rId4"/>
    <p:sldId id="284" r:id="rId5"/>
    <p:sldId id="285" r:id="rId6"/>
    <p:sldId id="287" r:id="rId7"/>
    <p:sldId id="286" r:id="rId8"/>
    <p:sldId id="293" r:id="rId9"/>
    <p:sldId id="292" r:id="rId10"/>
    <p:sldId id="294" r:id="rId11"/>
    <p:sldId id="295" r:id="rId12"/>
    <p:sldId id="296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>
        <p:scale>
          <a:sx n="70" d="100"/>
          <a:sy n="70" d="100"/>
        </p:scale>
        <p:origin x="-480" y="-864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2.2.2015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2.2.2015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F9FC92-0D2F-4B5C-A112-AF4D4799E323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329094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F9FC92-0D2F-4B5C-A112-AF4D4799E323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690007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 cstate="print">
            <a:alphaModFix amt="3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2/2/2015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3464370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22170976"/>
      </p:ext>
    </p:extLst>
  </p:cSld>
  <p:clrMapOvr>
    <a:masterClrMapping/>
  </p:clrMapOvr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006988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43730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379129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642204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068203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706918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623513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4819434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43486945"/>
      </p:ext>
    </p:extLst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530687140"/>
      </p:ext>
    </p:extLst>
  </p:cSld>
  <p:clrMapOvr>
    <a:masterClrMapping/>
  </p:clrMapOvr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80128718"/>
      </p:ext>
    </p:extLst>
  </p:cSld>
  <p:clrMapOvr>
    <a:masterClrMapping/>
  </p:clrMapOvr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58831898"/>
      </p:ext>
    </p:extLst>
  </p:cSld>
  <p:clrMapOvr>
    <a:masterClrMapping/>
  </p:clrMapOvr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96058289"/>
      </p:ext>
    </p:extLst>
  </p:cSld>
  <p:clrMapOvr>
    <a:masterClrMapping/>
  </p:clrMapOvr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25118174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32091391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924080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jpe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4.gi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 cstate="print">
            <a:alphaModFix amt="3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48" name="Obrázek 47"/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49" name="Obrázek 48"/>
          <p:cNvPicPr>
            <a:picLocks noChangeAspect="1"/>
          </p:cNvPicPr>
          <p:nvPr userDrawn="1"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5955712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33" r:id="rId1"/>
    <p:sldLayoutId id="2147483834" r:id="rId2"/>
    <p:sldLayoutId id="2147483835" r:id="rId3"/>
    <p:sldLayoutId id="2147483836" r:id="rId4"/>
    <p:sldLayoutId id="2147483837" r:id="rId5"/>
    <p:sldLayoutId id="2147483838" r:id="rId6"/>
    <p:sldLayoutId id="2147483839" r:id="rId7"/>
    <p:sldLayoutId id="2147483840" r:id="rId8"/>
    <p:sldLayoutId id="2147483841" r:id="rId9"/>
    <p:sldLayoutId id="2147483842" r:id="rId10"/>
    <p:sldLayoutId id="2147483843" r:id="rId11"/>
    <p:sldLayoutId id="2147483844" r:id="rId12"/>
    <p:sldLayoutId id="2147483845" r:id="rId13"/>
    <p:sldLayoutId id="2147483846" r:id="rId14"/>
    <p:sldLayoutId id="2147483847" r:id="rId15"/>
    <p:sldLayoutId id="2147483848" r:id="rId16"/>
    <p:sldLayoutId id="2147483849" r:id="rId17"/>
    <p:sldLayoutId id="2147483850" r:id="rId18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pos="3840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12" Type="http://schemas.openxmlformats.org/officeDocument/2006/relationships/image" Target="../media/image1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jpeg"/><Relationship Id="rId11" Type="http://schemas.openxmlformats.org/officeDocument/2006/relationships/image" Target="../media/image14.jpeg"/><Relationship Id="rId5" Type="http://schemas.openxmlformats.org/officeDocument/2006/relationships/image" Target="../media/image8.png"/><Relationship Id="rId10" Type="http://schemas.openxmlformats.org/officeDocument/2006/relationships/image" Target="../media/image13.jpeg"/><Relationship Id="rId4" Type="http://schemas.openxmlformats.org/officeDocument/2006/relationships/image" Target="../media/image7.jpeg"/><Relationship Id="rId9" Type="http://schemas.openxmlformats.org/officeDocument/2006/relationships/image" Target="../media/image12.jpeg"/><Relationship Id="rId14" Type="http://schemas.openxmlformats.org/officeDocument/2006/relationships/image" Target="../media/image17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13" Type="http://schemas.openxmlformats.org/officeDocument/2006/relationships/image" Target="../media/image28.jpeg"/><Relationship Id="rId3" Type="http://schemas.openxmlformats.org/officeDocument/2006/relationships/image" Target="../media/image19.jpeg"/><Relationship Id="rId7" Type="http://schemas.openxmlformats.org/officeDocument/2006/relationships/image" Target="../media/image23.jpeg"/><Relationship Id="rId12" Type="http://schemas.openxmlformats.org/officeDocument/2006/relationships/image" Target="../media/image27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2.jpeg"/><Relationship Id="rId11" Type="http://schemas.openxmlformats.org/officeDocument/2006/relationships/image" Target="../media/image26.jpeg"/><Relationship Id="rId5" Type="http://schemas.openxmlformats.org/officeDocument/2006/relationships/image" Target="../media/image21.jpeg"/><Relationship Id="rId10" Type="http://schemas.openxmlformats.org/officeDocument/2006/relationships/image" Target="../media/image14.jpeg"/><Relationship Id="rId4" Type="http://schemas.openxmlformats.org/officeDocument/2006/relationships/image" Target="../media/image20.jpeg"/><Relationship Id="rId9" Type="http://schemas.openxmlformats.org/officeDocument/2006/relationships/image" Target="../media/image25.jpeg"/><Relationship Id="rId14" Type="http://schemas.openxmlformats.org/officeDocument/2006/relationships/image" Target="../media/image29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30.jpeg"/><Relationship Id="rId7" Type="http://schemas.openxmlformats.org/officeDocument/2006/relationships/image" Target="../media/image33.jpeg"/><Relationship Id="rId12" Type="http://schemas.openxmlformats.org/officeDocument/2006/relationships/image" Target="../media/image3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.jpeg"/><Relationship Id="rId11" Type="http://schemas.openxmlformats.org/officeDocument/2006/relationships/image" Target="../media/image36.jpeg"/><Relationship Id="rId5" Type="http://schemas.openxmlformats.org/officeDocument/2006/relationships/image" Target="../media/image32.jpeg"/><Relationship Id="rId10" Type="http://schemas.openxmlformats.org/officeDocument/2006/relationships/image" Target="../media/image35.jpeg"/><Relationship Id="rId4" Type="http://schemas.openxmlformats.org/officeDocument/2006/relationships/image" Target="../media/image31.jpeg"/><Relationship Id="rId9" Type="http://schemas.openxmlformats.org/officeDocument/2006/relationships/image" Target="../media/image3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hyperlink" Target="http://www.youtube.com/watch?v=8yPkZpc7PJk" TargetMode="Externa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Vzduch a jeho využití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8299766" cy="998559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lgerian" panose="04020705040A02060702" pitchFamily="82" charset="0"/>
              </a:rPr>
              <a:t>Kdo a Co se pohybuje ve vzduchu</a:t>
            </a:r>
            <a:endParaRPr lang="cs-CZ" dirty="0">
              <a:latin typeface="Algerian" panose="04020705040A02060702" pitchFamily="82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9799" y="1790685"/>
            <a:ext cx="3212805" cy="112776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  <a:effectLst>
            <a:reflection blurRad="12700" stA="30000" endPos="30000" dist="5000" dir="5400000" sy="-100000" algn="bl" rotWithShape="0"/>
            <a:softEdge rad="63500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8213" y="3450540"/>
            <a:ext cx="1497330" cy="1376917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/>
        </p:blipFill>
        <p:spPr>
          <a:xfrm>
            <a:off x="5291295" y="1873246"/>
            <a:ext cx="1961391" cy="974407"/>
          </a:xfrm>
          <a:prstGeom prst="rect">
            <a:avLst/>
          </a:prstGeom>
          <a:solidFill>
            <a:srgbClr val="00B0F0"/>
          </a:solidFill>
          <a:ln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  <a:effectLst>
            <a:glow>
              <a:schemeClr val="tx2"/>
            </a:glow>
            <a:reflection blurRad="12700" stA="30000" endPos="30000" dist="5000" dir="5400000" sy="-100000" algn="bl" rotWithShape="0"/>
            <a:softEdge rad="63500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20775" y="1729726"/>
            <a:ext cx="1752414" cy="1481015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00924" y="3437760"/>
            <a:ext cx="2179320" cy="1634490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45476" y="1848552"/>
            <a:ext cx="2075816" cy="1334453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03066" y="3415761"/>
            <a:ext cx="2060366" cy="1730960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25543" y="5146721"/>
            <a:ext cx="2128693" cy="1298503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82604" y="1864494"/>
            <a:ext cx="1268686" cy="924328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207902" y="3643376"/>
            <a:ext cx="1372252" cy="197025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27959" y="3415761"/>
            <a:ext cx="1870549" cy="1541471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78" t="-924" r="-778" b="924"/>
          <a:stretch/>
        </p:blipFill>
        <p:spPr>
          <a:xfrm>
            <a:off x="5234347" y="5228404"/>
            <a:ext cx="1468719" cy="1237921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</p:spTree>
    <p:extLst>
      <p:ext uri="{BB962C8B-B14F-4D97-AF65-F5344CB8AC3E}">
        <p14:creationId xmlns:p14="http://schemas.microsoft.com/office/powerpoint/2010/main" xmlns="" val="9969631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1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6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1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6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1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rot="10800000" flipV="1">
            <a:off x="1608510" y="885059"/>
            <a:ext cx="6806774" cy="2068129"/>
          </a:xfr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w="63500" h="50800"/>
          </a:sp3d>
        </p:spPr>
        <p:txBody>
          <a:bodyPr>
            <a:normAutofit fontScale="90000"/>
          </a:bodyPr>
          <a:lstStyle/>
          <a:p>
            <a:r>
              <a:rPr lang="cs-CZ" sz="4000" u="sng" dirty="0" smtClean="0">
                <a:latin typeface="Algerian" panose="04020705040A02060702" pitchFamily="82" charset="0"/>
              </a:rPr>
              <a:t>Pohyb vzduchu – </a:t>
            </a:r>
            <a:r>
              <a:rPr lang="cs-CZ" sz="5400" u="sng" dirty="0" smtClean="0"/>
              <a:t>vítr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000" dirty="0" smtClean="0">
                <a:solidFill>
                  <a:srgbClr val="0070C0"/>
                </a:solidFill>
                <a:latin typeface="Euphemia" panose="020B0503040102020104" pitchFamily="34" charset="0"/>
              </a:rPr>
              <a:t>- pohyb vzduchu můžeme v přírodě pozorovat jako </a:t>
            </a:r>
            <a:r>
              <a:rPr lang="cs-CZ" sz="2000" u="sng" dirty="0" smtClean="0">
                <a:solidFill>
                  <a:srgbClr val="0070C0"/>
                </a:solidFill>
                <a:latin typeface="Euphemia" panose="020B0503040102020104" pitchFamily="34" charset="0"/>
              </a:rPr>
              <a:t>vítr</a:t>
            </a:r>
            <a:r>
              <a:rPr lang="cs-CZ" sz="2000" dirty="0" smtClean="0">
                <a:solidFill>
                  <a:srgbClr val="0070C0"/>
                </a:solidFill>
                <a:latin typeface="Euphemia" panose="020B0503040102020104" pitchFamily="34" charset="0"/>
              </a:rPr>
              <a:t/>
            </a:r>
            <a:br>
              <a:rPr lang="cs-CZ" sz="2000" dirty="0" smtClean="0">
                <a:solidFill>
                  <a:srgbClr val="0070C0"/>
                </a:solidFill>
                <a:latin typeface="Euphemia" panose="020B0503040102020104" pitchFamily="34" charset="0"/>
              </a:rPr>
            </a:br>
            <a:r>
              <a:rPr lang="cs-CZ" sz="2000" dirty="0" smtClean="0">
                <a:solidFill>
                  <a:srgbClr val="0070C0"/>
                </a:solidFill>
                <a:latin typeface="Euphemia" panose="020B0503040102020104" pitchFamily="34" charset="0"/>
              </a:rPr>
              <a:t/>
            </a:r>
            <a:br>
              <a:rPr lang="cs-CZ" sz="2000" dirty="0" smtClean="0">
                <a:solidFill>
                  <a:srgbClr val="0070C0"/>
                </a:solidFill>
                <a:latin typeface="Euphemia" panose="020B0503040102020104" pitchFamily="34" charset="0"/>
              </a:rPr>
            </a:br>
            <a:r>
              <a:rPr lang="cs-CZ" sz="2000" dirty="0" smtClean="0">
                <a:solidFill>
                  <a:srgbClr val="0070C0"/>
                </a:solidFill>
                <a:latin typeface="Euphemia" panose="020B0503040102020104" pitchFamily="34" charset="0"/>
              </a:rPr>
              <a:t>- vyber, kdo a co potřebuje ke svému pohybu vítr</a:t>
            </a:r>
            <a:r>
              <a:rPr lang="cs-CZ" sz="2400" dirty="0" smtClean="0">
                <a:latin typeface="Euphemia" panose="020B0503040102020104" pitchFamily="34" charset="0"/>
              </a:rPr>
              <a:t/>
            </a:r>
            <a:br>
              <a:rPr lang="cs-CZ" sz="2400" dirty="0" smtClean="0">
                <a:latin typeface="Euphemia" panose="020B0503040102020104" pitchFamily="34" charset="0"/>
              </a:rPr>
            </a:br>
            <a:endParaRPr lang="cs-CZ" sz="2000" dirty="0">
              <a:latin typeface="Euphemia" panose="020B0503040102020104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4680" b="5582"/>
          <a:stretch/>
        </p:blipFill>
        <p:spPr>
          <a:xfrm>
            <a:off x="8302171" y="203419"/>
            <a:ext cx="2402470" cy="1586548"/>
          </a:xfrm>
          <a:prstGeom prst="rect">
            <a:avLst/>
          </a:prstGeom>
          <a:gradFill>
            <a:gsLst>
              <a:gs pos="75000">
                <a:schemeClr val="bg2">
                  <a:lumMod val="40000"/>
                  <a:lumOff val="60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29170" y="2953188"/>
            <a:ext cx="1764798" cy="13123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98035" y="2903909"/>
            <a:ext cx="1813966" cy="174362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61804" y="4773846"/>
            <a:ext cx="968293" cy="199730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233425" y="5067865"/>
            <a:ext cx="1250746" cy="12660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923715" y="3132731"/>
            <a:ext cx="1439212" cy="158607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28602" y="5124198"/>
            <a:ext cx="1537860" cy="115339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415285" y="2862359"/>
            <a:ext cx="1284868" cy="20582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30111" y="5362222"/>
            <a:ext cx="1170042" cy="8524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4663" y="2862359"/>
            <a:ext cx="1122203" cy="144283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74380" y="2645465"/>
            <a:ext cx="1209784" cy="180395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53914" y="5159693"/>
            <a:ext cx="1622017" cy="125751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7820" y="4640100"/>
            <a:ext cx="1683715" cy="201358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177854620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307771" y="1122363"/>
            <a:ext cx="7866744" cy="851580"/>
          </a:xfrm>
        </p:spPr>
        <p:txBody>
          <a:bodyPr>
            <a:normAutofit fontScale="90000"/>
          </a:bodyPr>
          <a:lstStyle/>
          <a:p>
            <a:r>
              <a:rPr lang="cs-CZ" sz="3600" u="sng" dirty="0" smtClean="0">
                <a:latin typeface="Algerian" panose="04020705040A02060702" pitchFamily="82" charset="0"/>
              </a:rPr>
              <a:t>-POHYB VZDUCHU – </a:t>
            </a:r>
            <a:r>
              <a:rPr lang="cs-CZ" sz="5300" u="sng" dirty="0" smtClean="0">
                <a:latin typeface="Algerian" panose="04020705040A02060702" pitchFamily="82" charset="0"/>
              </a:rPr>
              <a:t>FOUKÁNÍ</a:t>
            </a:r>
            <a:r>
              <a:rPr lang="cs-CZ" sz="3600" u="sng" dirty="0" smtClean="0">
                <a:solidFill>
                  <a:schemeClr val="tx2"/>
                </a:solidFill>
                <a:latin typeface="Algerian" panose="04020705040A02060702" pitchFamily="82" charset="0"/>
              </a:rPr>
              <a:t/>
            </a:r>
            <a:br>
              <a:rPr lang="cs-CZ" sz="3600" u="sng" dirty="0" smtClean="0">
                <a:solidFill>
                  <a:schemeClr val="tx2"/>
                </a:solidFill>
                <a:latin typeface="Algerian" panose="04020705040A02060702" pitchFamily="82" charset="0"/>
              </a:rPr>
            </a:br>
            <a:r>
              <a:rPr lang="cs-CZ" sz="3600" dirty="0" smtClean="0">
                <a:latin typeface="Algerian" panose="04020705040A02060702" pitchFamily="82" charset="0"/>
              </a:rPr>
              <a:t/>
            </a:r>
            <a:br>
              <a:rPr lang="cs-CZ" sz="3600" dirty="0" smtClean="0">
                <a:latin typeface="Algerian" panose="04020705040A02060702" pitchFamily="82" charset="0"/>
              </a:rPr>
            </a:br>
            <a:r>
              <a:rPr lang="cs-CZ" sz="1800" dirty="0" smtClean="0">
                <a:solidFill>
                  <a:srgbClr val="0070C0"/>
                </a:solidFill>
                <a:latin typeface="Euphemia" panose="020B0503040102020104" pitchFamily="34" charset="0"/>
              </a:rPr>
              <a:t>- i lidé mohou způsobit pohyb vzduchu – PŘ. </a:t>
            </a:r>
            <a:r>
              <a:rPr lang="cs-CZ" sz="1800" dirty="0" err="1" smtClean="0">
                <a:solidFill>
                  <a:srgbClr val="0070C0"/>
                </a:solidFill>
                <a:latin typeface="Euphemia" panose="020B0503040102020104" pitchFamily="34" charset="0"/>
              </a:rPr>
              <a:t>foukáníM</a:t>
            </a:r>
            <a:r>
              <a:rPr lang="cs-CZ" sz="1800" dirty="0" smtClean="0">
                <a:solidFill>
                  <a:srgbClr val="0070C0"/>
                </a:solidFill>
                <a:latin typeface="Euphemia" panose="020B0503040102020104" pitchFamily="34" charset="0"/>
              </a:rPr>
              <a:t> ÚSTY</a:t>
            </a:r>
            <a:br>
              <a:rPr lang="cs-CZ" sz="1800" dirty="0" smtClean="0">
                <a:solidFill>
                  <a:srgbClr val="0070C0"/>
                </a:solidFill>
                <a:latin typeface="Euphemia" panose="020B0503040102020104" pitchFamily="34" charset="0"/>
              </a:rPr>
            </a:br>
            <a:r>
              <a:rPr lang="cs-CZ" sz="1800" dirty="0" smtClean="0">
                <a:solidFill>
                  <a:srgbClr val="0070C0"/>
                </a:solidFill>
                <a:latin typeface="Euphemia" panose="020B0503040102020104" pitchFamily="34" charset="0"/>
              </a:rPr>
              <a:t/>
            </a:r>
            <a:br>
              <a:rPr lang="cs-CZ" sz="1800" dirty="0" smtClean="0">
                <a:solidFill>
                  <a:srgbClr val="0070C0"/>
                </a:solidFill>
                <a:latin typeface="Euphemia" panose="020B0503040102020104" pitchFamily="34" charset="0"/>
              </a:rPr>
            </a:br>
            <a:r>
              <a:rPr lang="cs-CZ" sz="1800" dirty="0" smtClean="0">
                <a:solidFill>
                  <a:srgbClr val="0070C0"/>
                </a:solidFill>
                <a:latin typeface="Euphemia" panose="020B0503040102020104" pitchFamily="34" charset="0"/>
              </a:rPr>
              <a:t>- VYBER, KDY STAČÍ K POHYBU FOUKNUTÍ </a:t>
            </a:r>
            <a:endParaRPr lang="cs-CZ" sz="1800" dirty="0">
              <a:solidFill>
                <a:srgbClr val="0070C0"/>
              </a:solidFill>
              <a:latin typeface="Euphemia" panose="020B0503040102020104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4675" y="4709680"/>
            <a:ext cx="1343497" cy="200334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93249" y="4601836"/>
            <a:ext cx="936617" cy="193581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57238" y="4704700"/>
            <a:ext cx="1056523" cy="169511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73133" y="2029819"/>
            <a:ext cx="1552575" cy="199616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59965" y="2215915"/>
            <a:ext cx="1725007" cy="190102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95097" y="4512578"/>
            <a:ext cx="1935682" cy="186062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9139" y="2215915"/>
            <a:ext cx="1573107" cy="209747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2873275" y="2466405"/>
            <a:ext cx="1940084" cy="134088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26181" y="4704700"/>
            <a:ext cx="1621744" cy="168848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926488" y="2087015"/>
            <a:ext cx="1699079" cy="188177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9509356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95457" y="2656560"/>
            <a:ext cx="3273082" cy="1045029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latin typeface="Algerian" panose="04020705040A02060702" pitchFamily="82" charset="0"/>
              </a:rPr>
              <a:t>VÝROBA PAPÍROVÉ VLAŠTOVKY</a:t>
            </a:r>
            <a:endParaRPr lang="cs-CZ" sz="3600" dirty="0">
              <a:latin typeface="Algerian" panose="04020705040A02060702" pitchFamily="82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68539" y="310893"/>
            <a:ext cx="5199017" cy="6350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388286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137409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Algerian" panose="04020705040A02060702" pitchFamily="82" charset="0"/>
              </a:rPr>
              <a:t>Foukej, foukej větříčku</a:t>
            </a:r>
            <a:br>
              <a:rPr lang="cs-CZ" dirty="0" smtClean="0">
                <a:latin typeface="Algerian" panose="04020705040A02060702" pitchFamily="82" charset="0"/>
              </a:rPr>
            </a:br>
            <a:endParaRPr lang="cs-CZ" dirty="0">
              <a:latin typeface="Algerian" panose="04020705040A02060702" pitchFamily="82" charset="0"/>
            </a:endParaRPr>
          </a:p>
        </p:txBody>
      </p:sp>
      <p:pic>
        <p:nvPicPr>
          <p:cNvPr id="4" name="Obrázek 3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57860" y="2057428"/>
            <a:ext cx="3543300" cy="3924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152407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 txBox="1">
            <a:spLocks/>
          </p:cNvSpPr>
          <p:nvPr/>
        </p:nvSpPr>
        <p:spPr>
          <a:xfrm>
            <a:off x="2123166" y="559558"/>
            <a:ext cx="8986112" cy="5636526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 smtClean="0">
                <a:solidFill>
                  <a:schemeClr val="bg1"/>
                </a:solidFill>
                <a:latin typeface="Algerian" panose="04020705040A02060702" pitchFamily="82" charset="0"/>
              </a:rPr>
              <a:t>Téma pro polytechnickou výchovu:</a:t>
            </a:r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sz="2500" dirty="0" smtClean="0">
                <a:solidFill>
                  <a:schemeClr val="bg1"/>
                </a:solidFill>
              </a:rPr>
              <a:t>Oblast – Dítě a svět</a:t>
            </a:r>
            <a:br>
              <a:rPr lang="cs-CZ" sz="2500" dirty="0" smtClean="0">
                <a:solidFill>
                  <a:schemeClr val="bg1"/>
                </a:solidFill>
              </a:rPr>
            </a:br>
            <a:r>
              <a:rPr lang="cs-CZ" sz="2500" dirty="0" smtClean="0">
                <a:solidFill>
                  <a:schemeClr val="bg1"/>
                </a:solidFill>
              </a:rPr>
              <a:t>podoblast – poznatky, sociální informovanost</a:t>
            </a:r>
            <a:br>
              <a:rPr lang="cs-CZ" sz="2500" dirty="0" smtClean="0">
                <a:solidFill>
                  <a:schemeClr val="bg1"/>
                </a:solidFill>
              </a:rPr>
            </a:br>
            <a:r>
              <a:rPr lang="cs-CZ" sz="2500" dirty="0" smtClean="0">
                <a:solidFill>
                  <a:schemeClr val="bg1"/>
                </a:solidFill>
              </a:rPr>
              <a:t>Název – Vzduch a jeho využití</a:t>
            </a:r>
            <a:br>
              <a:rPr lang="cs-CZ" sz="2500" dirty="0" smtClean="0">
                <a:solidFill>
                  <a:schemeClr val="bg1"/>
                </a:solidFill>
              </a:rPr>
            </a:br>
            <a:r>
              <a:rPr lang="cs-CZ" sz="2500" dirty="0" smtClean="0">
                <a:solidFill>
                  <a:schemeClr val="bg1"/>
                </a:solidFill>
              </a:rPr>
              <a:t>Integrovaný blok: Svět kolem nás</a:t>
            </a:r>
            <a:br>
              <a:rPr lang="cs-CZ" sz="2500" dirty="0" smtClean="0">
                <a:solidFill>
                  <a:schemeClr val="bg1"/>
                </a:solidFill>
              </a:rPr>
            </a:br>
            <a:r>
              <a:rPr lang="cs-CZ" sz="2500" dirty="0" smtClean="0">
                <a:solidFill>
                  <a:schemeClr val="bg1"/>
                </a:solidFill>
              </a:rPr>
              <a:t/>
            </a:r>
            <a:br>
              <a:rPr lang="cs-CZ" sz="2500" dirty="0" smtClean="0">
                <a:solidFill>
                  <a:schemeClr val="bg1"/>
                </a:solidFill>
              </a:rPr>
            </a:br>
            <a:r>
              <a:rPr lang="cs-CZ" sz="2500" dirty="0" smtClean="0">
                <a:solidFill>
                  <a:schemeClr val="bg1"/>
                </a:solidFill>
              </a:rPr>
              <a:t>Dosažené konkretizované výstupy – </a:t>
            </a:r>
            <a:r>
              <a:rPr lang="cs-CZ" sz="2500" cap="none" dirty="0" smtClean="0">
                <a:solidFill>
                  <a:schemeClr val="bg1"/>
                </a:solidFill>
              </a:rPr>
              <a:t>osvojit si elementární poznatky o okolním prostředí, které jsou dítěti blízké, pro ně smysluplné a přínosné, zajímavé a jemu pochopitelné a využitelné pro další učení a životní praxi</a:t>
            </a:r>
            <a:endParaRPr lang="cs-CZ" sz="2500" cap="none" dirty="0">
              <a:solidFill>
                <a:schemeClr val="bg1"/>
              </a:solidFill>
            </a:endParaRPr>
          </a:p>
        </p:txBody>
      </p:sp>
      <p:sp>
        <p:nvSpPr>
          <p:cNvPr id="8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1141411" y="5883275"/>
            <a:ext cx="2038517" cy="365125"/>
          </a:xfrm>
        </p:spPr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852170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1141411" y="5883275"/>
            <a:ext cx="2065813" cy="365125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Projekt CZ.1.07/1.3.00/48.0075 je spolufinancován Evropským sociálním fondem a státním rozpočtem České republiky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1515962" y="2155260"/>
            <a:ext cx="6925772" cy="2351313"/>
          </a:xfrm>
          <a:prstGeom prst="rect">
            <a:avLst/>
          </a:prstGeom>
        </p:spPr>
        <p:txBody>
          <a:bodyPr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SzPct val="125000"/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bg1"/>
                </a:solidFill>
              </a:rPr>
              <a:t>Obrázek slouží jako návod k vytvoření papírové vlaštovky. Papír je ve formátu A4.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A může mít libovolnou barvu.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Děti si procvičují jemnou motoriku skládáním papíru.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1515961" y="944395"/>
            <a:ext cx="3273082" cy="1045029"/>
          </a:xfrm>
          <a:prstGeom prst="rect">
            <a:avLst/>
          </a:prstGeom>
        </p:spPr>
        <p:txBody>
          <a:bodyPr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latin typeface="Algerian" panose="04020705040A02060702" pitchFamily="82" charset="0"/>
              </a:rPr>
              <a:t>VÝROBA PAPÍROVÉ VLAŠTOVKY</a:t>
            </a:r>
            <a:endParaRPr lang="cs-CZ" dirty="0">
              <a:latin typeface="Algerian" panose="04020705040A02060702" pitchFamily="82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196503" y="1989424"/>
            <a:ext cx="1850907" cy="2260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492344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 txBox="1">
            <a:spLocks/>
          </p:cNvSpPr>
          <p:nvPr/>
        </p:nvSpPr>
        <p:spPr>
          <a:xfrm>
            <a:off x="1876424" y="348343"/>
            <a:ext cx="9676947" cy="2381209"/>
          </a:xfrm>
          <a:prstGeom prst="rect">
            <a:avLst/>
          </a:prstGeom>
        </p:spPr>
        <p:txBody>
          <a:bodyPr>
            <a:normAutofit fontScale="85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latin typeface="Algerian" panose="04020705040A02060702" pitchFamily="82" charset="0"/>
                <a:cs typeface="Aparajita" panose="020B0604020202020204" pitchFamily="34" charset="0"/>
              </a:rPr>
              <a:t>Práce  s  didaktickým  kufříkem  </a:t>
            </a:r>
            <a:r>
              <a:rPr lang="cs-CZ" sz="2800" dirty="0" err="1" smtClean="0"/>
              <a:t>kumuč</a:t>
            </a:r>
            <a:r>
              <a:rPr lang="cs-CZ" sz="2800" dirty="0" smtClean="0"/>
              <a:t>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/>
            </a:r>
            <a:b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-   </a:t>
            </a:r>
            <a:r>
              <a:rPr lang="cs-CZ" sz="2000" cap="none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  </a:t>
            </a:r>
            <a:r>
              <a:rPr lang="cs-CZ" sz="2000" cap="none" dirty="0" smtClean="0">
                <a:solidFill>
                  <a:schemeClr val="bg1"/>
                </a:solidFill>
                <a:latin typeface="+mn-lt"/>
              </a:rPr>
              <a:t>Cílem práce je nastříhat připravené pracovní listy (jednotlivé snímky) a rozdělit obrázky</a:t>
            </a:r>
            <a:r>
              <a:rPr lang="cs-CZ" sz="2000" cap="none" dirty="0" smtClean="0">
                <a:solidFill>
                  <a:schemeClr val="bg1"/>
                </a:solidFill>
              </a:rPr>
              <a:t>:</a:t>
            </a:r>
            <a:r>
              <a:rPr lang="cs-CZ" sz="2000" cap="none" dirty="0" smtClean="0">
                <a:solidFill>
                  <a:schemeClr val="bg1"/>
                </a:solidFill>
                <a:latin typeface="+mn-lt"/>
              </a:rPr>
              <a:t> </a:t>
            </a:r>
            <a:r>
              <a:rPr lang="cs-CZ" sz="2000" dirty="0" smtClean="0">
                <a:solidFill>
                  <a:schemeClr val="bg1"/>
                </a:solidFill>
                <a:latin typeface="+mn-lt"/>
              </a:rPr>
              <a:t/>
            </a:r>
            <a:br>
              <a:rPr lang="cs-CZ" sz="2000" dirty="0" smtClean="0">
                <a:solidFill>
                  <a:schemeClr val="bg1"/>
                </a:solidFill>
                <a:latin typeface="+mn-lt"/>
              </a:rPr>
            </a:br>
            <a:r>
              <a:rPr lang="cs-CZ" sz="2000" cap="none" dirty="0" smtClean="0">
                <a:solidFill>
                  <a:schemeClr val="bg1"/>
                </a:solidFill>
                <a:latin typeface="+mn-lt"/>
              </a:rPr>
              <a:t>                             -  podle </a:t>
            </a:r>
            <a:r>
              <a:rPr lang="cs-CZ" sz="2000" cap="none" dirty="0" smtClean="0">
                <a:solidFill>
                  <a:schemeClr val="bg1"/>
                </a:solidFill>
                <a:latin typeface="+mn-lt"/>
              </a:rPr>
              <a:t>prostoru, </a:t>
            </a:r>
            <a:r>
              <a:rPr lang="cs-CZ" sz="2000" cap="none" dirty="0" smtClean="0">
                <a:solidFill>
                  <a:schemeClr val="bg1"/>
                </a:solidFill>
                <a:latin typeface="+mn-lt"/>
              </a:rPr>
              <a:t>v němž se pohybují - vzduch</a:t>
            </a:r>
            <a:br>
              <a:rPr lang="cs-CZ" sz="2000" cap="none" dirty="0" smtClean="0">
                <a:solidFill>
                  <a:schemeClr val="bg1"/>
                </a:solidFill>
                <a:latin typeface="+mn-lt"/>
              </a:rPr>
            </a:br>
            <a:r>
              <a:rPr lang="cs-CZ" sz="2000" cap="none" dirty="0" smtClean="0">
                <a:solidFill>
                  <a:schemeClr val="bg1"/>
                </a:solidFill>
                <a:latin typeface="+mn-lt"/>
              </a:rPr>
              <a:t>                             -  podle potřeby větru k pohybu</a:t>
            </a:r>
            <a:br>
              <a:rPr lang="cs-CZ" sz="2000" cap="none" dirty="0" smtClean="0">
                <a:solidFill>
                  <a:schemeClr val="bg1"/>
                </a:solidFill>
                <a:latin typeface="+mn-lt"/>
              </a:rPr>
            </a:br>
            <a:r>
              <a:rPr lang="cs-CZ" sz="2000" cap="none" dirty="0" smtClean="0">
                <a:solidFill>
                  <a:schemeClr val="bg1"/>
                </a:solidFill>
                <a:latin typeface="+mn-lt"/>
              </a:rPr>
              <a:t>                             -  podle toho, zda k pohybu stačí foukání ústy</a:t>
            </a:r>
            <a:br>
              <a:rPr lang="cs-CZ" sz="2000" cap="none" dirty="0" smtClean="0">
                <a:solidFill>
                  <a:schemeClr val="bg1"/>
                </a:solidFill>
                <a:latin typeface="+mn-lt"/>
              </a:rPr>
            </a:br>
            <a:r>
              <a:rPr lang="cs-CZ" sz="2000" cap="none" dirty="0" smtClean="0">
                <a:solidFill>
                  <a:schemeClr val="bg1"/>
                </a:solidFill>
                <a:latin typeface="+mn-lt"/>
              </a:rPr>
              <a:t/>
            </a:r>
            <a:br>
              <a:rPr lang="cs-CZ" sz="2000" cap="none" dirty="0" smtClean="0">
                <a:solidFill>
                  <a:schemeClr val="bg1"/>
                </a:solidFill>
                <a:latin typeface="+mn-lt"/>
              </a:rPr>
            </a:br>
            <a:r>
              <a:rPr lang="cs-CZ" sz="2000" cap="none" dirty="0" smtClean="0">
                <a:solidFill>
                  <a:schemeClr val="bg1"/>
                </a:solidFill>
                <a:latin typeface="+mn-lt"/>
              </a:rPr>
              <a:t>                             </a:t>
            </a:r>
            <a:r>
              <a:rPr lang="cs-CZ" sz="2000" dirty="0" smtClean="0">
                <a:solidFill>
                  <a:schemeClr val="bg1"/>
                </a:solidFill>
              </a:rPr>
              <a:t/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>     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1876424" y="2729552"/>
            <a:ext cx="8791575" cy="2384092"/>
          </a:xfrm>
          <a:prstGeom prst="rect">
            <a:avLst/>
          </a:prstGeom>
        </p:spPr>
        <p:txBody>
          <a:bodyPr>
            <a:normAutofit fontScale="40000" lnSpcReduction="2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SzPct val="125000"/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900" dirty="0" smtClean="0">
                <a:solidFill>
                  <a:srgbClr val="0070C0"/>
                </a:solidFill>
              </a:rPr>
              <a:t>   </a:t>
            </a:r>
            <a:r>
              <a:rPr lang="cs-CZ" sz="4300" dirty="0" smtClean="0">
                <a:solidFill>
                  <a:schemeClr val="bg1"/>
                </a:solidFill>
              </a:rPr>
              <a:t>V prezentaci si povídáme o živých i neživých věcech, které se pohybují ve vzduchu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cs-CZ" sz="4300" dirty="0" smtClean="0">
                <a:solidFill>
                  <a:schemeClr val="bg1"/>
                </a:solidFill>
              </a:rPr>
              <a:t>Děti vyhledávají předměty, které se pohybují ve vzduchu a umísťují je na  magnetickou tabulku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cs-CZ" sz="4300" dirty="0" smtClean="0">
                <a:solidFill>
                  <a:schemeClr val="bg1"/>
                </a:solidFill>
              </a:rPr>
              <a:t>Mohou si poslechnout a zopakovat známou říkanku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cs-CZ" sz="4300" dirty="0" smtClean="0">
                <a:solidFill>
                  <a:schemeClr val="bg1"/>
                </a:solidFill>
              </a:rPr>
              <a:t>Na závěr si mohou vyrobit papírovou vlaštovku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cs-CZ" sz="4300" dirty="0" smtClean="0">
                <a:solidFill>
                  <a:schemeClr val="bg1"/>
                </a:solidFill>
              </a:rPr>
              <a:t>Procvičí si jemnou motoriku, skládáním papíru podle návodu, instrukcí</a:t>
            </a:r>
          </a:p>
          <a:p>
            <a:pPr marL="342900" indent="-342900">
              <a:buFontTx/>
              <a:buChar char="-"/>
            </a:pPr>
            <a:endParaRPr lang="cs-CZ" dirty="0"/>
          </a:p>
        </p:txBody>
      </p:sp>
      <p:sp>
        <p:nvSpPr>
          <p:cNvPr id="9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1141411" y="5883275"/>
            <a:ext cx="2038517" cy="365125"/>
          </a:xfrm>
        </p:spPr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137212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876424" y="1122362"/>
            <a:ext cx="8791575" cy="1606323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>
                <a:latin typeface="Algerian" panose="04020705040A02060702" pitchFamily="82" charset="0"/>
              </a:rPr>
              <a:t>    Použité pomůcky: </a:t>
            </a:r>
            <a:br>
              <a:rPr lang="cs-CZ" smtClean="0">
                <a:latin typeface="Algerian" panose="04020705040A02060702" pitchFamily="82" charset="0"/>
              </a:rPr>
            </a:br>
            <a:r>
              <a:rPr lang="cs-CZ" smtClean="0">
                <a:latin typeface="Algerian" panose="04020705040A02060702" pitchFamily="82" charset="0"/>
              </a:rPr>
              <a:t/>
            </a:r>
            <a:br>
              <a:rPr lang="cs-CZ" smtClean="0">
                <a:latin typeface="Algerian" panose="04020705040A02060702" pitchFamily="82" charset="0"/>
              </a:rPr>
            </a:br>
            <a:endParaRPr lang="cs-CZ" dirty="0">
              <a:latin typeface="Algerian" panose="04020705040A02060702" pitchFamily="82" charset="0"/>
            </a:endParaRPr>
          </a:p>
        </p:txBody>
      </p:sp>
      <p:sp>
        <p:nvSpPr>
          <p:cNvPr id="3" name="Podnadpis 2"/>
          <p:cNvSpPr txBox="1">
            <a:spLocks/>
          </p:cNvSpPr>
          <p:nvPr/>
        </p:nvSpPr>
        <p:spPr>
          <a:xfrm>
            <a:off x="2351314" y="2481943"/>
            <a:ext cx="8316685" cy="277585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SzPct val="125000"/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 panose="05000000000000000000" pitchFamily="2" charset="2"/>
              <a:buChar char="v"/>
            </a:pPr>
            <a:r>
              <a:rPr lang="cs-CZ" smtClean="0">
                <a:solidFill>
                  <a:schemeClr val="bg1"/>
                </a:solidFill>
              </a:rPr>
              <a:t>Prezentace určená k interaktivnímu řešení 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cs-CZ" smtClean="0">
                <a:solidFill>
                  <a:schemeClr val="bg1"/>
                </a:solidFill>
              </a:rPr>
              <a:t>Dotykové zařízení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cs-CZ" smtClean="0">
                <a:solidFill>
                  <a:schemeClr val="bg1"/>
                </a:solidFill>
              </a:rPr>
              <a:t>KUMUČ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cs-CZ" smtClean="0">
                <a:solidFill>
                  <a:schemeClr val="bg1"/>
                </a:solidFill>
              </a:rPr>
              <a:t>Snímek č. 6 – obsahuje odkaz na internet po kliknutí na obrázek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1141411" y="5883275"/>
            <a:ext cx="2038517" cy="365125"/>
          </a:xfrm>
        </p:spPr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39531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1876424" y="1122363"/>
            <a:ext cx="8791575" cy="575808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>
                <a:latin typeface="Algerian" panose="04020705040A02060702" pitchFamily="82" charset="0"/>
              </a:rPr>
              <a:t>    Použité zdroje</a:t>
            </a:r>
            <a:endParaRPr lang="cs-CZ" dirty="0">
              <a:latin typeface="Algerian" panose="04020705040A02060702" pitchFamily="82" charset="0"/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876424" y="2452914"/>
            <a:ext cx="8791575" cy="2804886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SzPct val="125000"/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 panose="05000000000000000000" pitchFamily="2" charset="2"/>
              <a:buChar char="v"/>
            </a:pPr>
            <a:r>
              <a:rPr lang="cs-CZ" dirty="0" smtClean="0">
                <a:solidFill>
                  <a:schemeClr val="bg1"/>
                </a:solidFill>
              </a:rPr>
              <a:t>Clipartsalbum.com  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cs-CZ" dirty="0" smtClean="0">
                <a:solidFill>
                  <a:schemeClr val="bg1"/>
                </a:solidFill>
              </a:rPr>
              <a:t>Fotografie autora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1141411" y="5883275"/>
            <a:ext cx="2038517" cy="365125"/>
          </a:xfrm>
        </p:spPr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423420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1141411" y="5883275"/>
            <a:ext cx="2038517" cy="365125"/>
          </a:xfrm>
        </p:spPr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770916" y="831792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Směrovat 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návyků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bvod">
  <a:themeElements>
    <a:clrScheme name="Obvod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Obvod">
      <a:majorFont>
        <a:latin typeface="Tw Cen M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bvod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289</Words>
  <Application>Microsoft Office PowerPoint</Application>
  <PresentationFormat>Vlastní</PresentationFormat>
  <Paragraphs>45</Paragraphs>
  <Slides>12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Obvod</vt:lpstr>
      <vt:lpstr>Vzduch a jeho využití</vt:lpstr>
      <vt:lpstr>Kdo a Co se pohybuje ve vzduchu</vt:lpstr>
      <vt:lpstr>Pohyb vzduchu – vítr - pohyb vzduchu můžeme v přírodě pozorovat jako vítr  - vyber, kdo a co potřebuje ke svému pohybu vítr </vt:lpstr>
      <vt:lpstr>-POHYB VZDUCHU – FOUKÁNÍ  - i lidé mohou způsobit pohyb vzduchu – PŘ. foukáníM ÚSTY  - VYBER, KDY STAČÍ K POHYBU FOUKNUTÍ </vt:lpstr>
      <vt:lpstr>VÝROBA PAPÍROVÉ VLAŠTOVKY</vt:lpstr>
      <vt:lpstr>Foukej, foukej větříčku 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2015-02-02T16:32:18Z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