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3" r:id="rId5"/>
    <p:sldId id="284" r:id="rId6"/>
    <p:sldId id="285" r:id="rId7"/>
    <p:sldId id="280" r:id="rId8"/>
    <p:sldId id="275" r:id="rId9"/>
    <p:sldId id="276" r:id="rId10"/>
    <p:sldId id="277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12192" y="6053328"/>
            <a:ext cx="2999232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3145536" y="6044184"/>
            <a:ext cx="90464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8699"/>
            <a:ext cx="27432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2/2/2015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0524" y="236539"/>
            <a:ext cx="78232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endParaRPr lang="cs-CZ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12192" y="4572000"/>
            <a:ext cx="12192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12192" y="4663440"/>
            <a:ext cx="195072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060448" y="4654296"/>
            <a:ext cx="10131552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930400" y="0"/>
            <a:ext cx="134112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1"/>
            <a:ext cx="3556000" cy="365125"/>
          </a:xfrm>
        </p:spPr>
        <p:txBody>
          <a:bodyPr rtlCol="0"/>
          <a:lstStyle/>
          <a:p>
            <a:endParaRPr lang="cs-CZ" dirty="0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9304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207"/>
            <a:ext cx="6096000" cy="365125"/>
          </a:xfrm>
        </p:spPr>
        <p:txBody>
          <a:bodyPr rtlCol="0"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3"/>
            <a:ext cx="2946400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2" y="6248208"/>
            <a:ext cx="7431311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8128424" y="0"/>
            <a:ext cx="42672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8189384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8189384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5084" y="103716"/>
            <a:ext cx="533400" cy="32596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816864" y="1600200"/>
            <a:ext cx="108712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12192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787400" y="1280160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7112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72" r:id="rId1"/>
    <p:sldLayoutId id="2147483873" r:id="rId2"/>
    <p:sldLayoutId id="2147483874" r:id="rId3"/>
    <p:sldLayoutId id="2147483875" r:id="rId4"/>
    <p:sldLayoutId id="2147483876" r:id="rId5"/>
    <p:sldLayoutId id="2147483877" r:id="rId6"/>
    <p:sldLayoutId id="2147483878" r:id="rId7"/>
    <p:sldLayoutId id="2147483879" r:id="rId8"/>
    <p:sldLayoutId id="2147483880" r:id="rId9"/>
    <p:sldLayoutId id="2147483881" r:id="rId10"/>
    <p:sldLayoutId id="2147483882" r:id="rId11"/>
    <p:sldLayoutId id="2147483883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p-30339/?no_redirec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Dílna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nářadí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0476" y="1339095"/>
            <a:ext cx="1619250" cy="246697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4291" y="876912"/>
            <a:ext cx="1514567" cy="252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742" y="876912"/>
            <a:ext cx="2696070" cy="252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92279" y="723900"/>
            <a:ext cx="2520000" cy="252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5373" y="4395228"/>
            <a:ext cx="2808918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515" y="4035228"/>
            <a:ext cx="3048889" cy="252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18412" y="3584124"/>
            <a:ext cx="902750" cy="252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13812" y="3584124"/>
            <a:ext cx="2462727" cy="2520000"/>
          </a:xfrm>
          <a:prstGeom prst="rect">
            <a:avLst/>
          </a:prstGeom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>
            <a:normAutofit fontScale="97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Poznávej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16037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Co do řady nepatří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962" y="2093151"/>
            <a:ext cx="2462727" cy="252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6073" y="2040360"/>
            <a:ext cx="1619250" cy="24669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6090" y="2040360"/>
            <a:ext cx="2694666" cy="251786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6078" y="1983210"/>
            <a:ext cx="2457450" cy="2524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5816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183" y="1999470"/>
            <a:ext cx="2810500" cy="179847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59" y="1639775"/>
            <a:ext cx="2523963" cy="251786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4674" y="1953836"/>
            <a:ext cx="1518036" cy="25239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7850" y="1953836"/>
            <a:ext cx="2507176" cy="2520000"/>
          </a:xfrm>
          <a:prstGeom prst="rect">
            <a:avLst/>
          </a:prstGeom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>
            <a:normAutofit fontScale="5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r>
              <a:rPr lang="cs-CZ" sz="8400" dirty="0" smtClean="0"/>
              <a:t>Co do řady nepatří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2888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812800" y="228600"/>
            <a:ext cx="10871200" cy="990600"/>
          </a:xfrm>
          <a:prstGeom prst="rect">
            <a:avLst/>
          </a:prstGeom>
        </p:spPr>
        <p:txBody>
          <a:bodyPr>
            <a:normAutofit fontScale="5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 </a:t>
            </a:r>
            <a:r>
              <a:rPr lang="cs-CZ" sz="8400" dirty="0" smtClean="0"/>
              <a:t>Co do řady nepatří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7881" y="1953836"/>
            <a:ext cx="902286" cy="25178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876" y="2006922"/>
            <a:ext cx="3054361" cy="251786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67059" y="1953836"/>
            <a:ext cx="1615580" cy="2462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53" y="2008705"/>
            <a:ext cx="4101280" cy="2050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3584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/>
          </a:bodyPr>
          <a:lstStyle/>
          <a:p>
            <a:pPr marL="45720" indent="0"/>
            <a:r>
              <a:rPr lang="cs-CZ" dirty="0" smtClean="0"/>
              <a:t>  Integrovaný </a:t>
            </a:r>
            <a:r>
              <a:rPr lang="cs-CZ" dirty="0" smtClean="0"/>
              <a:t>blok: Poznávací schopnosti</a:t>
            </a:r>
            <a:endParaRPr lang="cs-CZ" dirty="0" smtClean="0"/>
          </a:p>
          <a:p>
            <a:pPr marL="45720" indent="0"/>
            <a:r>
              <a:rPr lang="cs-CZ" dirty="0" smtClean="0"/>
              <a:t>  Vzdělávací oblast</a:t>
            </a:r>
            <a:r>
              <a:rPr lang="cs-CZ" dirty="0" smtClean="0"/>
              <a:t>: Dítě a jeho psychika</a:t>
            </a:r>
            <a:endParaRPr lang="cs-CZ" dirty="0" smtClean="0"/>
          </a:p>
          <a:p>
            <a:pPr marL="45720" indent="0"/>
            <a:r>
              <a:rPr lang="cs-CZ" dirty="0" smtClean="0"/>
              <a:t>  Téma</a:t>
            </a:r>
            <a:r>
              <a:rPr lang="cs-CZ" dirty="0" smtClean="0"/>
              <a:t>: Poznáváme pracovní nástroje</a:t>
            </a:r>
            <a:endParaRPr lang="cs-CZ" dirty="0" smtClean="0"/>
          </a:p>
          <a:p>
            <a:pPr marL="502920" indent="-457200"/>
            <a:r>
              <a:rPr lang="cs-CZ" dirty="0" smtClean="0"/>
              <a:t>Konkretizované </a:t>
            </a:r>
            <a:r>
              <a:rPr lang="cs-CZ" dirty="0" smtClean="0"/>
              <a:t>výstupy</a:t>
            </a:r>
            <a:r>
              <a:rPr lang="cs-CZ" dirty="0" smtClean="0"/>
              <a:t>: Projevovat zájem o nové věci, dotazovat se při nedorozumění, zkoušet, experimentovat</a:t>
            </a:r>
            <a:endParaRPr lang="cs-CZ" dirty="0" smtClean="0"/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Cíle: Seznamovat děti s různ</a:t>
            </a:r>
            <a:r>
              <a:rPr lang="cs-CZ" dirty="0" smtClean="0"/>
              <a:t>ými typy nástrojů a jejich použití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http://pixabay.com/p-30339/?</a:t>
            </a:r>
            <a:r>
              <a:rPr lang="cs-CZ" dirty="0" smtClean="0">
                <a:hlinkClick r:id="rId2"/>
              </a:rPr>
              <a:t>no_redirect</a:t>
            </a:r>
            <a:r>
              <a:rPr lang="cs-CZ" dirty="0" smtClean="0"/>
              <a:t> - </a:t>
            </a:r>
            <a:r>
              <a:rPr lang="cs-CZ" dirty="0"/>
              <a:t>Volné pro komerční užití / Není nutné uvádět </a:t>
            </a:r>
            <a:r>
              <a:rPr lang="cs-CZ" dirty="0" smtClean="0"/>
              <a:t>zdroj</a:t>
            </a:r>
          </a:p>
          <a:p>
            <a:r>
              <a:rPr lang="cs-CZ" dirty="0" smtClean="0"/>
              <a:t>www.clipartsalbum.com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dirty="0" smtClean="0"/>
              <a:t>Seznámení dětí s nářadím a jejich poznávání</a:t>
            </a:r>
            <a:endParaRPr lang="cs-CZ" dirty="0"/>
          </a:p>
          <a:p>
            <a:r>
              <a:rPr lang="cs-CZ" dirty="0" smtClean="0"/>
              <a:t>Po správném označení obrázek odlétne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219</Words>
  <Application>Microsoft Office PowerPoint</Application>
  <PresentationFormat>Širokoúhlá obrazovka</PresentationFormat>
  <Paragraphs>39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Century Gothic</vt:lpstr>
      <vt:lpstr>Tw Cen MT</vt:lpstr>
      <vt:lpstr>Wingdings</vt:lpstr>
      <vt:lpstr>Wingdings 2</vt:lpstr>
      <vt:lpstr>Medián</vt:lpstr>
      <vt:lpstr>Dílna</vt:lpstr>
      <vt:lpstr>Prezentace aplikace PowerPoint</vt:lpstr>
      <vt:lpstr> Co do řady nepatří </vt:lpstr>
      <vt:lpstr>Prezentace aplikace PowerPoint</vt:lpstr>
      <vt:lpstr>Prezentace aplikace PowerPoint</vt:lpstr>
      <vt:lpstr>Prvky polytechnické výchovy</vt:lpstr>
      <vt:lpstr>Použité zdroje</vt:lpstr>
      <vt:lpstr>Metodický postup </vt:lpstr>
      <vt:lpstr>Materiály, pomůcky 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2015-02-02T16:11:56Z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