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84" r:id="rId2"/>
  </p:sldMasterIdLst>
  <p:notesMasterIdLst>
    <p:notesMasterId r:id="rId24"/>
  </p:notesMasterIdLst>
  <p:handoutMasterIdLst>
    <p:handoutMasterId r:id="rId25"/>
  </p:handoutMasterIdLst>
  <p:sldIdLst>
    <p:sldId id="272" r:id="rId3"/>
    <p:sldId id="273" r:id="rId4"/>
    <p:sldId id="283" r:id="rId5"/>
    <p:sldId id="282" r:id="rId6"/>
    <p:sldId id="289" r:id="rId7"/>
    <p:sldId id="284" r:id="rId8"/>
    <p:sldId id="285" r:id="rId9"/>
    <p:sldId id="286" r:id="rId10"/>
    <p:sldId id="287" r:id="rId11"/>
    <p:sldId id="290" r:id="rId12"/>
    <p:sldId id="288" r:id="rId13"/>
    <p:sldId id="291" r:id="rId14"/>
    <p:sldId id="292" r:id="rId15"/>
    <p:sldId id="294" r:id="rId16"/>
    <p:sldId id="295" r:id="rId17"/>
    <p:sldId id="296" r:id="rId18"/>
    <p:sldId id="280" r:id="rId19"/>
    <p:sldId id="276" r:id="rId20"/>
    <p:sldId id="277" r:id="rId21"/>
    <p:sldId id="275" r:id="rId22"/>
    <p:sldId id="28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3897" autoAdjust="0"/>
    <p:restoredTop sz="94660"/>
  </p:normalViewPr>
  <p:slideViewPr>
    <p:cSldViewPr snapToGrid="0">
      <p:cViewPr>
        <p:scale>
          <a:sx n="90" d="100"/>
          <a:sy n="90" d="100"/>
        </p:scale>
        <p:origin x="-24" y="69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8. 2. 2015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8. 2. 2015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09600" y="2401888"/>
            <a:ext cx="112776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8940800" y="4206240"/>
            <a:ext cx="1280160" cy="4572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2/8/2015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7213600" y="4205288"/>
            <a:ext cx="17272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1981201"/>
            <a:ext cx="103632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37995" y="1101970"/>
            <a:ext cx="451104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042400" y="1143000"/>
            <a:ext cx="2540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1143000"/>
            <a:ext cx="83312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static/uploads/photo/2014/12/27/17/54/gingerbread-house-581305_640.jpg" TargetMode="External"/><Relationship Id="rId2" Type="http://schemas.openxmlformats.org/officeDocument/2006/relationships/hyperlink" Target="http://pixabay.com/static/uploads/photo/2014/11/29/17/57/forge-550622_64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lovakia-Dreven%C3%A9_krosn%C3%A1.JPG" TargetMode="External"/><Relationship Id="rId5" Type="http://schemas.openxmlformats.org/officeDocument/2006/relationships/hyperlink" Target="http://pixabay.com/cs/vejce-zlomen%C3%BD-shell-b%C3%ADl%C3%A1-b%C3%ADlkoviny-35028/" TargetMode="External"/><Relationship Id="rId4" Type="http://schemas.openxmlformats.org/officeDocument/2006/relationships/hyperlink" Target="http://pixabay.com/cs/keramika-hrn%C4%8D%C3%AD%C5%99sk%C3%BD-kruh-n%C3%A1dob%C3%AD-457445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Tradiční řemesla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Výrobky řemeslníků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09600" y="842554"/>
            <a:ext cx="10972800" cy="1069848"/>
          </a:xfrm>
        </p:spPr>
        <p:txBody>
          <a:bodyPr/>
          <a:lstStyle/>
          <a:p>
            <a:r>
              <a:rPr lang="cs-CZ" dirty="0" smtClean="0"/>
              <a:t>Naučíme se básničku s paní učitelkou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751549" y="2462348"/>
            <a:ext cx="10871200" cy="2841171"/>
          </a:xfrm>
          <a:prstGeom prst="rect">
            <a:avLst/>
          </a:prstGeom>
        </p:spPr>
        <p:txBody>
          <a:bodyPr/>
          <a:lstStyle/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tabLst/>
              <a:defRPr/>
            </a:pPr>
            <a:r>
              <a:rPr kumimoji="0" lang="cs-CZ" sz="29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Aharoni" pitchFamily="2" charset="-79"/>
              </a:rPr>
              <a:t>My jsme</a:t>
            </a:r>
            <a:r>
              <a:rPr kumimoji="0" lang="cs-CZ" sz="29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Aharoni" pitchFamily="2" charset="-79"/>
              </a:rPr>
              <a:t> malí řemeslníci, </a:t>
            </a: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tabLst/>
              <a:defRPr/>
            </a:pPr>
            <a:r>
              <a:rPr lang="cs-CZ" sz="2900" b="1" dirty="0" smtClean="0">
                <a:latin typeface="Calibri" pitchFamily="34" charset="0"/>
                <a:cs typeface="Aharoni" pitchFamily="2" charset="-79"/>
              </a:rPr>
              <a:t>p</a:t>
            </a:r>
            <a:r>
              <a:rPr lang="cs-CZ" sz="2900" b="1" baseline="0" dirty="0" smtClean="0">
                <a:latin typeface="Calibri" pitchFamily="34" charset="0"/>
                <a:cs typeface="Aharoni" pitchFamily="2" charset="-79"/>
              </a:rPr>
              <a:t>racujeme</a:t>
            </a:r>
            <a:r>
              <a:rPr lang="cs-CZ" sz="2900" b="1" dirty="0" smtClean="0">
                <a:latin typeface="Calibri" pitchFamily="34" charset="0"/>
                <a:cs typeface="Aharoni" pitchFamily="2" charset="-79"/>
              </a:rPr>
              <a:t> ve dne v noci.</a:t>
            </a: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tabLst/>
              <a:defRPr/>
            </a:pPr>
            <a:endParaRPr kumimoji="0" lang="cs-CZ" sz="29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Aharoni" pitchFamily="2" charset="-79"/>
            </a:endParaRP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tabLst/>
              <a:defRPr/>
            </a:pPr>
            <a:r>
              <a:rPr lang="cs-CZ" sz="2900" b="1" dirty="0" smtClean="0">
                <a:latin typeface="Calibri" pitchFamily="34" charset="0"/>
                <a:cs typeface="Aharoni" pitchFamily="2" charset="-79"/>
              </a:rPr>
              <a:t>Naše řemeslo je?</a:t>
            </a:r>
            <a:endParaRPr kumimoji="0" lang="cs-CZ" sz="29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Aharoni" pitchFamily="2" charset="-79"/>
            </a:endParaRPr>
          </a:p>
        </p:txBody>
      </p:sp>
      <p:pic>
        <p:nvPicPr>
          <p:cNvPr id="7170" name="Picture 2" descr="http://pixabay.com/static/uploads/photo/2014/11/29/17/57/forge-550622_64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23794" y="2664823"/>
            <a:ext cx="3150249" cy="2091962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sp>
        <p:nvSpPr>
          <p:cNvPr id="6" name="Zástupný symbol pro zápatí 2"/>
          <p:cNvSpPr txBox="1">
            <a:spLocks/>
          </p:cNvSpPr>
          <p:nvPr/>
        </p:nvSpPr>
        <p:spPr>
          <a:xfrm>
            <a:off x="1805578" y="6326584"/>
            <a:ext cx="7228111" cy="365125"/>
          </a:xfrm>
          <a:prstGeom prst="rect">
            <a:avLst/>
          </a:prstGeom>
        </p:spPr>
        <p:txBody>
          <a:bodyPr vert="horz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" b="0" i="0" u="none" strike="noStrike" kern="120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Projekt CZ.1.07/1.3.00/48.0075 je spolufinancován Evropským sociálním fondem a státním rozpočtem České republiky.</a:t>
            </a:r>
            <a:endParaRPr kumimoji="0" lang="cs-CZ" sz="800" b="0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663" y="607423"/>
            <a:ext cx="10972800" cy="1069848"/>
          </a:xfrm>
        </p:spPr>
        <p:txBody>
          <a:bodyPr/>
          <a:lstStyle/>
          <a:p>
            <a:pPr algn="ctr"/>
            <a:r>
              <a:rPr lang="cs-CZ" dirty="0" smtClean="0"/>
              <a:t>Zdobení kraslic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6" name="Obrázek 5" descr="vajíčka.jpg"/>
          <p:cNvPicPr>
            <a:picLocks noChangeAspect="1"/>
          </p:cNvPicPr>
          <p:nvPr/>
        </p:nvPicPr>
        <p:blipFill>
          <a:blip r:embed="rId2" cstate="print"/>
          <a:srcRect b="6641"/>
          <a:stretch>
            <a:fillRect/>
          </a:stretch>
        </p:blipFill>
        <p:spPr>
          <a:xfrm>
            <a:off x="3766456" y="1658982"/>
            <a:ext cx="4627280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7" name="Obrázek 6" descr="V. Šiková (4)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2208" y="2999015"/>
            <a:ext cx="1905000" cy="1905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8" name="Obrázek 7" descr="V. Šiková (5)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79923" y="3012077"/>
            <a:ext cx="1905000" cy="1905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5280" y="542109"/>
            <a:ext cx="10972800" cy="1069848"/>
          </a:xfrm>
        </p:spPr>
        <p:txBody>
          <a:bodyPr/>
          <a:lstStyle/>
          <a:p>
            <a:pPr algn="ctr"/>
            <a:r>
              <a:rPr lang="cs-CZ" dirty="0" smtClean="0"/>
              <a:t>Výroba plátna (tkaní) - plátenictví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4578" name="Picture 2" descr="http://upload.wikimedia.org/wikipedia/commons/thumb/9/94/Slovakia-Dreven%C3%A9_krosn%C3%A1.JPG/1024px-Slovakia-Dreven%C3%A9_krosn%C3%A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62103" y="1731715"/>
            <a:ext cx="4320000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5280" y="542109"/>
            <a:ext cx="10972800" cy="1069848"/>
          </a:xfrm>
        </p:spPr>
        <p:txBody>
          <a:bodyPr/>
          <a:lstStyle/>
          <a:p>
            <a:pPr algn="ctr"/>
            <a:r>
              <a:rPr lang="cs-CZ" smtClean="0"/>
              <a:t>Kovářství – umělecký kovář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7" name="Obrázek 6" descr="IMG_00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190074" y="1765005"/>
            <a:ext cx="2160000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8" name="Obrázek 7" descr="IMG_00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64511" y="1765005"/>
            <a:ext cx="2160000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9" name="Obrázek 8" descr="IMG_009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76453" y="1765005"/>
            <a:ext cx="4860000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662" y="620486"/>
            <a:ext cx="10972800" cy="1069848"/>
          </a:xfrm>
        </p:spPr>
        <p:txBody>
          <a:bodyPr/>
          <a:lstStyle/>
          <a:p>
            <a:pPr algn="ctr"/>
            <a:r>
              <a:rPr lang="cs-CZ" dirty="0" smtClean="0"/>
              <a:t>Výroba vizovického pečiva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6" name="Obrázek 5" descr="Z. Honková (1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142" y="2756263"/>
            <a:ext cx="2340000" cy="23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8" name="Obrázek 7" descr="Z. Honková (2)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5603" y="2733765"/>
            <a:ext cx="1755000" cy="23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9" name="Obrázek 8" descr="vizovické pečiv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62252" y="1854927"/>
            <a:ext cx="4320000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662" y="620486"/>
            <a:ext cx="10972800" cy="1069848"/>
          </a:xfrm>
        </p:spPr>
        <p:txBody>
          <a:bodyPr/>
          <a:lstStyle/>
          <a:p>
            <a:pPr algn="ctr"/>
            <a:r>
              <a:rPr lang="cs-CZ" dirty="0" smtClean="0"/>
              <a:t>Aranžování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6" name="Obrázek 5" descr="Eva m..JPG"/>
          <p:cNvPicPr>
            <a:picLocks noChangeAspect="1"/>
          </p:cNvPicPr>
          <p:nvPr/>
        </p:nvPicPr>
        <p:blipFill>
          <a:blip r:embed="rId2" cstate="print"/>
          <a:srcRect l="13810" r="5878"/>
          <a:stretch>
            <a:fillRect/>
          </a:stretch>
        </p:blipFill>
        <p:spPr>
          <a:xfrm>
            <a:off x="2351315" y="1645921"/>
            <a:ext cx="3469462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8" name="Obrázek 7" descr="K - K zahrada (4)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7284" y="1685108"/>
            <a:ext cx="2430826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662" y="620486"/>
            <a:ext cx="10972800" cy="1069848"/>
          </a:xfrm>
        </p:spPr>
        <p:txBody>
          <a:bodyPr/>
          <a:lstStyle/>
          <a:p>
            <a:pPr algn="ctr"/>
            <a:r>
              <a:rPr lang="cs-CZ" dirty="0" smtClean="0"/>
              <a:t>Výroba medových perníčků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7" name="Obrázek 6" descr="2303_023[1].jpg"/>
          <p:cNvPicPr>
            <a:picLocks noChangeAspect="1"/>
          </p:cNvPicPr>
          <p:nvPr/>
        </p:nvPicPr>
        <p:blipFill>
          <a:blip r:embed="rId2"/>
          <a:srcRect l="7857" t="15093" r="15024"/>
          <a:stretch>
            <a:fillRect/>
          </a:stretch>
        </p:blipFill>
        <p:spPr>
          <a:xfrm>
            <a:off x="6425102" y="1713666"/>
            <a:ext cx="3923766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2050" name="Picture 2" descr="Perníkové Chaloupce, Vánoční Cukrovinky, Vánočn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7157" y="1690286"/>
            <a:ext cx="3239999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662" y="620486"/>
            <a:ext cx="10972800" cy="1069848"/>
          </a:xfrm>
        </p:spPr>
        <p:txBody>
          <a:bodyPr/>
          <a:lstStyle/>
          <a:p>
            <a:pPr algn="ctr"/>
            <a:r>
              <a:rPr lang="cs-CZ" dirty="0" smtClean="0"/>
              <a:t>Výroba keramiky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9" name="Obrázek 8" descr="IMG_04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5207" y="1833660"/>
            <a:ext cx="4320000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9218" name="Picture 2" descr="Keramika, Hrnčířský Kruh, Nádob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90021" y="1837623"/>
            <a:ext cx="2430000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662" y="620486"/>
            <a:ext cx="10972800" cy="1069848"/>
          </a:xfrm>
        </p:spPr>
        <p:txBody>
          <a:bodyPr/>
          <a:lstStyle/>
          <a:p>
            <a:pPr algn="ctr"/>
            <a:r>
              <a:rPr lang="cs-CZ" dirty="0" smtClean="0"/>
              <a:t>Drátenictví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6" name="Obrázek 5" descr="IMG_009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2530" y="1637414"/>
            <a:ext cx="4320000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med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662" y="620486"/>
            <a:ext cx="10972800" cy="1069848"/>
          </a:xfrm>
        </p:spPr>
        <p:txBody>
          <a:bodyPr/>
          <a:lstStyle/>
          <a:p>
            <a:pPr algn="ctr"/>
            <a:r>
              <a:rPr lang="cs-CZ" dirty="0" smtClean="0"/>
              <a:t>Paličkování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6" name="Obrázek 5" descr="2303_063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81213" y="1731435"/>
            <a:ext cx="4320000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30722" name="Picture 2" descr="http://upload.wikimedia.org/wikipedia/commons/8/82/Ursuline_la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4036" y="2678500"/>
            <a:ext cx="2405607" cy="180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med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662" y="620486"/>
            <a:ext cx="10972800" cy="1069848"/>
          </a:xfrm>
        </p:spPr>
        <p:txBody>
          <a:bodyPr/>
          <a:lstStyle/>
          <a:p>
            <a:pPr algn="ctr"/>
            <a:r>
              <a:rPr lang="cs-CZ" dirty="0" smtClean="0"/>
              <a:t>Košíkářství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7" name="Obrázek 6" descr="35.) Košík na tužky 1.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2351" y="1668215"/>
            <a:ext cx="3816754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8" name="Obrázek 7" descr="34.) Košík na čaj 2.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6465" y="1676621"/>
            <a:ext cx="4418182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med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662" y="620486"/>
            <a:ext cx="10972800" cy="1069848"/>
          </a:xfrm>
        </p:spPr>
        <p:txBody>
          <a:bodyPr/>
          <a:lstStyle/>
          <a:p>
            <a:pPr algn="ctr"/>
            <a:r>
              <a:rPr lang="cs-CZ" dirty="0" smtClean="0"/>
              <a:t>Výroba skleněných ozdob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9" name="Obrázek 8" descr="IMG_274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10612" y="1562986"/>
            <a:ext cx="2160441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10" name="Obrázek 9" descr="IMG_274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51391" y="1562988"/>
            <a:ext cx="4859008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med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662" y="620486"/>
            <a:ext cx="10972800" cy="106984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Figurky z kukuřičného šustí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11" name="Obrázek 10" descr="DSCN18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77953" y="1690577"/>
            <a:ext cx="2430000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1028" name="Picture 4" descr="File:Svět knihy 2013 896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45744" y="1719778"/>
            <a:ext cx="2163606" cy="324000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ransition spd="med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662" y="620486"/>
            <a:ext cx="10972800" cy="106984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Pracovní list - vajíčko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38916" name="Picture 4" descr="Vejce, Zlomený, Shell, Bílá, Bílkoviny, Vařený, Vyřeši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16273" y="1860698"/>
            <a:ext cx="2364187" cy="3240000"/>
          </a:xfrm>
          <a:prstGeom prst="rect">
            <a:avLst/>
          </a:prstGeom>
          <a:noFill/>
        </p:spPr>
      </p:pic>
      <p:pic>
        <p:nvPicPr>
          <p:cNvPr id="38918" name="Picture 6" descr="Velikonoce, Vejce, Dekorace, Design, Cik-Cak, Fialová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18153" y="1881962"/>
            <a:ext cx="2546437" cy="324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662" y="620486"/>
            <a:ext cx="10972800" cy="106984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Pracovní list – perníkové srdce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5" name="Srdce 4"/>
          <p:cNvSpPr/>
          <p:nvPr/>
        </p:nvSpPr>
        <p:spPr>
          <a:xfrm>
            <a:off x="978196" y="1818168"/>
            <a:ext cx="4178596" cy="4178596"/>
          </a:xfrm>
          <a:prstGeom prst="hear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6393713" y="1874875"/>
            <a:ext cx="4178596" cy="4178596"/>
          </a:xfrm>
          <a:prstGeom prst="hear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020297"/>
            <a:ext cx="10515600" cy="3062066"/>
          </a:xfrm>
        </p:spPr>
        <p:txBody>
          <a:bodyPr>
            <a:normAutofit/>
          </a:bodyPr>
          <a:lstStyle/>
          <a:p>
            <a:pPr marL="45720" indent="0"/>
            <a:r>
              <a:rPr lang="cs-CZ" sz="2000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000" u="sng" dirty="0" smtClean="0">
                <a:latin typeface="Lucida Sans Unicode" pitchFamily="34" charset="0"/>
                <a:cs typeface="Lucida Sans Unicode" pitchFamily="34" charset="0"/>
              </a:rPr>
              <a:t>Vzdělávací </a:t>
            </a:r>
            <a:r>
              <a:rPr lang="cs-CZ" sz="2000" u="sng" dirty="0" smtClean="0">
                <a:latin typeface="Lucida Sans Unicode" pitchFamily="34" charset="0"/>
                <a:cs typeface="Lucida Sans Unicode" pitchFamily="34" charset="0"/>
              </a:rPr>
              <a:t>oblast</a:t>
            </a:r>
            <a:r>
              <a:rPr lang="cs-CZ" sz="2000" u="sng" dirty="0" smtClean="0">
                <a:latin typeface="Lucida Sans Unicode" pitchFamily="34" charset="0"/>
                <a:cs typeface="Lucida Sans Unicode" pitchFamily="34" charset="0"/>
              </a:rPr>
              <a:t>: </a:t>
            </a:r>
            <a:r>
              <a:rPr lang="cs-CZ" sz="2000" dirty="0" smtClean="0">
                <a:latin typeface="Lucida Sans Unicode" pitchFamily="34" charset="0"/>
                <a:cs typeface="Lucida Sans Unicode" pitchFamily="34" charset="0"/>
              </a:rPr>
              <a:t>Dítě a společnost</a:t>
            </a:r>
          </a:p>
          <a:p>
            <a:pPr marL="45720" indent="0"/>
            <a:r>
              <a:rPr lang="cs-CZ" sz="2000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000" u="sng" dirty="0" smtClean="0">
                <a:latin typeface="Lucida Sans Unicode" pitchFamily="34" charset="0"/>
                <a:cs typeface="Lucida Sans Unicode" pitchFamily="34" charset="0"/>
              </a:rPr>
              <a:t>Podoblast</a:t>
            </a:r>
            <a:r>
              <a:rPr lang="cs-CZ" sz="2000" dirty="0" smtClean="0">
                <a:latin typeface="Lucida Sans Unicode" pitchFamily="34" charset="0"/>
                <a:cs typeface="Lucida Sans Unicode" pitchFamily="34" charset="0"/>
              </a:rPr>
              <a:t>: Kultura, umění, tradice</a:t>
            </a:r>
            <a:endParaRPr lang="cs-CZ" sz="2000" dirty="0" smtClean="0">
              <a:latin typeface="Lucida Sans Unicode" pitchFamily="34" charset="0"/>
              <a:cs typeface="Lucida Sans Unicode" pitchFamily="34" charset="0"/>
            </a:endParaRPr>
          </a:p>
          <a:p>
            <a:pPr marL="45720" indent="0"/>
            <a:r>
              <a:rPr lang="cs-CZ" sz="2000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000" u="sng" dirty="0" smtClean="0">
                <a:latin typeface="Lucida Sans Unicode" pitchFamily="34" charset="0"/>
                <a:cs typeface="Lucida Sans Unicode" pitchFamily="34" charset="0"/>
              </a:rPr>
              <a:t>Integrovaný blok</a:t>
            </a:r>
            <a:r>
              <a:rPr lang="cs-CZ" sz="2000" dirty="0" smtClean="0">
                <a:latin typeface="Lucida Sans Unicode" pitchFamily="34" charset="0"/>
                <a:cs typeface="Lucida Sans Unicode" pitchFamily="34" charset="0"/>
              </a:rPr>
              <a:t>: </a:t>
            </a:r>
          </a:p>
          <a:p>
            <a:pPr marL="45720" indent="0"/>
            <a:r>
              <a:rPr lang="cs-CZ" sz="2000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000" u="sng" dirty="0" smtClean="0">
                <a:latin typeface="Lucida Sans Unicode" pitchFamily="34" charset="0"/>
                <a:cs typeface="Lucida Sans Unicode" pitchFamily="34" charset="0"/>
              </a:rPr>
              <a:t>Téma</a:t>
            </a:r>
            <a:r>
              <a:rPr lang="cs-CZ" sz="2000" dirty="0" smtClean="0">
                <a:latin typeface="Lucida Sans Unicode" pitchFamily="34" charset="0"/>
                <a:cs typeface="Lucida Sans Unicode" pitchFamily="34" charset="0"/>
              </a:rPr>
              <a:t>: Já, ty, my a všechno kolem nás</a:t>
            </a:r>
            <a:endParaRPr lang="cs-CZ" sz="2000" dirty="0" smtClean="0">
              <a:latin typeface="Lucida Sans Unicode" pitchFamily="34" charset="0"/>
              <a:cs typeface="Lucida Sans Unicode" pitchFamily="34" charset="0"/>
            </a:endParaRPr>
          </a:p>
          <a:p>
            <a:pPr marL="45720" indent="0"/>
            <a:r>
              <a:rPr lang="cs-CZ" sz="2000" dirty="0" smtClean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sz="2000" u="sng" dirty="0" smtClean="0">
                <a:latin typeface="Lucida Sans Unicode" pitchFamily="34" charset="0"/>
                <a:cs typeface="Lucida Sans Unicode" pitchFamily="34" charset="0"/>
              </a:rPr>
              <a:t>Konkretizované výstupy</a:t>
            </a:r>
            <a:r>
              <a:rPr lang="cs-CZ" sz="2000" dirty="0" smtClean="0">
                <a:latin typeface="Lucida Sans Unicode" pitchFamily="34" charset="0"/>
                <a:cs typeface="Lucida Sans Unicode" pitchFamily="34" charset="0"/>
              </a:rPr>
              <a:t>: </a:t>
            </a:r>
            <a:r>
              <a:rPr lang="cs-CZ" sz="2000" dirty="0" smtClean="0">
                <a:latin typeface="Lucida Sans Unicode" pitchFamily="34" charset="0"/>
                <a:cs typeface="Lucida Sans Unicode" pitchFamily="34" charset="0"/>
              </a:rPr>
              <a:t/>
            </a:r>
            <a:br>
              <a:rPr lang="cs-CZ" sz="2000" dirty="0" smtClean="0">
                <a:latin typeface="Lucida Sans Unicode" pitchFamily="34" charset="0"/>
                <a:cs typeface="Lucida Sans Unicode" pitchFamily="34" charset="0"/>
              </a:rPr>
            </a:br>
            <a:r>
              <a:rPr lang="cs-CZ" sz="2000" dirty="0" smtClean="0">
                <a:latin typeface="Lucida Sans Unicode" pitchFamily="34" charset="0"/>
                <a:cs typeface="Lucida Sans Unicode" pitchFamily="34" charset="0"/>
              </a:rPr>
              <a:t>D</a:t>
            </a:r>
            <a:r>
              <a:rPr lang="cs-CZ" sz="2000" dirty="0" smtClean="0">
                <a:latin typeface="Lucida Sans Unicode" pitchFamily="34" charset="0"/>
                <a:cs typeface="Lucida Sans Unicode" pitchFamily="34" charset="0"/>
              </a:rPr>
              <a:t>ítě je seznámeno se základními dovednostmi a řemeslnými výrobky našich předků, uvědomí si, že je potřebné uchovávat tradice.</a:t>
            </a:r>
          </a:p>
          <a:p>
            <a:pPr marL="45720" indent="0">
              <a:buNone/>
            </a:pPr>
            <a:r>
              <a:rPr lang="cs-CZ" sz="2000" dirty="0" smtClean="0">
                <a:latin typeface="Lucida Sans Unicode" pitchFamily="34" charset="0"/>
                <a:cs typeface="Lucida Sans Unicode" pitchFamily="34" charset="0"/>
              </a:rPr>
              <a:t>Dítě se seznámí s jednoduchými pracovními postupy, navrhne vlastní zdobení vajíčka a perníku. </a:t>
            </a:r>
            <a:endParaRPr lang="cs-CZ" sz="2000" dirty="0" smtClean="0">
              <a:latin typeface="Lucida Sans Unicode" pitchFamily="34" charset="0"/>
              <a:cs typeface="Lucida Sans Unicode" pitchFamily="34" charset="0"/>
            </a:endParaRPr>
          </a:p>
          <a:p>
            <a:pPr marL="45720" indent="0">
              <a:buNone/>
            </a:pPr>
            <a:endParaRPr lang="cs-CZ" sz="2000" u="sng" dirty="0">
              <a:latin typeface="Lucida Sans Unicode" pitchFamily="34" charset="0"/>
              <a:cs typeface="Lucida Sans Unicode" pitchFamily="34" charset="0"/>
            </a:endParaRPr>
          </a:p>
          <a:p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805578" y="6326584"/>
            <a:ext cx="7228111" cy="365125"/>
          </a:xfrm>
          <a:prstGeom prst="rect">
            <a:avLst/>
          </a:prstGeom>
        </p:spPr>
        <p:txBody>
          <a:bodyPr vert="horz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" b="0" i="0" u="none" strike="noStrike" kern="120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Projekt CZ.1.07/1.3.00/48.0075 je spolufinancován Evropským sociálním fondem a státním rozpočtem České republiky.</a:t>
            </a:r>
            <a:endParaRPr kumimoji="0" lang="cs-CZ" sz="800" b="0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Metodický postup</a:t>
            </a:r>
            <a:br>
              <a:rPr lang="cs-CZ" sz="3200" b="1" dirty="0" smtClean="0"/>
            </a:br>
            <a:r>
              <a:rPr lang="cs-CZ" sz="3200" b="1" dirty="0" smtClean="0"/>
              <a:t>Práce s interaktivním materiálem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805578" y="6326584"/>
            <a:ext cx="7228111" cy="365125"/>
          </a:xfrm>
          <a:prstGeom prst="rect">
            <a:avLst/>
          </a:prstGeom>
        </p:spPr>
        <p:txBody>
          <a:bodyPr vert="horz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" b="0" i="0" u="none" strike="noStrike" kern="120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Projekt CZ.1.07/1.3.00/48.0075 je spolufinancován Evropským sociálním fondem a státním rozpočtem České republiky.</a:t>
            </a:r>
            <a:endParaRPr kumimoji="0" lang="cs-CZ" sz="800" b="0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762000" y="2401824"/>
            <a:ext cx="10972800" cy="1744874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r>
              <a:rPr lang="cs-CZ" dirty="0" smtClean="0">
                <a:latin typeface="Lucida Sans Unicode" pitchFamily="34" charset="0"/>
                <a:cs typeface="Lucida Sans Unicode" pitchFamily="34" charset="0"/>
              </a:rPr>
              <a:t>Nejdříve se děti naučí jednoduchou básničku.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r>
              <a:rPr lang="cs-CZ" dirty="0" smtClean="0">
                <a:latin typeface="Lucida Sans Unicode" pitchFamily="34" charset="0"/>
                <a:cs typeface="Lucida Sans Unicode" pitchFamily="34" charset="0"/>
              </a:rPr>
              <a:t>Děti </a:t>
            </a:r>
            <a:r>
              <a:rPr lang="cs-CZ" dirty="0" smtClean="0">
                <a:latin typeface="Lucida Sans Unicode" pitchFamily="34" charset="0"/>
                <a:cs typeface="Lucida Sans Unicode" pitchFamily="34" charset="0"/>
              </a:rPr>
              <a:t>seznámíme s jednotlivými řemesly podle </a:t>
            </a:r>
            <a:r>
              <a:rPr lang="cs-CZ" dirty="0" smtClean="0">
                <a:latin typeface="Lucida Sans Unicode" pitchFamily="34" charset="0"/>
                <a:cs typeface="Lucida Sans Unicode" pitchFamily="34" charset="0"/>
              </a:rPr>
              <a:t>obrázků, zjišťujeme jejich znalosti. </a:t>
            </a:r>
            <a:endParaRPr lang="cs-CZ" dirty="0" smtClean="0">
              <a:latin typeface="Lucida Sans Unicode" pitchFamily="34" charset="0"/>
              <a:cs typeface="Lucida Sans Unicode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r>
              <a:rPr lang="cs-CZ" dirty="0" smtClean="0">
                <a:latin typeface="Lucida Sans Unicode" pitchFamily="34" charset="0"/>
                <a:cs typeface="Lucida Sans Unicode" pitchFamily="34" charset="0"/>
              </a:rPr>
              <a:t>K samostatné práci slouží dva pracovní listy – učitelka je vytiskne a děti zdobí perníkové srdce nebo velikonoční vajíčko. 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r>
              <a:rPr lang="cs-CZ" dirty="0" smtClean="0">
                <a:latin typeface="Lucida Sans Unicode" pitchFamily="34" charset="0"/>
                <a:cs typeface="Lucida Sans Unicode" pitchFamily="34" charset="0"/>
              </a:rPr>
              <a:t>Děti využijí didaktický </a:t>
            </a:r>
            <a:r>
              <a:rPr lang="cs-CZ" dirty="0" smtClean="0">
                <a:latin typeface="Lucida Sans Unicode" pitchFamily="34" charset="0"/>
                <a:cs typeface="Lucida Sans Unicode" pitchFamily="34" charset="0"/>
              </a:rPr>
              <a:t>kufřík </a:t>
            </a:r>
            <a:r>
              <a:rPr lang="cs-CZ" dirty="0" smtClean="0">
                <a:latin typeface="Lucida Sans Unicode" pitchFamily="34" charset="0"/>
                <a:cs typeface="Lucida Sans Unicode" pitchFamily="34" charset="0"/>
              </a:rPr>
              <a:t>– KUMUČ a vystřihují své výtvory. 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r>
              <a:rPr lang="cs-CZ" dirty="0" smtClean="0">
                <a:latin typeface="Lucida Sans Unicode" pitchFamily="34" charset="0"/>
                <a:cs typeface="Lucida Sans Unicode" pitchFamily="34" charset="0"/>
              </a:rPr>
              <a:t>Srdce i vejce je možné zvětšit podle věku dětí.  </a:t>
            </a:r>
            <a:endParaRPr lang="cs-CZ" dirty="0" smtClean="0">
              <a:latin typeface="Lucida Sans Unicode" pitchFamily="34" charset="0"/>
              <a:cs typeface="Lucida Sans Unicode" pitchFamily="34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lvl="0" indent="0"/>
            <a:r>
              <a:rPr lang="cs-CZ" sz="2400" dirty="0" smtClean="0">
                <a:latin typeface="Lucida Sans Unicode" pitchFamily="34" charset="0"/>
                <a:cs typeface="Lucida Sans Unicode" pitchFamily="34" charset="0"/>
              </a:rPr>
              <a:t>Dotyková </a:t>
            </a:r>
            <a:r>
              <a:rPr lang="cs-CZ" sz="2400" dirty="0">
                <a:latin typeface="Lucida Sans Unicode" pitchFamily="34" charset="0"/>
                <a:cs typeface="Lucida Sans Unicode" pitchFamily="34" charset="0"/>
              </a:rPr>
              <a:t>obrazovka, připojená k </a:t>
            </a:r>
            <a:r>
              <a:rPr lang="cs-CZ" sz="2400" dirty="0" smtClean="0">
                <a:latin typeface="Lucida Sans Unicode" pitchFamily="34" charset="0"/>
                <a:cs typeface="Lucida Sans Unicode" pitchFamily="34" charset="0"/>
              </a:rPr>
              <a:t>PC</a:t>
            </a:r>
            <a:endParaRPr lang="cs-CZ" sz="2400" dirty="0">
              <a:latin typeface="Lucida Sans Unicode" pitchFamily="34" charset="0"/>
              <a:cs typeface="Lucida Sans Unicode" pitchFamily="34" charset="0"/>
            </a:endParaRPr>
          </a:p>
          <a:p>
            <a:pPr marL="45720" indent="0"/>
            <a:r>
              <a:rPr lang="cs-CZ" sz="2400" dirty="0">
                <a:latin typeface="Lucida Sans Unicode" pitchFamily="34" charset="0"/>
                <a:cs typeface="Lucida Sans Unicode" pitchFamily="34" charset="0"/>
              </a:rPr>
              <a:t>Didaktický kufřík - KUMUČ </a:t>
            </a:r>
            <a:endParaRPr lang="cs-CZ" sz="2400" dirty="0" smtClean="0">
              <a:latin typeface="Lucida Sans Unicode" pitchFamily="34" charset="0"/>
              <a:cs typeface="Lucida Sans Unicode" pitchFamily="34" charset="0"/>
            </a:endParaRPr>
          </a:p>
          <a:p>
            <a:pPr marL="45720" indent="0"/>
            <a:r>
              <a:rPr lang="cs-CZ" sz="2400" dirty="0" smtClean="0">
                <a:latin typeface="Lucida Sans Unicode" pitchFamily="34" charset="0"/>
                <a:cs typeface="Lucida Sans Unicode" pitchFamily="34" charset="0"/>
              </a:rPr>
              <a:t>Papíry – tisk pracovních listů, pastelky, nůžky</a:t>
            </a:r>
            <a:endParaRPr lang="cs-CZ" sz="2400" dirty="0"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05578" y="6326584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8967" y="2068670"/>
            <a:ext cx="10972800" cy="3098753"/>
          </a:xfrm>
        </p:spPr>
        <p:txBody>
          <a:bodyPr>
            <a:normAutofit/>
          </a:bodyPr>
          <a:lstStyle/>
          <a:p>
            <a:endParaRPr lang="cs-CZ" sz="1200" dirty="0" smtClean="0"/>
          </a:p>
          <a:p>
            <a:r>
              <a:rPr lang="cs-CZ" sz="1200" dirty="0" smtClean="0"/>
              <a:t>Fotografie autorky</a:t>
            </a:r>
          </a:p>
          <a:p>
            <a:endParaRPr lang="cs-CZ" sz="1200" dirty="0" smtClean="0"/>
          </a:p>
          <a:p>
            <a:r>
              <a:rPr lang="cs-CZ" sz="1200" dirty="0" smtClean="0"/>
              <a:t>Volné pro komerční použití:</a:t>
            </a:r>
            <a:br>
              <a:rPr lang="cs-CZ" sz="1200" dirty="0" smtClean="0"/>
            </a:br>
            <a:r>
              <a:rPr lang="cs-CZ" sz="1200" dirty="0" smtClean="0">
                <a:hlinkClick r:id="rId2"/>
              </a:rPr>
              <a:t>http://pixabay.com/static/uploads/photo/2014/11/29/17/57/forge-550622_640.jpg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http://pixabay.com/static/uploads/photo/2014/12/27/17/54/gingerbread-house-581305_640.jpg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http://pixabay.com/cs/keramika-hrn%C4%8D%C3%AD%C5%99sk%C3%BD-kruh-n%C3%A1dob%C3%AD-457445</a:t>
            </a:r>
            <a:r>
              <a:rPr lang="cs-CZ" sz="1200" dirty="0" smtClean="0">
                <a:hlinkClick r:id="rId4"/>
              </a:rPr>
              <a:t>/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http://pixabay.com/cs/vejce-zlomen%C3%BD-shell-b%C3%ADl%C3%A1-b%C3%ADlkoviny-35028</a:t>
            </a:r>
            <a:r>
              <a:rPr lang="cs-CZ" sz="1200" dirty="0" smtClean="0">
                <a:hlinkClick r:id="rId5"/>
              </a:rPr>
              <a:t>/</a:t>
            </a:r>
            <a:endParaRPr lang="cs-CZ" sz="1200" dirty="0" smtClean="0"/>
          </a:p>
          <a:p>
            <a:r>
              <a:rPr lang="cs-CZ" sz="1200" dirty="0" smtClean="0"/>
              <a:t>http://pixabay.com/cs/velikonoce-vejce-dekorace-design-31295/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BAHNA</a:t>
            </a:r>
            <a:r>
              <a:rPr lang="cs-CZ" sz="1200" dirty="0" smtClean="0"/>
              <a:t>, Radovan.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3.2.2015]. Dostupný na WWW: </a:t>
            </a:r>
            <a:r>
              <a:rPr lang="cs-CZ" sz="1200" dirty="0" smtClean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commons.wikimedia.org/wiki/File:Slovakia-Dreven%C3%A9_krosn%C3%A1.JPG</a:t>
            </a:r>
            <a:endParaRPr lang="cs-CZ" sz="1200" dirty="0" smtClean="0"/>
          </a:p>
          <a:p>
            <a:r>
              <a:rPr lang="cs-CZ" sz="1200" dirty="0" smtClean="0"/>
              <a:t>BAŤHA, Matěj. 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 [online]. [cit. 8.2.2015]. Dostupný na WWW: http://commons.wikimedia.org/wiki/File:Sv%C4%9Bt_knihy_2013_8960.JPG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  <p:sp>
        <p:nvSpPr>
          <p:cNvPr id="5" name="Zástupný symbol pro zápatí 2"/>
          <p:cNvSpPr txBox="1">
            <a:spLocks/>
          </p:cNvSpPr>
          <p:nvPr/>
        </p:nvSpPr>
        <p:spPr>
          <a:xfrm>
            <a:off x="1805578" y="6326584"/>
            <a:ext cx="7228111" cy="365125"/>
          </a:xfrm>
          <a:prstGeom prst="rect">
            <a:avLst/>
          </a:prstGeom>
        </p:spPr>
        <p:txBody>
          <a:bodyPr vert="horz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" b="0" i="0" u="none" strike="noStrike" kern="120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Projekt CZ.1.07/1.3.00/48.0075 je spolufinancován Evropským sociálním fondem a státním rozpočtem České republiky.</a:t>
            </a:r>
            <a:endParaRPr kumimoji="0" lang="cs-CZ" sz="800" b="0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" name="Zástupný symbol pro zápatí 2"/>
          <p:cNvSpPr txBox="1">
            <a:spLocks/>
          </p:cNvSpPr>
          <p:nvPr/>
        </p:nvSpPr>
        <p:spPr>
          <a:xfrm>
            <a:off x="1805578" y="6326584"/>
            <a:ext cx="7228111" cy="365125"/>
          </a:xfrm>
          <a:prstGeom prst="rect">
            <a:avLst/>
          </a:prstGeom>
        </p:spPr>
        <p:txBody>
          <a:bodyPr vert="horz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" b="0" i="0" u="none" strike="noStrike" kern="120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Projekt CZ.1.07/1.3.00/48.0075 je spolufinancován Evropským sociálním fondem a státním rozpočtem České republiky.</a:t>
            </a:r>
            <a:endParaRPr kumimoji="0" lang="cs-CZ" sz="800" b="0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0</TotalTime>
  <Words>503</Words>
  <Application>Microsoft Office PowerPoint</Application>
  <PresentationFormat>Vlastní</PresentationFormat>
  <Paragraphs>96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Urbanistický</vt:lpstr>
      <vt:lpstr>Tradiční řemesla</vt:lpstr>
      <vt:lpstr>Naučíme se básničku s paní učitelkou</vt:lpstr>
      <vt:lpstr>Zdobení kraslic</vt:lpstr>
      <vt:lpstr>Výroba plátna (tkaní) - plátenictví</vt:lpstr>
      <vt:lpstr>Kovářství – umělecký kovář</vt:lpstr>
      <vt:lpstr>Výroba vizovického pečiva</vt:lpstr>
      <vt:lpstr>Aranžování</vt:lpstr>
      <vt:lpstr>Výroba medových perníčků</vt:lpstr>
      <vt:lpstr>Výroba keramiky</vt:lpstr>
      <vt:lpstr>Drátenictví</vt:lpstr>
      <vt:lpstr>Paličkování</vt:lpstr>
      <vt:lpstr>Košíkářství</vt:lpstr>
      <vt:lpstr>Výroba skleněných ozdob</vt:lpstr>
      <vt:lpstr>Figurky z kukuřičného šustí</vt:lpstr>
      <vt:lpstr>Pracovní list - vajíčko</vt:lpstr>
      <vt:lpstr>Pracovní list – perníkové srdce</vt:lpstr>
      <vt:lpstr>Prvky polytechnické výchovy</vt:lpstr>
      <vt:lpstr>Metodický postup Práce s interaktivním materiálem</vt:lpstr>
      <vt:lpstr>Materiály, pomůcky </vt:lpstr>
      <vt:lpstr>Použité zdroje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2015-02-08T14:58:49Z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