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71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9" r:id="rId4"/>
    <p:sldId id="283" r:id="rId5"/>
    <p:sldId id="286" r:id="rId6"/>
    <p:sldId id="284" r:id="rId7"/>
    <p:sldId id="288" r:id="rId8"/>
    <p:sldId id="273" r:id="rId9"/>
    <p:sldId id="280" r:id="rId10"/>
    <p:sldId id="276" r:id="rId11"/>
    <p:sldId id="277" r:id="rId12"/>
    <p:sldId id="275" r:id="rId13"/>
    <p:sldId id="281" r:id="rId14"/>
    <p:sldId id="28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97" autoAdjust="0"/>
    <p:restoredTop sz="78674" autoAdjust="0"/>
  </p:normalViewPr>
  <p:slideViewPr>
    <p:cSldViewPr snapToGrid="0">
      <p:cViewPr varScale="1">
        <p:scale>
          <a:sx n="80" d="100"/>
          <a:sy n="80" d="100"/>
        </p:scale>
        <p:origin x="-78" y="-11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9.2.2015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9.2.2015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Pracovní list k tisku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12192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12192" y="6053328"/>
            <a:ext cx="2999232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3145536" y="6044184"/>
            <a:ext cx="90464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3149600" y="4038600"/>
            <a:ext cx="8636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149600" y="6050037"/>
            <a:ext cx="89408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01600" y="6068699"/>
            <a:ext cx="27432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2/9/2015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780524" y="236539"/>
            <a:ext cx="78232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0668000" y="228600"/>
            <a:ext cx="11176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6864" y="228600"/>
            <a:ext cx="108712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816864" y="1600200"/>
            <a:ext cx="108712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28801" y="2743200"/>
            <a:ext cx="9497484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12192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7272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828800" y="1600200"/>
            <a:ext cx="103632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1600200"/>
            <a:ext cx="1016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7272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812800" y="1589567"/>
            <a:ext cx="5181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459868" y="1589567"/>
            <a:ext cx="5181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1200" y="273050"/>
            <a:ext cx="108712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812800" y="2438400"/>
            <a:ext cx="51816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6400800" y="2438400"/>
            <a:ext cx="51816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812800" y="1752600"/>
            <a:ext cx="51816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6400800" y="1752600"/>
            <a:ext cx="51816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711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812800" y="1752600"/>
            <a:ext cx="21336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133600" y="5486400"/>
            <a:ext cx="97536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12192" y="4572000"/>
            <a:ext cx="12192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12192" y="4663440"/>
            <a:ext cx="195072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060448" y="4654296"/>
            <a:ext cx="10131552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33600" y="4648200"/>
            <a:ext cx="97536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930400" y="0"/>
            <a:ext cx="134112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8331200" y="6248401"/>
            <a:ext cx="3556000" cy="365125"/>
          </a:xfrm>
        </p:spPr>
        <p:txBody>
          <a:bodyPr rtlCol="0"/>
          <a:lstStyle/>
          <a:p>
            <a:endParaRPr lang="cs-CZ" dirty="0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9304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2133600" y="6248207"/>
            <a:ext cx="6096000" cy="365125"/>
          </a:xfrm>
        </p:spPr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080768" y="0"/>
            <a:ext cx="10111232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37600" y="609601"/>
            <a:ext cx="27432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74168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8737600" y="6248403"/>
            <a:ext cx="29464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2" y="6248208"/>
            <a:ext cx="7431311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8128424" y="0"/>
            <a:ext cx="42672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8189384" y="609600"/>
            <a:ext cx="3048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8189384" y="0"/>
            <a:ext cx="3048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8075084" y="103716"/>
            <a:ext cx="533400" cy="325968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812800" y="228600"/>
            <a:ext cx="108712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816864" y="1600200"/>
            <a:ext cx="108712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12192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7112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787400" y="1280160"/>
            <a:ext cx="1140460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7112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72" r:id="rId1"/>
    <p:sldLayoutId id="2147483873" r:id="rId2"/>
    <p:sldLayoutId id="2147483874" r:id="rId3"/>
    <p:sldLayoutId id="2147483875" r:id="rId4"/>
    <p:sldLayoutId id="2147483876" r:id="rId5"/>
    <p:sldLayoutId id="2147483877" r:id="rId6"/>
    <p:sldLayoutId id="2147483878" r:id="rId7"/>
    <p:sldLayoutId id="2147483879" r:id="rId8"/>
    <p:sldLayoutId id="2147483880" r:id="rId9"/>
    <p:sldLayoutId id="2147483881" r:id="rId10"/>
    <p:sldLayoutId id="2147483882" r:id="rId11"/>
    <p:sldLayoutId id="2147483883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6.png"/><Relationship Id="rId7" Type="http://schemas.openxmlformats.org/officeDocument/2006/relationships/image" Target="../media/image29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5" Type="http://schemas.openxmlformats.org/officeDocument/2006/relationships/image" Target="../media/image27.jpeg"/><Relationship Id="rId10" Type="http://schemas.openxmlformats.org/officeDocument/2006/relationships/image" Target="../media/image32.png"/><Relationship Id="rId4" Type="http://schemas.openxmlformats.org/officeDocument/2006/relationships/hyperlink" Target="http://classroomclipart.com/clipart-view/Clipart/Gardening/garden_tools_23_jpg.htm" TargetMode="External"/><Relationship Id="rId9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iparts.com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jpeg"/><Relationship Id="rId11" Type="http://schemas.openxmlformats.org/officeDocument/2006/relationships/image" Target="../media/image32.png"/><Relationship Id="rId5" Type="http://schemas.openxmlformats.org/officeDocument/2006/relationships/hyperlink" Target="http://classroomclipart.com/clipart-view/Clipart/Gardening/garden_tools_23_jpg.htm" TargetMode="External"/><Relationship Id="rId10" Type="http://schemas.openxmlformats.org/officeDocument/2006/relationships/image" Target="../media/image31.png"/><Relationship Id="rId4" Type="http://schemas.openxmlformats.org/officeDocument/2006/relationships/image" Target="../media/image26.png"/><Relationship Id="rId9" Type="http://schemas.openxmlformats.org/officeDocument/2006/relationships/image" Target="../media/image3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děláme na zahradě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Já, ty,</a:t>
            </a:r>
            <a:r>
              <a:rPr lang="cs-CZ" sz="2400" b="0" i="0" dirty="0" smtClean="0"/>
              <a:t> my a naše rodina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8" name="Picture 6" descr="http://www.clipartsalbum.com/cliparts/tuinieren/7659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69437" y="1695539"/>
            <a:ext cx="3066592" cy="2520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na zahradě dělá maminka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8676" name="Picture 4" descr="http://www.clipartsalbum.com/cliparts/tuinieren/7657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77506" y="3854179"/>
            <a:ext cx="2658898" cy="2520000"/>
          </a:xfrm>
          <a:prstGeom prst="rect">
            <a:avLst/>
          </a:prstGeom>
          <a:noFill/>
        </p:spPr>
      </p:pic>
      <p:pic>
        <p:nvPicPr>
          <p:cNvPr id="28680" name="Picture 8" descr="http://www.clipartsalbum.com/cliparts/tuinieren/7663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99955" y="1818866"/>
            <a:ext cx="3384851" cy="2520000"/>
          </a:xfrm>
          <a:prstGeom prst="rect">
            <a:avLst/>
          </a:prstGeom>
          <a:noFill/>
        </p:spPr>
      </p:pic>
      <p:pic>
        <p:nvPicPr>
          <p:cNvPr id="12" name="Picture 4" descr="http://www.clipartsalbum.com/cliparts/tuinieren/76534.jpg"/>
          <p:cNvPicPr>
            <a:picLocks noChangeAspect="1" noChangeArrowheads="1"/>
          </p:cNvPicPr>
          <p:nvPr/>
        </p:nvPicPr>
        <p:blipFill>
          <a:blip r:embed="rId5" cstate="print"/>
          <a:srcRect r="39486"/>
          <a:stretch>
            <a:fillRect/>
          </a:stretch>
        </p:blipFill>
        <p:spPr bwMode="auto">
          <a:xfrm>
            <a:off x="431074" y="3317830"/>
            <a:ext cx="2404744" cy="252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na zahradě dělá dědeček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3076" name="Picture 4" descr="http://www.clipartsalbum.com/cliparts/tuinieren/7646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78001" y="2002835"/>
            <a:ext cx="3243129" cy="2520000"/>
          </a:xfrm>
          <a:prstGeom prst="rect">
            <a:avLst/>
          </a:prstGeom>
          <a:noFill/>
        </p:spPr>
      </p:pic>
      <p:pic>
        <p:nvPicPr>
          <p:cNvPr id="3080" name="Picture 8" descr="http://www.clipartsalbum.com/cliparts/tuinieren/7647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6709" y="1891707"/>
            <a:ext cx="3524954" cy="2520000"/>
          </a:xfrm>
          <a:prstGeom prst="rect">
            <a:avLst/>
          </a:prstGeom>
          <a:noFill/>
        </p:spPr>
      </p:pic>
      <p:pic>
        <p:nvPicPr>
          <p:cNvPr id="8" name="Picture 2" descr="http://www.clipartsalbum.com/cliparts/tuinieren/7656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513138"/>
            <a:ext cx="3514336" cy="2520000"/>
          </a:xfrm>
          <a:prstGeom prst="rect">
            <a:avLst/>
          </a:prstGeom>
          <a:noFill/>
        </p:spPr>
      </p:pic>
      <p:pic>
        <p:nvPicPr>
          <p:cNvPr id="9" name="Picture 6" descr="http://www.clipartsalbum.com/cliparts/tuinieren/7652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495518" y="4575584"/>
            <a:ext cx="1800225" cy="157162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www.clipartsalbum.com/cliparts/tuinieren/7648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6204" y="3683725"/>
            <a:ext cx="3211462" cy="2520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na zahradě dělá tatínek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8674" name="Picture 2" descr="http://www.clipartsalbum.com/cliparts/tuinieren/7657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68948" y="3860846"/>
            <a:ext cx="2855549" cy="2520000"/>
          </a:xfrm>
          <a:prstGeom prst="rect">
            <a:avLst/>
          </a:prstGeom>
          <a:noFill/>
        </p:spPr>
      </p:pic>
      <p:pic>
        <p:nvPicPr>
          <p:cNvPr id="10244" name="Picture 4" descr="http://www.clipartsalbum.com/cliparts/tuinieren/7646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42867" y="1788840"/>
            <a:ext cx="3488648" cy="2520000"/>
          </a:xfrm>
          <a:prstGeom prst="rect">
            <a:avLst/>
          </a:prstGeom>
          <a:noFill/>
        </p:spPr>
      </p:pic>
      <p:pic>
        <p:nvPicPr>
          <p:cNvPr id="10" name="Picture 6" descr="http://www.clipartsalbum.com/cliparts/tuinieren/7648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21132" y="1783853"/>
            <a:ext cx="3633129" cy="252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na zahradě dělá starší bratr (sestra)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3074" name="Picture 2" descr="http://www.clipartsalbum.com/cliparts/tuinieren/7647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6831" y="3319824"/>
            <a:ext cx="2706666" cy="2520000"/>
          </a:xfrm>
          <a:prstGeom prst="rect">
            <a:avLst/>
          </a:prstGeom>
          <a:noFill/>
        </p:spPr>
      </p:pic>
      <p:pic>
        <p:nvPicPr>
          <p:cNvPr id="27656" name="Picture 8" descr="http://www.clipartsalbum.com/cliparts/tuinieren/765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379676" y="3858213"/>
            <a:ext cx="2605063" cy="2520000"/>
          </a:xfrm>
          <a:prstGeom prst="rect">
            <a:avLst/>
          </a:prstGeom>
          <a:noFill/>
        </p:spPr>
      </p:pic>
      <p:pic>
        <p:nvPicPr>
          <p:cNvPr id="8" name="Picture 4" descr="http://www.clipartsalbum.com/cliparts/tuinieren/7649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9665" y="2279332"/>
            <a:ext cx="2944640" cy="2520000"/>
          </a:xfrm>
          <a:prstGeom prst="rect">
            <a:avLst/>
          </a:prstGeom>
          <a:noFill/>
        </p:spPr>
      </p:pic>
      <p:pic>
        <p:nvPicPr>
          <p:cNvPr id="9220" name="Picture 4" descr="http://www.clipartsalbum.com/cliparts/tuinieren/7657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43313" y="2332672"/>
            <a:ext cx="2812075" cy="252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na zahradě dělám já?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27654" name="Picture 6" descr="http://www.clipartsalbum.com/cliparts/tuinieren/7655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0524" y="2410416"/>
            <a:ext cx="3158055" cy="2520000"/>
          </a:xfrm>
          <a:prstGeom prst="rect">
            <a:avLst/>
          </a:prstGeom>
          <a:noFill/>
        </p:spPr>
      </p:pic>
      <p:pic>
        <p:nvPicPr>
          <p:cNvPr id="9218" name="Picture 2" descr="http://www.clipartsalbum.com/cliparts/tuinieren/7656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24811" y="2476366"/>
            <a:ext cx="2812075" cy="2520000"/>
          </a:xfrm>
          <a:prstGeom prst="rect">
            <a:avLst/>
          </a:prstGeom>
          <a:noFill/>
        </p:spPr>
      </p:pic>
      <p:pic>
        <p:nvPicPr>
          <p:cNvPr id="29698" name="Picture 2" descr="http://www.clipartsalbum.com/cliparts/tuinieren/7656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19898" y="2182628"/>
            <a:ext cx="3291429" cy="2520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 čím pracujeme na zahradě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8" name="Picture 5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572698" y="2657846"/>
            <a:ext cx="1224134" cy="2808314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6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0642010" y="2096144"/>
            <a:ext cx="1182035" cy="285335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8" descr="Click to view">
            <a:hlinkClick r:id="rId4"/>
          </p:cNvPr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 rot="17213279">
            <a:off x="3536510" y="3614010"/>
            <a:ext cx="1857374" cy="561971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9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>
          <a:xfrm rot="17687551">
            <a:off x="5060514" y="2615517"/>
            <a:ext cx="1857374" cy="53339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0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>
          <a:xfrm rot="17797868">
            <a:off x="6251928" y="3484646"/>
            <a:ext cx="1857374" cy="847721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1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>
          <a:xfrm rot="17808456">
            <a:off x="8378360" y="2361302"/>
            <a:ext cx="1857374" cy="857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>
          <a:xfrm>
            <a:off x="2150828" y="1817197"/>
            <a:ext cx="2154536" cy="16348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>
          <a:xfrm rot="15316881">
            <a:off x="9131856" y="4788348"/>
            <a:ext cx="1534344" cy="100965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 lnSpcReduction="10000"/>
          </a:bodyPr>
          <a:lstStyle/>
          <a:p>
            <a:pPr marL="45720" indent="0"/>
            <a:r>
              <a:rPr lang="cs-CZ" dirty="0" smtClean="0"/>
              <a:t>  Vzdělávací oblast: Dítě a svět</a:t>
            </a:r>
          </a:p>
          <a:p>
            <a:pPr marL="45720" indent="0"/>
            <a:r>
              <a:rPr lang="cs-CZ" dirty="0" smtClean="0"/>
              <a:t>  Podoblast:  Poznatky, sociální informovanost</a:t>
            </a:r>
          </a:p>
          <a:p>
            <a:pPr marL="45720" indent="0"/>
            <a:r>
              <a:rPr lang="cs-CZ" dirty="0" smtClean="0"/>
              <a:t>  Integrovaný blok:  Já, ty, my a naše rodina</a:t>
            </a:r>
          </a:p>
          <a:p>
            <a:pPr marL="45720" indent="0"/>
            <a:r>
              <a:rPr lang="cs-CZ" dirty="0" smtClean="0"/>
              <a:t>  Téma: Co děláme na zahradě</a:t>
            </a:r>
          </a:p>
          <a:p>
            <a:pPr marL="45720" indent="0"/>
            <a:r>
              <a:rPr lang="cs-CZ" dirty="0" smtClean="0"/>
              <a:t>  Konkretizované výstupy:  Dítě rozumí tomu, co se děje ve známém prostředí.  Má poznatky o živé přírodě. 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Cíle:  Seznámit děti se základními činnostmi na zahradě.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993015" y="1384465"/>
            <a:ext cx="10871200" cy="44958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accent2"/>
              </a:buClr>
              <a:buSzPct val="60000"/>
              <a:buFont typeface="Wingdings"/>
              <a:buChar char=""/>
              <a:tabLst/>
              <a:defRPr/>
            </a:pPr>
            <a:r>
              <a:rPr kumimoji="0" lang="cs-CZ" sz="2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</a:t>
            </a:r>
            <a:r>
              <a:rPr kumimoji="0" lang="cs-CZ" sz="29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slouží k probírání tématu Co děláme na zahradě. S dětmi si povídáme, které práce dělají jednotliví členové rodiny</a:t>
            </a:r>
            <a:r>
              <a:rPr lang="cs-CZ" sz="2900" dirty="0" smtClean="0"/>
              <a:t> na obrázku (také členové jejich rodiny, pokud zahradu mají).</a:t>
            </a:r>
            <a:endParaRPr kumimoji="0" lang="cs-CZ" sz="29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accent2"/>
              </a:buClr>
              <a:buSzPct val="60000"/>
              <a:buFont typeface="Wingdings"/>
              <a:buChar char=""/>
              <a:tabLst/>
              <a:defRPr/>
            </a:pPr>
            <a:r>
              <a:rPr lang="cs-CZ" sz="2900" dirty="0" smtClean="0"/>
              <a:t>Můžeme se zaměřit na činnosti, ale také na zahradní nářadí, které při práci potřebujeme. </a:t>
            </a:r>
          </a:p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accent2"/>
              </a:buClr>
              <a:buSzPct val="60000"/>
              <a:buFont typeface="Wingdings"/>
              <a:buChar char=""/>
              <a:tabLst/>
              <a:defRPr/>
            </a:pPr>
            <a:r>
              <a:rPr kumimoji="0" lang="cs-CZ" sz="29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Snímek č. 7 slouží právě k opakování jednotlivých nářadí. </a:t>
            </a:r>
          </a:p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accent2"/>
              </a:buClr>
              <a:buSzPct val="60000"/>
              <a:buFont typeface="Wingdings"/>
              <a:buChar char=""/>
              <a:tabLst/>
              <a:defRPr/>
            </a:pPr>
            <a:r>
              <a:rPr lang="cs-CZ" sz="2900" dirty="0" smtClean="0"/>
              <a:t>Na závěr prezentace najdeme pracovní list s obrázky k tisku (vytiskneme, </a:t>
            </a:r>
            <a:r>
              <a:rPr lang="cs-CZ" sz="2900" dirty="0" err="1" smtClean="0"/>
              <a:t>zalaminujeme</a:t>
            </a:r>
            <a:r>
              <a:rPr lang="cs-CZ" sz="2900" dirty="0" smtClean="0"/>
              <a:t> a přidáme do KUMUČE).</a:t>
            </a:r>
            <a:endParaRPr kumimoji="0" lang="cs-CZ" sz="2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  <a:endParaRPr lang="cs-CZ" dirty="0" smtClean="0"/>
          </a:p>
          <a:p>
            <a:r>
              <a:rPr lang="cs-CZ" dirty="0" smtClean="0"/>
              <a:t>Pracovní list s obrázky pro samostatnou práci dětí – tiskneme, je možné </a:t>
            </a:r>
            <a:r>
              <a:rPr lang="cs-CZ" dirty="0" err="1" smtClean="0"/>
              <a:t>zalaminovat</a:t>
            </a:r>
            <a:r>
              <a:rPr lang="cs-CZ" dirty="0" smtClean="0"/>
              <a:t>, přidat do KUMUČE.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cliparts.com</a:t>
            </a:r>
            <a:r>
              <a:rPr lang="cs-CZ" dirty="0" smtClean="0"/>
              <a:t> – volný zdroj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12801" y="6248207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5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912332" y="3428554"/>
            <a:ext cx="1224134" cy="2808314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6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9923553" y="3324053"/>
            <a:ext cx="1182035" cy="285335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8" descr="Click to view">
            <a:hlinkClick r:id="rId5"/>
          </p:cNvPr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>
          <a:xfrm rot="17213279">
            <a:off x="3680201" y="1249632"/>
            <a:ext cx="1857374" cy="561971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9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>
          <a:xfrm rot="17687551">
            <a:off x="6340674" y="1165538"/>
            <a:ext cx="1857374" cy="53339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10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>
          <a:xfrm rot="17797868">
            <a:off x="6709131" y="4725617"/>
            <a:ext cx="1857374" cy="847721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1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>
          <a:xfrm rot="17808456">
            <a:off x="9345011" y="1133393"/>
            <a:ext cx="1857374" cy="857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0" cstate="print"/>
          <a:srcRect/>
          <a:stretch>
            <a:fillRect/>
          </a:stretch>
        </p:blipFill>
        <p:spPr>
          <a:xfrm>
            <a:off x="609412" y="706854"/>
            <a:ext cx="2154536" cy="16348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1" cstate="print"/>
          <a:srcRect/>
          <a:stretch>
            <a:fillRect/>
          </a:stretch>
        </p:blipFill>
        <p:spPr>
          <a:xfrm rot="15316881">
            <a:off x="3527891" y="4827537"/>
            <a:ext cx="1534344" cy="100965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414</Words>
  <Application>Microsoft Office PowerPoint</Application>
  <PresentationFormat>Vlastní</PresentationFormat>
  <Paragraphs>59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Medián</vt:lpstr>
      <vt:lpstr>Co děláme na zahradě</vt:lpstr>
      <vt:lpstr>Co na zahradě dělá maminka</vt:lpstr>
      <vt:lpstr>Co na zahradě dělá dědeček</vt:lpstr>
      <vt:lpstr>Co na zahradě dělá tatínek</vt:lpstr>
      <vt:lpstr>Co na zahradě dělá starší bratr (sestra)</vt:lpstr>
      <vt:lpstr>Co na zahradě dělám já?</vt:lpstr>
      <vt:lpstr>S čím pracujeme na zahradě</vt:lpstr>
      <vt:lpstr>Prvky polytechnické výchovy</vt:lpstr>
      <vt:lpstr>Metodický postup </vt:lpstr>
      <vt:lpstr>Materiály, pomůcky </vt:lpstr>
      <vt:lpstr>Použité zdroje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2015-02-09T15:44:49Z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