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941" r:id="rId2"/>
  </p:sldMasterIdLst>
  <p:notesMasterIdLst>
    <p:notesMasterId r:id="rId18"/>
  </p:notesMasterIdLst>
  <p:handoutMasterIdLst>
    <p:handoutMasterId r:id="rId19"/>
  </p:handoutMasterIdLst>
  <p:sldIdLst>
    <p:sldId id="272" r:id="rId3"/>
    <p:sldId id="289" r:id="rId4"/>
    <p:sldId id="283" r:id="rId5"/>
    <p:sldId id="284" r:id="rId6"/>
    <p:sldId id="288" r:id="rId7"/>
    <p:sldId id="290" r:id="rId8"/>
    <p:sldId id="291" r:id="rId9"/>
    <p:sldId id="286" r:id="rId10"/>
    <p:sldId id="292" r:id="rId11"/>
    <p:sldId id="287" r:id="rId12"/>
    <p:sldId id="280" r:id="rId13"/>
    <p:sldId id="276" r:id="rId14"/>
    <p:sldId id="275" r:id="rId15"/>
    <p:sldId id="277" r:id="rId16"/>
    <p:sldId id="28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3897" autoAdjust="0"/>
    <p:restoredTop sz="88351" autoAdjust="0"/>
  </p:normalViewPr>
  <p:slideViewPr>
    <p:cSldViewPr snapToGrid="0">
      <p:cViewPr varScale="1">
        <p:scale>
          <a:sx n="64" d="100"/>
          <a:sy n="64" d="100"/>
        </p:scale>
        <p:origin x="-1020" y="-102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9. 2. 2015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9. 2. 2015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Sledování očima zleva</a:t>
            </a:r>
            <a:r>
              <a:rPr lang="cs-CZ" baseline="0" dirty="0" smtClean="0"/>
              <a:t> doprava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2/9/2015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35221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177988027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725638954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36907577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81301760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9023518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58990598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969362876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795801219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701801232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063557286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385828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TextBox 10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="" xmlns:p14="http://schemas.microsoft.com/office/powerpoint/2010/main" val="3148611484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5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048347308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28892680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 s obráz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166212259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36986620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097933007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51595319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3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image" Target="../media/image7.gif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image" Target="../media/image6.jpeg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image" Target="../media/image5.png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  <a:alpha val="7000"/>
                </a:schemeClr>
              </a:gs>
              <a:gs pos="69000">
                <a:schemeClr val="accent1">
                  <a:lumMod val="60000"/>
                  <a:lumOff val="40000"/>
                  <a:alpha val="0"/>
                </a:schemeClr>
              </a:gs>
              <a:gs pos="36000">
                <a:schemeClr val="accent1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28713"/>
          <a:stretch/>
        </p:blipFill>
        <p:spPr>
          <a:xfrm>
            <a:off x="8000197" y="0"/>
            <a:ext cx="1603387" cy="114300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b="24199"/>
          <a:stretch/>
        </p:blipFill>
        <p:spPr>
          <a:xfrm>
            <a:off x="8609012" y="6092866"/>
            <a:ext cx="993734" cy="765134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2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2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23654759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42" r:id="rId1"/>
    <p:sldLayoutId id="2147483943" r:id="rId2"/>
    <p:sldLayoutId id="2147483944" r:id="rId3"/>
    <p:sldLayoutId id="2147483945" r:id="rId4"/>
    <p:sldLayoutId id="2147483946" r:id="rId5"/>
    <p:sldLayoutId id="2147483947" r:id="rId6"/>
    <p:sldLayoutId id="2147483948" r:id="rId7"/>
    <p:sldLayoutId id="2147483949" r:id="rId8"/>
    <p:sldLayoutId id="2147483950" r:id="rId9"/>
    <p:sldLayoutId id="2147483951" r:id="rId10"/>
    <p:sldLayoutId id="2147483952" r:id="rId11"/>
    <p:sldLayoutId id="2147483953" r:id="rId12"/>
    <p:sldLayoutId id="2147483954" r:id="rId13"/>
    <p:sldLayoutId id="2147483955" r:id="rId14"/>
    <p:sldLayoutId id="2147483956" r:id="rId15"/>
    <p:sldLayoutId id="2147483957" r:id="rId16"/>
    <p:sldLayoutId id="2147483958" r:id="rId17"/>
    <p:sldLayoutId id="2147483959" r:id="rId18"/>
  </p:sldLayoutIdLst>
  <p:transition spd="med">
    <p:fade/>
  </p:transition>
  <p:timing>
    <p:tnLst>
      <p:par>
        <p:cTn id="1" dur="indefinite" restart="never" nodeType="tmRoot"/>
      </p:par>
    </p:tnLst>
  </p:timing>
  <p:hf hd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7" Type="http://schemas.openxmlformats.org/officeDocument/2006/relationships/image" Target="../media/image18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pixabay.com/cs/traktor-vozidlo-stroj-motor-310820/" TargetMode="External"/><Relationship Id="rId2" Type="http://schemas.openxmlformats.org/officeDocument/2006/relationships/hyperlink" Target="http://pixabay.com/cs/auto-sportovn%C3%AD-automobil-42552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clipartsalbum/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79269" y="1097280"/>
            <a:ext cx="9353596" cy="1590044"/>
          </a:xfrm>
        </p:spPr>
        <p:txBody>
          <a:bodyPr/>
          <a:lstStyle/>
          <a:p>
            <a:pPr>
              <a:lnSpc>
                <a:spcPct val="90000"/>
              </a:lnSpc>
              <a:spcBef>
                <a:spcPts val="0"/>
              </a:spcBef>
            </a:pPr>
            <a:r>
              <a:rPr lang="cs-CZ" sz="6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Orientujeme se v prostoru</a:t>
            </a:r>
            <a:endParaRPr lang="cs-CZ" sz="60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6" name="Podnadpis 5"/>
          <p:cNvSpPr>
            <a:spLocks noGrp="1"/>
          </p:cNvSpPr>
          <p:nvPr>
            <p:ph type="subTitle" idx="1"/>
          </p:nvPr>
        </p:nvSpPr>
        <p:spPr>
          <a:xfrm>
            <a:off x="789195" y="2857140"/>
            <a:ext cx="8825658" cy="861420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</a:rPr>
              <a:t>Před a za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 rot="5400000">
            <a:off x="9521199" y="4199657"/>
            <a:ext cx="3859795" cy="304801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Znáš je? </a:t>
            </a:r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53514" y="2226506"/>
            <a:ext cx="3105629" cy="1800000"/>
          </a:xfrm>
          <a:prstGeom prst="rect">
            <a:avLst/>
          </a:prstGeom>
          <a:ln>
            <a:solidFill>
              <a:srgbClr val="00B050"/>
            </a:solidFill>
          </a:ln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67457" y="2236969"/>
            <a:ext cx="1892707" cy="1800000"/>
          </a:xfrm>
          <a:prstGeom prst="rect">
            <a:avLst/>
          </a:prstGeom>
          <a:ln>
            <a:solidFill>
              <a:srgbClr val="00B050"/>
            </a:solidFill>
          </a:ln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1297" y="2248833"/>
            <a:ext cx="3043855" cy="1800000"/>
          </a:xfrm>
          <a:prstGeom prst="rect">
            <a:avLst/>
          </a:prstGeom>
          <a:ln>
            <a:solidFill>
              <a:srgbClr val="00B050"/>
            </a:solidFill>
          </a:ln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641847" y="2245835"/>
            <a:ext cx="1768102" cy="1800000"/>
          </a:xfrm>
          <a:prstGeom prst="rect">
            <a:avLst/>
          </a:prstGeom>
          <a:ln>
            <a:solidFill>
              <a:srgbClr val="00B050"/>
            </a:solidFill>
          </a:ln>
        </p:spPr>
      </p:pic>
    </p:spTree>
    <p:extLst>
      <p:ext uri="{BB962C8B-B14F-4D97-AF65-F5344CB8AC3E}">
        <p14:creationId xmlns="" xmlns:p14="http://schemas.microsoft.com/office/powerpoint/2010/main" val="3616698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Znáš je?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6200000">
            <a:off x="3385006" y="2342491"/>
            <a:ext cx="1803203" cy="1917577"/>
          </a:xfrm>
          <a:prstGeom prst="rect">
            <a:avLst/>
          </a:prstGeom>
          <a:ln>
            <a:solidFill>
              <a:srgbClr val="00B050"/>
            </a:solidFill>
          </a:ln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8719097" y="4786610"/>
            <a:ext cx="2878996" cy="729769"/>
          </a:xfrm>
          <a:prstGeom prst="rect">
            <a:avLst/>
          </a:prstGeom>
          <a:ln>
            <a:solidFill>
              <a:srgbClr val="00B050"/>
            </a:solidFill>
          </a:ln>
        </p:spPr>
      </p:pic>
      <p:pic>
        <p:nvPicPr>
          <p:cNvPr id="15362" name="Picture 2" descr="http://www.clipartsalbum.com/cliparts/hamers/82032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980032" y="2383436"/>
            <a:ext cx="1790840" cy="1800000"/>
          </a:xfrm>
          <a:prstGeom prst="rect">
            <a:avLst/>
          </a:prstGeom>
          <a:ln>
            <a:solidFill>
              <a:srgbClr val="00B050"/>
            </a:solidFill>
          </a:ln>
        </p:spPr>
      </p:pic>
      <p:pic>
        <p:nvPicPr>
          <p:cNvPr id="15364" name="Picture 4" descr="http://www.clipartsalbum.com/cliparts/spijkers/83455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8909831" y="2384138"/>
            <a:ext cx="2183168" cy="1800000"/>
          </a:xfrm>
          <a:prstGeom prst="rect">
            <a:avLst/>
          </a:prstGeom>
          <a:ln>
            <a:solidFill>
              <a:srgbClr val="00B050"/>
            </a:solidFill>
          </a:ln>
        </p:spPr>
      </p:pic>
      <p:pic>
        <p:nvPicPr>
          <p:cNvPr id="15366" name="Picture 6" descr="http://www.clipartsalbum.com/cliparts/zagen/81935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106670" y="2398427"/>
            <a:ext cx="2177778" cy="1800000"/>
          </a:xfrm>
          <a:prstGeom prst="rect">
            <a:avLst/>
          </a:prstGeom>
          <a:ln>
            <a:solidFill>
              <a:srgbClr val="00B050"/>
            </a:solidFill>
          </a:ln>
        </p:spPr>
      </p:pic>
      <p:pic>
        <p:nvPicPr>
          <p:cNvPr id="15370" name="Picture 10" descr="http://www.clipartsalbum.com/cliparts/tangen/82362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74754" y="4817905"/>
            <a:ext cx="2880000" cy="728817"/>
          </a:xfrm>
          <a:prstGeom prst="rect">
            <a:avLst/>
          </a:prstGeom>
          <a:ln>
            <a:solidFill>
              <a:srgbClr val="00B050"/>
            </a:solidFill>
          </a:ln>
        </p:spPr>
      </p:pic>
    </p:spTree>
    <p:extLst>
      <p:ext uri="{BB962C8B-B14F-4D97-AF65-F5344CB8AC3E}">
        <p14:creationId xmlns="" xmlns:p14="http://schemas.microsoft.com/office/powerpoint/2010/main" val="3616698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 nebo za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01670" y="1883939"/>
            <a:ext cx="4870166" cy="2880000"/>
          </a:xfrm>
          <a:prstGeom prst="rect">
            <a:avLst/>
          </a:prstGeom>
          <a:ln>
            <a:solidFill>
              <a:schemeClr val="bg1"/>
            </a:solidFill>
          </a:ln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43118" y="2225192"/>
            <a:ext cx="2271248" cy="2160000"/>
          </a:xfrm>
          <a:prstGeom prst="rect">
            <a:avLst/>
          </a:prstGeom>
          <a:ln>
            <a:solidFill>
              <a:schemeClr val="bg1"/>
            </a:solidFill>
          </a:ln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70336" y="2013760"/>
            <a:ext cx="3028331" cy="2880000"/>
          </a:xfrm>
          <a:prstGeom prst="rect">
            <a:avLst/>
          </a:prstGeom>
          <a:ln>
            <a:solidFill>
              <a:schemeClr val="bg1"/>
            </a:solidFill>
          </a:ln>
        </p:spPr>
      </p:pic>
      <p:pic>
        <p:nvPicPr>
          <p:cNvPr id="9" name="Zástupný symbol pro obsah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13070" y="2627769"/>
            <a:ext cx="2649313" cy="1566686"/>
          </a:xfrm>
          <a:prstGeom prst="rect">
            <a:avLst/>
          </a:prstGeom>
          <a:ln>
            <a:solidFill>
              <a:schemeClr val="bg1"/>
            </a:solidFill>
          </a:ln>
        </p:spPr>
      </p:pic>
    </p:spTree>
    <p:extLst>
      <p:ext uri="{BB962C8B-B14F-4D97-AF65-F5344CB8AC3E}">
        <p14:creationId xmlns="" xmlns:p14="http://schemas.microsoft.com/office/powerpoint/2010/main" val="2688568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4" descr="http://www.clipartsalbum.com/cliparts/spijkers/83455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04297" y="1604649"/>
            <a:ext cx="3157252" cy="2880000"/>
          </a:xfrm>
          <a:prstGeom prst="rect">
            <a:avLst/>
          </a:prstGeom>
          <a:ln>
            <a:solidFill>
              <a:srgbClr val="00B050"/>
            </a:solidFill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 nebo za</a:t>
            </a:r>
            <a:endParaRPr lang="cs-CZ" dirty="0"/>
          </a:p>
        </p:txBody>
      </p:sp>
      <p:pic>
        <p:nvPicPr>
          <p:cNvPr id="11" name="Picture 2" descr="http://www.clipartsalbum.com/cliparts/hamers/82032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155981" y="1603946"/>
            <a:ext cx="2865344" cy="2880000"/>
          </a:xfrm>
          <a:prstGeom prst="rect">
            <a:avLst/>
          </a:prstGeom>
          <a:ln>
            <a:solidFill>
              <a:srgbClr val="00B050"/>
            </a:solidFill>
          </a:ln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529509" y="2268593"/>
            <a:ext cx="3028331" cy="2880000"/>
          </a:xfrm>
          <a:prstGeom prst="rect">
            <a:avLst/>
          </a:prstGeom>
          <a:ln>
            <a:noFill/>
          </a:ln>
        </p:spPr>
      </p:pic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69625" y="2675548"/>
            <a:ext cx="3833181" cy="2266773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="" xmlns:p14="http://schemas.microsoft.com/office/powerpoint/2010/main" val="2688568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Obrázek 12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940553" y="2330606"/>
            <a:ext cx="2143488" cy="2038498"/>
          </a:xfrm>
          <a:prstGeom prst="rect">
            <a:avLst/>
          </a:prstGeom>
          <a:noFill/>
        </p:spPr>
      </p:pic>
      <p:pic>
        <p:nvPicPr>
          <p:cNvPr id="38916" name="Picture 4" descr="Auto, Sportovní, Automobil, Automobilový Průmysl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044335" y="1854590"/>
            <a:ext cx="6096000" cy="3352801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 a za</a:t>
            </a:r>
            <a:endParaRPr lang="cs-CZ" dirty="0"/>
          </a:p>
        </p:txBody>
      </p:sp>
      <p:pic>
        <p:nvPicPr>
          <p:cNvPr id="38918" name="Picture 6" descr="http://www.clipartsalbum.com/cliparts/tangen/82358.jpg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074315" y="3233684"/>
            <a:ext cx="2390775" cy="144780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2688568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042079" y="4115267"/>
            <a:ext cx="3105629" cy="180000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 a za</a:t>
            </a:r>
            <a:endParaRPr lang="cs-CZ" dirty="0"/>
          </a:p>
        </p:txBody>
      </p:sp>
      <p:pic>
        <p:nvPicPr>
          <p:cNvPr id="39938" name="Picture 2" descr="Traktor, Vozidlo, Stroj, Motor, Zemědělství, Zemědělec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52864" y="1886319"/>
            <a:ext cx="4992401" cy="3463479"/>
          </a:xfrm>
          <a:prstGeom prst="rect">
            <a:avLst/>
          </a:prstGeom>
          <a:noFill/>
        </p:spPr>
      </p:pic>
      <p:pic>
        <p:nvPicPr>
          <p:cNvPr id="39940" name="Picture 4" descr="http://www.clipartsalbum.com/cliparts/hamers/82078.jpg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923082" y="4041539"/>
            <a:ext cx="1878508" cy="172759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2688568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za? 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225124" y="1661347"/>
            <a:ext cx="1892706" cy="1800000"/>
          </a:xfrm>
          <a:prstGeom prst="rect">
            <a:avLst/>
          </a:prstGeom>
        </p:spPr>
      </p:pic>
      <p:sp>
        <p:nvSpPr>
          <p:cNvPr id="15" name="Obdélník 14"/>
          <p:cNvSpPr/>
          <p:nvPr/>
        </p:nvSpPr>
        <p:spPr>
          <a:xfrm>
            <a:off x="1141752" y="1819518"/>
            <a:ext cx="1800000" cy="180000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2" name="Picture 6" descr="http://www.clipartsalbum.com/cliparts/zagen/81935.jpg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892467" y="1888763"/>
            <a:ext cx="2177778" cy="1800000"/>
          </a:xfrm>
          <a:prstGeom prst="rect">
            <a:avLst/>
          </a:prstGeom>
          <a:ln>
            <a:noFill/>
          </a:ln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047827" y="2208302"/>
            <a:ext cx="2250415" cy="789731"/>
          </a:xfrm>
          <a:prstGeom prst="rect">
            <a:avLst/>
          </a:prstGeom>
          <a:ln>
            <a:noFill/>
          </a:ln>
        </p:spPr>
      </p:pic>
      <p:sp>
        <p:nvSpPr>
          <p:cNvPr id="19" name="Obdélník 18"/>
          <p:cNvSpPr/>
          <p:nvPr/>
        </p:nvSpPr>
        <p:spPr>
          <a:xfrm>
            <a:off x="4651952" y="1851998"/>
            <a:ext cx="1800000" cy="180000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8416979" y="1854496"/>
            <a:ext cx="1800000" cy="1800000"/>
          </a:xfrm>
          <a:prstGeom prst="rect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15" grpId="1" animBg="1"/>
      <p:bldP spid="19" grpId="0" animBg="1"/>
      <p:bldP spid="2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6" descr="http://www.clipartsalbum.com/cliparts/tangen/82358.jpg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974445" y="2128604"/>
            <a:ext cx="2113936" cy="1578520"/>
          </a:xfrm>
          <a:prstGeom prst="rect">
            <a:avLst/>
          </a:prstGeom>
          <a:noFill/>
        </p:spPr>
      </p:pic>
      <p:pic>
        <p:nvPicPr>
          <p:cNvPr id="10" name="Picture 4" descr="http://www.clipartsalbum.com/cliparts/hamers/82078.jpg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706912" y="2182758"/>
            <a:ext cx="1878508" cy="1727591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za? 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4517040" y="2106831"/>
            <a:ext cx="1800000" cy="1800000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7847354" y="2124318"/>
            <a:ext cx="1800000" cy="180000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Zástupný symbol pro obsah 3"/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244184" y="2396950"/>
            <a:ext cx="2124301" cy="1256217"/>
          </a:xfrm>
          <a:prstGeom prst="rect">
            <a:avLst/>
          </a:prstGeom>
          <a:ln>
            <a:noFill/>
          </a:ln>
        </p:spPr>
      </p:pic>
      <p:sp>
        <p:nvSpPr>
          <p:cNvPr id="15" name="Obdélník 14"/>
          <p:cNvSpPr/>
          <p:nvPr/>
        </p:nvSpPr>
        <p:spPr>
          <a:xfrm>
            <a:off x="1261674" y="2074350"/>
            <a:ext cx="1800000" cy="1800000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19" grpId="0" animBg="1"/>
      <p:bldP spid="21" grpId="0" animBg="1"/>
      <p:bldP spid="1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9145" y="1549379"/>
            <a:ext cx="5553148" cy="3218564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za obdélníčky?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3735978" y="2638697"/>
            <a:ext cx="2116183" cy="1123405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705499" y="1484811"/>
            <a:ext cx="2116183" cy="1123405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785918" y="2632415"/>
            <a:ext cx="2116183" cy="1123405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1589316" y="2634343"/>
            <a:ext cx="2116183" cy="1123405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589317" y="1471749"/>
            <a:ext cx="2116183" cy="1123405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817830" y="1482883"/>
            <a:ext cx="2116183" cy="1123405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701145" y="3766458"/>
            <a:ext cx="2116183" cy="1123405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1598025" y="3740332"/>
            <a:ext cx="2116183" cy="1123405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5778139" y="3732623"/>
            <a:ext cx="2116183" cy="1123405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4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4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8200" y="657095"/>
            <a:ext cx="10515600" cy="1033593"/>
          </a:xfrm>
        </p:spPr>
        <p:txBody>
          <a:bodyPr>
            <a:normAutofit/>
          </a:bodyPr>
          <a:lstStyle/>
          <a:p>
            <a:r>
              <a:rPr lang="cs-CZ" b="1" dirty="0"/>
              <a:t>Prvky </a:t>
            </a:r>
            <a:r>
              <a:rPr lang="cs-CZ" b="1" dirty="0" smtClean="0"/>
              <a:t>polytechnické </a:t>
            </a:r>
            <a:r>
              <a:rPr lang="cs-CZ" b="1" dirty="0"/>
              <a:t>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3362195"/>
          </a:xfrm>
        </p:spPr>
        <p:txBody>
          <a:bodyPr>
            <a:normAutofit/>
          </a:bodyPr>
          <a:lstStyle/>
          <a:p>
            <a:pPr marL="45720" indent="0"/>
            <a:r>
              <a:rPr lang="cs-CZ" dirty="0" smtClean="0"/>
              <a:t>  Vzdělávací oblast: Dítě a jeho psychika</a:t>
            </a:r>
          </a:p>
          <a:p>
            <a:pPr marL="45720" indent="0"/>
            <a:r>
              <a:rPr lang="cs-CZ" dirty="0" smtClean="0"/>
              <a:t>  Podoblast: Poznávací schopnosti – prostorová orientace</a:t>
            </a:r>
          </a:p>
          <a:p>
            <a:pPr marL="45720" indent="0"/>
            <a:r>
              <a:rPr lang="cs-CZ" dirty="0" smtClean="0"/>
              <a:t>  Integrovaný blok: Já, ty, my a věci kolem nás</a:t>
            </a:r>
          </a:p>
          <a:p>
            <a:pPr marL="45720" indent="0"/>
            <a:r>
              <a:rPr lang="cs-CZ" dirty="0" smtClean="0"/>
              <a:t>  Téma: Před a za</a:t>
            </a:r>
          </a:p>
          <a:p>
            <a:pPr marL="45720" indent="0"/>
            <a:r>
              <a:rPr lang="cs-CZ" dirty="0" smtClean="0"/>
              <a:t>  Konkretizované výstupy: Rozlišovat  a používat základní prostorové pojmy, rozlišovat vzájemnou polohu dvou objektů</a:t>
            </a:r>
          </a:p>
          <a:p>
            <a:pPr marL="45720" indent="0"/>
            <a:r>
              <a:rPr lang="cs-CZ" dirty="0"/>
              <a:t> </a:t>
            </a:r>
            <a:r>
              <a:rPr lang="cs-CZ" dirty="0" smtClean="0"/>
              <a:t> Cíle: Děti se naučí rozlišovat polohu dvou předmětů, používat pojmy před a za.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6111" y="332797"/>
            <a:ext cx="9404723" cy="1400530"/>
          </a:xfrm>
        </p:spPr>
        <p:txBody>
          <a:bodyPr>
            <a:normAutofit/>
          </a:bodyPr>
          <a:lstStyle/>
          <a:p>
            <a:r>
              <a:rPr lang="cs-CZ" b="1" dirty="0" smtClean="0"/>
              <a:t>Metodický postup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04538" y="1048577"/>
            <a:ext cx="9803567" cy="4195481"/>
          </a:xfrm>
        </p:spPr>
        <p:txBody>
          <a:bodyPr/>
          <a:lstStyle/>
          <a:p>
            <a:r>
              <a:rPr lang="cs-CZ" dirty="0" smtClean="0"/>
              <a:t>Snímek č. 2 a 3 – s dětmi opakujeme jednotlivá nářadí.</a:t>
            </a:r>
          </a:p>
          <a:p>
            <a:r>
              <a:rPr lang="cs-CZ" dirty="0" smtClean="0"/>
              <a:t>Snímek č. 4 – vyvozujeme pojmy před a za.</a:t>
            </a:r>
          </a:p>
          <a:p>
            <a:r>
              <a:rPr lang="cs-CZ" dirty="0" smtClean="0"/>
              <a:t>Snímek č. 5 až 7 – procvičujeme pojmy před a za.</a:t>
            </a:r>
          </a:p>
          <a:p>
            <a:r>
              <a:rPr lang="cs-CZ" dirty="0" smtClean="0"/>
              <a:t>Na snímcích 8 a 9 děti odpovídají na otázky: „Co je za modrým čtverečkem?“ – Procvičujeme nářadí, současně barvy a dětskou představivost.  Barevný čtvereček odletí po kliknutí přímo na jeho plochu. </a:t>
            </a:r>
          </a:p>
          <a:p>
            <a:r>
              <a:rPr lang="cs-CZ" dirty="0" smtClean="0"/>
              <a:t>Snímek č. 10 – zábavná hra na závěr, obdélníčky odlétají po kliknutí.</a:t>
            </a:r>
          </a:p>
          <a:p>
            <a:r>
              <a:rPr lang="cs-CZ" dirty="0" smtClean="0"/>
              <a:t>Na činnosti s prezentací může navázat další činnost přímo ve školce – děti odpovídají na otázky, určují, co je před a za, staví hračky podle nápovědy učitelky.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hlinkClick r:id="rId2"/>
              </a:rPr>
              <a:t>Volné zdroje:</a:t>
            </a:r>
          </a:p>
          <a:p>
            <a:r>
              <a:rPr lang="cs-CZ" dirty="0" smtClean="0">
                <a:hlinkClick r:id="rId2"/>
              </a:rPr>
              <a:t>http://pixabay.com/cs/auto-sportovn%C3%AD-automobil-42552/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http://pixabay.com/cs/traktor-vozidlo-stroj-motor-310820/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www.</a:t>
            </a:r>
            <a:r>
              <a:rPr lang="cs-CZ" dirty="0" err="1" smtClean="0">
                <a:hlinkClick r:id="rId4"/>
              </a:rPr>
              <a:t>clipartsalbum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Zástupný symbol pro zápatí 3"/>
          <p:cNvSpPr>
            <a:spLocks noGrp="1"/>
          </p:cNvSpPr>
          <p:nvPr>
            <p:ph type="ftr" sz="quarter" idx="11"/>
          </p:nvPr>
        </p:nvSpPr>
        <p:spPr>
          <a:xfrm rot="5400000">
            <a:off x="8951573" y="3225297"/>
            <a:ext cx="3859795" cy="304801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Materiály, pomůcky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Dotyková obrazovka, připojená k PC</a:t>
            </a:r>
          </a:p>
          <a:p>
            <a:pPr lvl="0"/>
            <a:r>
              <a:rPr lang="cs-CZ" dirty="0" smtClean="0"/>
              <a:t>Prezentace</a:t>
            </a:r>
          </a:p>
          <a:p>
            <a:r>
              <a:rPr lang="cs-CZ" dirty="0" smtClean="0"/>
              <a:t>Didaktický kufřík - KUMUČ </a:t>
            </a:r>
          </a:p>
          <a:p>
            <a:r>
              <a:rPr lang="cs-CZ" dirty="0" smtClean="0"/>
              <a:t>Další hračky ve školce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307365" cy="3833433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Směrovat 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návyků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12" name="Nadpis 1"/>
          <p:cNvSpPr txBox="1">
            <a:spLocks/>
          </p:cNvSpPr>
          <p:nvPr/>
        </p:nvSpPr>
        <p:spPr>
          <a:xfrm>
            <a:off x="701040" y="479861"/>
            <a:ext cx="9509760" cy="1088136"/>
          </a:xfrm>
          <a:prstGeom prst="rect">
            <a:avLst/>
          </a:prstGeom>
        </p:spPr>
        <p:txBody>
          <a:bodyPr>
            <a:normAutofit fontScale="45000" lnSpcReduction="2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lang="cs-CZ" sz="6700" b="1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Cíle polytechnické výchovy</a:t>
            </a:r>
            <a:br>
              <a:rPr lang="cs-CZ" sz="6700" b="1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endParaRPr lang="cs-CZ" sz="6700" b="1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EE5818"/>
      </a:dk2>
      <a:lt2>
        <a:srgbClr val="EBEBEB"/>
      </a:lt2>
      <a:accent1>
        <a:srgbClr val="F5A408"/>
      </a:accent1>
      <a:accent2>
        <a:srgbClr val="FA731A"/>
      </a:accent2>
      <a:accent3>
        <a:srgbClr val="AB9281"/>
      </a:accent3>
      <a:accent4>
        <a:srgbClr val="A18CD0"/>
      </a:accent4>
      <a:accent5>
        <a:srgbClr val="8EBBD2"/>
      </a:accent5>
      <a:accent6>
        <a:srgbClr val="ACC995"/>
      </a:accent6>
      <a:hlink>
        <a:srgbClr val="FAC96A"/>
      </a:hlink>
      <a:folHlink>
        <a:srgbClr val="FCDB9B"/>
      </a:folHlink>
    </a:clrScheme>
    <a:fontScheme name="Ion">
      <a:majorFont>
        <a:latin typeface="Century Gothic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04000"/>
                <a:satMod val="128000"/>
                <a:lumMod val="10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68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2000"/>
                <a:hueMod val="42000"/>
                <a:satMod val="124000"/>
                <a:lumMod val="62000"/>
              </a:schemeClr>
              <a:schemeClr val="phClr">
                <a:tint val="96000"/>
                <a:satMod val="13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Ion" id="{B8441ADB-2E43-4AF7-B97A-BD870242C6A8}" vid="{5A2F9111-B2DB-470C-BA56-608F9B658826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0</TotalTime>
  <Words>395</Words>
  <Application>Microsoft Office PowerPoint</Application>
  <PresentationFormat>Vlastní</PresentationFormat>
  <Paragraphs>54</Paragraphs>
  <Slides>15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Ion</vt:lpstr>
      <vt:lpstr>Orientujeme se v prostoru</vt:lpstr>
      <vt:lpstr>Znáš je? </vt:lpstr>
      <vt:lpstr>Znáš je?</vt:lpstr>
      <vt:lpstr>Před nebo za</vt:lpstr>
      <vt:lpstr>Před nebo za</vt:lpstr>
      <vt:lpstr>Před a za</vt:lpstr>
      <vt:lpstr>Před a za</vt:lpstr>
      <vt:lpstr>Co je za? </vt:lpstr>
      <vt:lpstr>Co je za? </vt:lpstr>
      <vt:lpstr>Co je za obdélníčky?</vt:lpstr>
      <vt:lpstr>Prvky polytechnické výchovy</vt:lpstr>
      <vt:lpstr>Metodický postup </vt:lpstr>
      <vt:lpstr>Použité zdroje</vt:lpstr>
      <vt:lpstr>Materiály, pomůcky 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2015-02-09T14:38:31Z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