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104" r:id="rId2"/>
  </p:sldMasterIdLst>
  <p:notesMasterIdLst>
    <p:notesMasterId r:id="rId14"/>
  </p:notesMasterIdLst>
  <p:handoutMasterIdLst>
    <p:handoutMasterId r:id="rId15"/>
  </p:handoutMasterIdLst>
  <p:sldIdLst>
    <p:sldId id="272" r:id="rId3"/>
    <p:sldId id="292" r:id="rId4"/>
    <p:sldId id="293" r:id="rId5"/>
    <p:sldId id="295" r:id="rId6"/>
    <p:sldId id="296" r:id="rId7"/>
    <p:sldId id="294" r:id="rId8"/>
    <p:sldId id="282" r:id="rId9"/>
    <p:sldId id="283" r:id="rId10"/>
    <p:sldId id="284" r:id="rId11"/>
    <p:sldId id="285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240" y="78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74515C7-3748-4F0F-AF0B-1BD4096165F8}" type="datetimeFigureOut">
              <a:rPr lang="cs-CZ" smtClean="0"/>
              <a:pPr/>
              <a:t>10. 2. 2015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56788-95AE-4333-9AFC-367CF48D8DF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02974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243698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6" y="3587632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38829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544766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97139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169427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09756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077240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8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37131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122093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940912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3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2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331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05" r:id="rId1"/>
    <p:sldLayoutId id="2147484106" r:id="rId2"/>
    <p:sldLayoutId id="2147484107" r:id="rId3"/>
    <p:sldLayoutId id="2147484108" r:id="rId4"/>
    <p:sldLayoutId id="2147484109" r:id="rId5"/>
    <p:sldLayoutId id="2147484110" r:id="rId6"/>
    <p:sldLayoutId id="2147484111" r:id="rId7"/>
    <p:sldLayoutId id="2147484112" r:id="rId8"/>
    <p:sldLayoutId id="2147484113" r:id="rId9"/>
    <p:sldLayoutId id="2147484114" r:id="rId10"/>
    <p:sldLayoutId id="2147484115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88274" y="1332411"/>
            <a:ext cx="10363200" cy="982855"/>
          </a:xfrm>
        </p:spPr>
        <p:txBody>
          <a:bodyPr>
            <a:noAutofit/>
          </a:bodyPr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5400" dirty="0" smtClean="0">
                <a:solidFill>
                  <a:srgbClr val="FF0000"/>
                </a:solidFill>
                <a:latin typeface="Arial Black" panose="020B0A04020102020204" pitchFamily="34" charset="0"/>
                <a:cs typeface="Arial" pitchFamily="34" charset="0"/>
              </a:rPr>
              <a:t>Elektřina pomáhá, ale pozor!!!</a:t>
            </a:r>
            <a:endParaRPr lang="cs-CZ" sz="5400" b="0" i="0" dirty="0">
              <a:solidFill>
                <a:srgbClr val="FF0000"/>
              </a:solidFill>
              <a:latin typeface="Arial Black" panose="020B0A04020102020204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80607" y="2906486"/>
            <a:ext cx="8534400" cy="581296"/>
          </a:xfr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4000" dirty="0" smtClean="0">
                <a:solidFill>
                  <a:schemeClr val="tx1"/>
                </a:solidFill>
                <a:latin typeface="Arial Black" panose="020B0A04020102020204" pitchFamily="34" charset="0"/>
              </a:rPr>
              <a:t>Co je nebezpečné?</a:t>
            </a:r>
            <a:endParaRPr lang="cs-CZ" sz="4000" b="0" i="0" baseline="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904" y="344728"/>
            <a:ext cx="10216896" cy="64617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Urči, co je nebezpečné</a:t>
            </a:r>
            <a:endParaRPr lang="cs-CZ" sz="3600" dirty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45537" y="6470704"/>
            <a:ext cx="5657087" cy="27432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3040" y="1054272"/>
            <a:ext cx="3223876" cy="414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8192" y="1054272"/>
            <a:ext cx="3754704" cy="41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24038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7790" y="194235"/>
            <a:ext cx="10297551" cy="790504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rgbClr val="C00000"/>
                </a:solidFill>
                <a:latin typeface="Arial Black" panose="020B0A04020102020204" pitchFamily="34" charset="0"/>
              </a:rPr>
              <a:t>Urči, co je nebezpečné</a:t>
            </a:r>
            <a:endParaRPr lang="cs-CZ" sz="3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094892" y="6443003"/>
            <a:ext cx="5458265" cy="30202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0116" y="2000469"/>
            <a:ext cx="4017942" cy="2664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3324" y="1092159"/>
            <a:ext cx="3074243" cy="41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85069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9656" y="267286"/>
            <a:ext cx="10199076" cy="759655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rgbClr val="C00000"/>
                </a:solidFill>
                <a:latin typeface="Arial Black" panose="020B0A04020102020204" pitchFamily="34" charset="0"/>
              </a:rPr>
              <a:t>Urči, co je nebezpečné</a:t>
            </a:r>
            <a:endParaRPr lang="cs-CZ" sz="3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941342" y="6470704"/>
            <a:ext cx="6808763" cy="27432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7234" y="759875"/>
            <a:ext cx="3251360" cy="4464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630" y="1199408"/>
            <a:ext cx="3929770" cy="39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22555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3722" y="0"/>
            <a:ext cx="10297551" cy="1041009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rgbClr val="C00000"/>
                </a:solidFill>
                <a:latin typeface="Arial Black" panose="020B0A04020102020204" pitchFamily="34" charset="0"/>
              </a:rPr>
              <a:t>Urči, co je nebezpečné</a:t>
            </a:r>
            <a:endParaRPr lang="cs-CZ" sz="3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743200" y="6288258"/>
            <a:ext cx="5809957" cy="456766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3014" y="1286945"/>
            <a:ext cx="3675269" cy="38813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7933" y="1892299"/>
            <a:ext cx="4746233" cy="327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24525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3723" y="0"/>
            <a:ext cx="10170942" cy="1055077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rgbClr val="C00000"/>
                </a:solidFill>
                <a:latin typeface="Arial Black" panose="020B0A04020102020204" pitchFamily="34" charset="0"/>
              </a:rPr>
              <a:t>Urči, co je nebezpečné</a:t>
            </a:r>
            <a:endParaRPr lang="cs-CZ" sz="3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982352" y="6274191"/>
            <a:ext cx="5598940" cy="470833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3000" y="1523854"/>
            <a:ext cx="3681391" cy="3672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0974" y="1595854"/>
            <a:ext cx="3304838" cy="36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37163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4129" y="2266088"/>
            <a:ext cx="9720071" cy="4023360"/>
          </a:xfrm>
        </p:spPr>
        <p:txBody>
          <a:bodyPr>
            <a:normAutofit fontScale="70000" lnSpcReduction="20000"/>
          </a:bodyPr>
          <a:lstStyle/>
          <a:p>
            <a:pPr marL="388620" indent="-34290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• </a:t>
            </a:r>
            <a:r>
              <a:rPr lang="cs-CZ" dirty="0"/>
              <a:t>  </a:t>
            </a:r>
            <a:r>
              <a:rPr lang="cs-CZ" dirty="0" smtClean="0"/>
              <a:t>  </a:t>
            </a:r>
            <a:r>
              <a:rPr lang="cs-CZ" dirty="0"/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ítě a jeho svět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388620" indent="-342900"/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poznatky, sociální informovanost</a:t>
            </a:r>
          </a:p>
          <a:p>
            <a:pPr marL="388620" indent="-342900"/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Integrovaný blok: „Dívám se kolem sebe“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88620" indent="-342900"/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„Elektřina pomáhá, ale pozor!“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388620" indent="-342900"/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</a:t>
            </a:r>
          </a:p>
          <a:p>
            <a:pPr marL="388620" indent="-342900"/>
            <a:r>
              <a:rPr lang="cs-CZ" b="1" dirty="0" smtClean="0">
                <a:latin typeface="Arial" pitchFamily="34" charset="0"/>
                <a:cs typeface="Arial" pitchFamily="34" charset="0"/>
              </a:rPr>
              <a:t>     . dítě má poznatky z nejrůznějších oblastí života a poznání v rozsahu toho, co kolem sebe  </a:t>
            </a:r>
          </a:p>
          <a:p>
            <a:pPr marL="388620" indent="-342900"/>
            <a:r>
              <a:rPr lang="cs-CZ" b="1" dirty="0" smtClean="0">
                <a:latin typeface="Arial" pitchFamily="34" charset="0"/>
                <a:cs typeface="Arial" pitchFamily="34" charset="0"/>
              </a:rPr>
              <a:t>       vidí, co mu bylo zprostředkováno či vysvětleno</a:t>
            </a:r>
          </a:p>
          <a:p>
            <a:pPr marL="388620" indent="-342900"/>
            <a:r>
              <a:rPr lang="cs-CZ" b="1" dirty="0" smtClean="0">
                <a:latin typeface="Arial" pitchFamily="34" charset="0"/>
                <a:cs typeface="Arial" pitchFamily="34" charset="0"/>
              </a:rPr>
              <a:t>     . orientuje se v rozpoznání nebezpečných situacích</a:t>
            </a:r>
          </a:p>
          <a:p>
            <a:pPr marL="388620" indent="-342900"/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88620" indent="-342900"/>
            <a:r>
              <a:rPr lang="cs-CZ" b="1" dirty="0">
                <a:latin typeface="Arial" pitchFamily="34" charset="0"/>
                <a:cs typeface="Arial" pitchFamily="34" charset="0"/>
              </a:rPr>
              <a:t>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7518" y="120982"/>
            <a:ext cx="9720072" cy="1499616"/>
          </a:xfrm>
        </p:spPr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Dotyková obrazovka připojená k PC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Pracovní listy dle volby učitelky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Didaktický kufřík KUMUČ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801857"/>
            <a:ext cx="10972800" cy="829995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146880"/>
            <a:ext cx="10781608" cy="410399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společně s učitelkou popisují jednotlivé obrázky a vyhodnocují nebezpečnou a bezpečnou situaci.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 označení a následné animaci znovu zopakují, proč je situace nebezpečná.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Individuálně si procvičují na pracovním listu (např. z nabídky NOMILAND) rozpoznávání nebezpečných situací.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9379" y="-12038"/>
            <a:ext cx="9720072" cy="1499616"/>
          </a:xfrm>
        </p:spPr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127117" y="2170777"/>
            <a:ext cx="9769481" cy="10956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68598" y="1166557"/>
            <a:ext cx="9875595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050" dirty="0"/>
              <a:t>NEZNÁMÝ. </a:t>
            </a:r>
            <a:r>
              <a:rPr lang="cs-CZ" sz="1050" i="1" dirty="0"/>
              <a:t>http://www.clipartsalbum.com/?l=global&amp;m=start&amp;c=&amp;s=&amp;p=1&amp;t=20&amp;q=electrician&amp;e=1&amp;i=21677&amp;r=2</a:t>
            </a:r>
            <a:r>
              <a:rPr lang="cs-CZ" sz="1050" dirty="0"/>
              <a:t> [online]. [cit. 6.2.2015]. Dostupný na WWW: http://www.clipartsalbum.com/?l=global&amp;m=start&amp;c=&amp;s=&amp;p=1&amp;t=20&amp;q=electrician&amp;e=1&amp;i=21677&amp;r=2 </a:t>
            </a:r>
          </a:p>
        </p:txBody>
      </p:sp>
      <p:sp>
        <p:nvSpPr>
          <p:cNvPr id="7" name="Obdélník 6"/>
          <p:cNvSpPr/>
          <p:nvPr/>
        </p:nvSpPr>
        <p:spPr>
          <a:xfrm>
            <a:off x="859379" y="1528539"/>
            <a:ext cx="9336099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050" dirty="0"/>
              <a:t>NEZNÁMÝ. </a:t>
            </a:r>
            <a:r>
              <a:rPr lang="cs-CZ" sz="1050" i="1" dirty="0"/>
              <a:t>http://www.clipartsalbum.com/?l=global&amp;m=start&amp;c=&amp;s=&amp;p=1&amp;t=20&amp;q=electrician&amp;e=1&amp;i=21665&amp;r=16</a:t>
            </a:r>
            <a:r>
              <a:rPr lang="cs-CZ" sz="1050" dirty="0"/>
              <a:t> [online]. [cit. 6.2.2015]. Dostupný na WWW: http://www.clipartsalbum.com/?l=global&amp;m=start&amp;c=&amp;s=&amp;p=1&amp;t=20&amp;q=electrician&amp;e=1&amp;i=21665&amp;r=16 </a:t>
            </a:r>
          </a:p>
        </p:txBody>
      </p:sp>
      <p:sp>
        <p:nvSpPr>
          <p:cNvPr id="8" name="Obdélník 7"/>
          <p:cNvSpPr/>
          <p:nvPr/>
        </p:nvSpPr>
        <p:spPr>
          <a:xfrm>
            <a:off x="859379" y="1947443"/>
            <a:ext cx="9092259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050" dirty="0"/>
              <a:t>NEZNÁMÝ. </a:t>
            </a:r>
            <a:r>
              <a:rPr lang="cs-CZ" sz="1050" i="1" dirty="0"/>
              <a:t>http://www.clipartsalbum.com/?l=global&amp;m=start&amp;c=&amp;s=&amp;p=2&amp;t=20&amp;q=electrician&amp;e=1&amp;i=21667&amp;r=33</a:t>
            </a:r>
            <a:r>
              <a:rPr lang="cs-CZ" sz="1050" dirty="0"/>
              <a:t> [online]. [cit. 6.2.2015]. Dostupný na WWW: http://www.clipartsalbum.com/?l=global&amp;m=start&amp;c=&amp;s=&amp;p=2&amp;t=20&amp;q=electrician&amp;e=1&amp;i=21667&amp;r=33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859378" y="2340860"/>
            <a:ext cx="9092259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050" dirty="0"/>
              <a:t>NEZNÁMÝ. </a:t>
            </a:r>
            <a:r>
              <a:rPr lang="cs-CZ" sz="1050" i="1" dirty="0"/>
              <a:t>http://www.clipartsalbum.com/?l=global&amp;m=start&amp;c=&amp;s=&amp;p=1&amp;t=20&amp;q=electrician&amp;e=1&amp;i=21672&amp;r=5</a:t>
            </a:r>
            <a:r>
              <a:rPr lang="cs-CZ" sz="1050" dirty="0"/>
              <a:t> [online]. [cit. 6.2.2015]. Dostupný na WWW: http://www.clipartsalbum.com/?l=global&amp;m=start&amp;c=&amp;s=&amp;p=1&amp;t=20&amp;q=electrician&amp;e=1&amp;i=21672&amp;r=5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859377" y="2710597"/>
            <a:ext cx="9189799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050" dirty="0"/>
              <a:t>VOLNÉ ZDROJE. </a:t>
            </a:r>
            <a:r>
              <a:rPr lang="pl-PL" sz="1050" i="1" dirty="0"/>
              <a:t>http://www.clipartsalbum.com/?l=global&amp;m=start&amp;c=&amp;s=&amp;p=2&amp;t=20&amp;q=fire&amp;e=1&amp;i=56065&amp;r=29</a:t>
            </a:r>
            <a:r>
              <a:rPr lang="pl-PL" sz="1050" dirty="0"/>
              <a:t> [online]. [cit. 9.2.2015]. Dostupný na WWW: http://www.clipartsalbum.com/?l=global&amp;m=start&amp;c=&amp;s=&amp;p=2&amp;t=20&amp;q=fire&amp;e=1&amp;i=56065&amp;r=29 </a:t>
            </a:r>
            <a:endParaRPr lang="cs-CZ" sz="1050" dirty="0"/>
          </a:p>
        </p:txBody>
      </p:sp>
      <p:sp>
        <p:nvSpPr>
          <p:cNvPr id="12" name="Obdélník 11"/>
          <p:cNvSpPr/>
          <p:nvPr/>
        </p:nvSpPr>
        <p:spPr>
          <a:xfrm>
            <a:off x="831906" y="3101831"/>
            <a:ext cx="9092261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050" dirty="0"/>
              <a:t>VOLNÉ ZDROJE. </a:t>
            </a:r>
            <a:r>
              <a:rPr lang="pl-PL" sz="1050" i="1" dirty="0"/>
              <a:t>http://www.clipartsalbum.com/?l=global&amp;m=start&amp;c=&amp;s=&amp;p=1&amp;t=20&amp;q=fire&amp;e=1&amp;i=56092&amp;r=9</a:t>
            </a:r>
            <a:r>
              <a:rPr lang="pl-PL" sz="1050" dirty="0"/>
              <a:t> [online]. [cit. 9.2.2015]. Dostupný na WWW: http://www.clipartsalbum.com/?l=global&amp;m=start&amp;c=&amp;s=&amp;p=1&amp;t=20&amp;q=fire&amp;e=1&amp;i=56092&amp;r=9 </a:t>
            </a:r>
            <a:endParaRPr lang="cs-CZ" sz="1050" dirty="0"/>
          </a:p>
        </p:txBody>
      </p:sp>
      <p:sp>
        <p:nvSpPr>
          <p:cNvPr id="14" name="Obdélník 13"/>
          <p:cNvSpPr/>
          <p:nvPr/>
        </p:nvSpPr>
        <p:spPr>
          <a:xfrm>
            <a:off x="831906" y="3501612"/>
            <a:ext cx="9775018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050" dirty="0"/>
              <a:t>VOLNÉ ZDROJE. </a:t>
            </a:r>
            <a:r>
              <a:rPr lang="pl-PL" sz="1050" i="1" dirty="0"/>
              <a:t>http://www.clipartsalbum.com/?l=global&amp;m=start&amp;c=&amp;s=&amp;p=1&amp;t=20&amp;q=thunderstorm&amp;e=1&amp;i=71214&amp;r=10</a:t>
            </a:r>
            <a:r>
              <a:rPr lang="pl-PL" sz="1050" dirty="0"/>
              <a:t> [online]. [cit. 9.2.2015]. Dostupný na WWW: http://www.clipartsalbum.com/?l=global&amp;m=start&amp;c=&amp;s=&amp;p=1&amp;t=20&amp;q=thunderstorm&amp;e=1&amp;i=71214&amp;r=10 </a:t>
            </a:r>
            <a:endParaRPr lang="cs-CZ" sz="1050" dirty="0"/>
          </a:p>
        </p:txBody>
      </p:sp>
      <p:sp>
        <p:nvSpPr>
          <p:cNvPr id="15" name="Obdélník 14"/>
          <p:cNvSpPr/>
          <p:nvPr/>
        </p:nvSpPr>
        <p:spPr>
          <a:xfrm>
            <a:off x="831906" y="3949547"/>
            <a:ext cx="9092261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050" dirty="0"/>
              <a:t>VOLNÉ ZDROJE. </a:t>
            </a:r>
            <a:r>
              <a:rPr lang="pl-PL" sz="1050" i="1" dirty="0"/>
              <a:t>http://www.clipartsalbum.com/?l=global&amp;m=start&amp;c=&amp;s=&amp;p=1&amp;t=20&amp;q=rain&amp;e=1&amp;i=71036&amp;r=8</a:t>
            </a:r>
            <a:r>
              <a:rPr lang="pl-PL" sz="1050" dirty="0"/>
              <a:t> [online]. [cit. 9.2.2015]. Dostupný na WWW: http://www.clipartsalbum.com/?l=global&amp;m=start&amp;c=&amp;s=&amp;p=1&amp;t=20&amp;q=rain&amp;e=1&amp;i=71036&amp;r=8 </a:t>
            </a:r>
            <a:endParaRPr lang="cs-CZ" sz="1050" dirty="0"/>
          </a:p>
        </p:txBody>
      </p:sp>
      <p:sp>
        <p:nvSpPr>
          <p:cNvPr id="16" name="Obdélník 15"/>
          <p:cNvSpPr/>
          <p:nvPr/>
        </p:nvSpPr>
        <p:spPr>
          <a:xfrm>
            <a:off x="831906" y="4370137"/>
            <a:ext cx="9336102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050" dirty="0"/>
              <a:t>VOLNÉ ZDROJE. </a:t>
            </a:r>
            <a:r>
              <a:rPr lang="pl-PL" sz="1050" i="1" dirty="0"/>
              <a:t>http://www.clipartsalbum.com/?l=global&amp;m=start&amp;c=&amp;s=&amp;p=3&amp;t=20&amp;q=fire&amp;e=1&amp;i=56060&amp;r=42</a:t>
            </a:r>
            <a:r>
              <a:rPr lang="pl-PL" sz="1050" dirty="0"/>
              <a:t> [online]. [cit. 9.2.2015]. Dostupný na WWW: http://www.clipartsalbum.com/?l=global&amp;m=start&amp;c=&amp;s=&amp;p=3&amp;t=20&amp;q=fire&amp;e=1&amp;i=56060&amp;r=42 </a:t>
            </a:r>
            <a:endParaRPr lang="cs-CZ" sz="1050" dirty="0"/>
          </a:p>
        </p:txBody>
      </p:sp>
      <p:sp>
        <p:nvSpPr>
          <p:cNvPr id="17" name="Obdélník 16"/>
          <p:cNvSpPr/>
          <p:nvPr/>
        </p:nvSpPr>
        <p:spPr>
          <a:xfrm>
            <a:off x="859377" y="4814887"/>
            <a:ext cx="9471703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050" dirty="0"/>
              <a:t>VOLNÉ ZDROJE. </a:t>
            </a:r>
            <a:r>
              <a:rPr lang="pl-PL" sz="1050" i="1" dirty="0"/>
              <a:t>http://www.clipartsalbum.com/?l=global&amp;m=start&amp;c=&amp;s=&amp;p=7&amp;t=20&amp;q=computer&amp;e=1&amp;i=87461&amp;r=132</a:t>
            </a:r>
            <a:r>
              <a:rPr lang="pl-PL" sz="1050" dirty="0"/>
              <a:t> [online]. [cit. 9.2.2015]. Dostupný na WWW: http://www.clipartsalbum.com/?l=global&amp;m=start&amp;c=&amp;s=&amp;p=7&amp;t=20&amp;q=computer&amp;e=1&amp;i=87461&amp;r=132 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ál">
  <a:themeElements>
    <a:clrScheme name="Integrá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á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á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090DCB5F-146D-478A-852A-34B16FE9F3A8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625</Words>
  <Application>Microsoft Office PowerPoint</Application>
  <PresentationFormat>Širokoúhlá obrazovka</PresentationFormat>
  <Paragraphs>77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20" baseType="lpstr">
      <vt:lpstr>Arial</vt:lpstr>
      <vt:lpstr>Arial Black</vt:lpstr>
      <vt:lpstr>Calibri</vt:lpstr>
      <vt:lpstr>Century Gothic</vt:lpstr>
      <vt:lpstr>Times New Roman</vt:lpstr>
      <vt:lpstr>Tw Cen MT</vt:lpstr>
      <vt:lpstr>Tw Cen MT Condensed</vt:lpstr>
      <vt:lpstr>Wingdings 3</vt:lpstr>
      <vt:lpstr>Integrál</vt:lpstr>
      <vt:lpstr>Elektřina pomáhá, ale pozor!!!</vt:lpstr>
      <vt:lpstr>Urči, co je nebezpečné</vt:lpstr>
      <vt:lpstr>Urči, co je nebezpečné</vt:lpstr>
      <vt:lpstr>Urči, co je nebezpečné</vt:lpstr>
      <vt:lpstr>Urči, co je nebezpečné</vt:lpstr>
      <vt:lpstr>Urči, co je nebezpečné</vt:lpstr>
      <vt:lpstr>Téma pro polytechnickou výchovu</vt:lpstr>
      <vt:lpstr>Použitý materiál</vt:lpstr>
      <vt:lpstr>Metodický postup 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2015-02-10T07:20:28Z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