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6"/>
  </p:notesMasterIdLst>
  <p:sldIdLst>
    <p:sldId id="259" r:id="rId2"/>
    <p:sldId id="257" r:id="rId3"/>
    <p:sldId id="256" r:id="rId4"/>
    <p:sldId id="258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9A2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7073BE-F6D4-4CFD-9BEC-55CB752CEECA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65277B-3269-4C86-A394-FA30B6DC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066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65277B-3269-4C86-A394-FA30B6DC140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15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55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32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715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969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189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405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246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6703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874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595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294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98000"/>
                <a:shade val="90000"/>
                <a:satMod val="160000"/>
                <a:lumMod val="100000"/>
              </a:schemeClr>
            </a:gs>
            <a:gs pos="60000">
              <a:schemeClr val="bg2">
                <a:tint val="95000"/>
                <a:shade val="100000"/>
                <a:satMod val="130000"/>
                <a:lumMod val="130000"/>
              </a:schemeClr>
            </a:gs>
            <a:gs pos="100000">
              <a:schemeClr val="bg2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CB610-4576-4820-BDCE-C6BFC1520011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B5094F-2BCC-4896-9A90-F7F69729FD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527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7604" y="812611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SLOVA  PŘÍBUZNÁ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844824"/>
            <a:ext cx="72008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Anotace: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/>
              <a:t>m</a:t>
            </a:r>
            <a:r>
              <a:rPr lang="cs-CZ" b="1" dirty="0" smtClean="0"/>
              <a:t>etodický materiál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vyvození učiva a jeho procvičení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příprava před zavedením učiva  o párových souhláskách (2. ročník) a učiva o pravopisu vyjmenovaných slov (3. ročník)</a:t>
            </a:r>
          </a:p>
          <a:p>
            <a:endParaRPr lang="cs-CZ" b="1" dirty="0"/>
          </a:p>
          <a:p>
            <a:r>
              <a:rPr lang="cs-CZ" b="1" dirty="0" smtClean="0"/>
              <a:t>Pojmy: slovo příbuzné, kořen slova, tvar slova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311" y="4077072"/>
            <a:ext cx="731161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List 2:  </a:t>
            </a:r>
            <a:r>
              <a:rPr lang="cs-CZ" sz="1400" dirty="0" smtClean="0"/>
              <a:t>žáci podle shodných znaků slova roztřídí do skupin, kliknutím na slovo se slovo označí</a:t>
            </a:r>
          </a:p>
          <a:p>
            <a:r>
              <a:rPr lang="cs-CZ" sz="1400" dirty="0" smtClean="0"/>
              <a:t>v odpovídající barvě.</a:t>
            </a:r>
          </a:p>
          <a:p>
            <a:r>
              <a:rPr lang="cs-CZ" sz="1400" b="1" dirty="0" smtClean="0"/>
              <a:t>Listy 3, 4: </a:t>
            </a:r>
            <a:r>
              <a:rPr lang="cs-CZ" sz="1400" dirty="0" smtClean="0"/>
              <a:t>slova příbuzná, kořen slova – vyvození (prezentace).</a:t>
            </a:r>
          </a:p>
          <a:p>
            <a:r>
              <a:rPr lang="cs-CZ" sz="1400" b="1" dirty="0" smtClean="0"/>
              <a:t>List 5: </a:t>
            </a:r>
            <a:r>
              <a:rPr lang="cs-CZ" sz="1400" dirty="0" smtClean="0"/>
              <a:t>změny v kořenu slov při tvoření slov příbuzných – vysvětlení (prezentace).</a:t>
            </a:r>
          </a:p>
          <a:p>
            <a:r>
              <a:rPr lang="cs-CZ" sz="1400" b="1" dirty="0" smtClean="0"/>
              <a:t>List 6: </a:t>
            </a:r>
            <a:r>
              <a:rPr lang="cs-CZ" sz="1400" dirty="0" smtClean="0"/>
              <a:t>cvičení (použít nástroj Pero) – kontrola na listu 7 (prezentace).</a:t>
            </a:r>
          </a:p>
          <a:p>
            <a:r>
              <a:rPr lang="cs-CZ" sz="1400" b="1" dirty="0" smtClean="0"/>
              <a:t>List  8: </a:t>
            </a:r>
            <a:r>
              <a:rPr lang="cs-CZ" sz="1400" dirty="0" smtClean="0"/>
              <a:t>jiný tvar téhož slova  X  slovo příbuzné – vysvětlení (prezentace) + cvičení (nástroj Pero).</a:t>
            </a:r>
          </a:p>
          <a:p>
            <a:r>
              <a:rPr lang="cs-CZ" sz="1400" b="1" dirty="0" smtClean="0"/>
              <a:t>List 9: </a:t>
            </a:r>
            <a:r>
              <a:rPr lang="cs-CZ" sz="1400" dirty="0" smtClean="0"/>
              <a:t>cvičení k listu 8 - kliknutím na slovo se slovo zobrazí ve větě + nástroj Pero.</a:t>
            </a:r>
          </a:p>
          <a:p>
            <a:r>
              <a:rPr lang="cs-CZ" sz="1400" b="1" dirty="0" smtClean="0"/>
              <a:t>Listy 10 - 13: </a:t>
            </a:r>
            <a:r>
              <a:rPr lang="cs-CZ" sz="1400" dirty="0" smtClean="0"/>
              <a:t>využití učiva při zdůvodňování pravopisu párových souhlásek (úvod do učiva).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84823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3685" y="3959243"/>
            <a:ext cx="643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66521" y="3831261"/>
            <a:ext cx="9541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07119" y="5899581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lesník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8198" y="5313880"/>
            <a:ext cx="1190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prales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65380" y="2243509"/>
            <a:ext cx="1601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lesopark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25034" y="1849778"/>
            <a:ext cx="13003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lesíček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78401" y="3723546"/>
            <a:ext cx="996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93105" y="4979788"/>
            <a:ext cx="1296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vodník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50674" y="5780916"/>
            <a:ext cx="1759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podvodní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61552" y="1110046"/>
            <a:ext cx="1595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voděnka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6229" y="2948590"/>
            <a:ext cx="1650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povodeň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73570" y="3102059"/>
            <a:ext cx="16292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vodovod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14042" y="2084867"/>
            <a:ext cx="1302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dřevák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2630" y="968182"/>
            <a:ext cx="1138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dřevo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97127" y="4188492"/>
            <a:ext cx="21058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zdřevnatělý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8987" y="5814084"/>
            <a:ext cx="2202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dřevomorka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525" y="3075494"/>
            <a:ext cx="1422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dřevník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41392" y="4149080"/>
            <a:ext cx="15201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dřevěný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31429" y="4566374"/>
            <a:ext cx="9936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okap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66521" y="4815736"/>
            <a:ext cx="1153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kapka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1560" y="2010199"/>
            <a:ext cx="1421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kapička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77904" y="945009"/>
            <a:ext cx="14007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nekape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70795" y="2818399"/>
            <a:ext cx="1463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kapalný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078552" y="1160817"/>
            <a:ext cx="1577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kapalina</a:t>
            </a:r>
            <a:endParaRPr lang="cs-CZ" sz="3200" dirty="0"/>
          </a:p>
        </p:txBody>
      </p:sp>
      <p:sp>
        <p:nvSpPr>
          <p:cNvPr id="2" name="Ovál 1"/>
          <p:cNvSpPr/>
          <p:nvPr/>
        </p:nvSpPr>
        <p:spPr>
          <a:xfrm>
            <a:off x="5283237" y="4730239"/>
            <a:ext cx="1497037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362704" y="2732588"/>
            <a:ext cx="1679853" cy="756399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337383" y="4480879"/>
            <a:ext cx="1395826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7026083" y="1054199"/>
            <a:ext cx="1619305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982803" y="3638049"/>
            <a:ext cx="1497037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711493" y="4894293"/>
            <a:ext cx="1497037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911961" y="1039245"/>
            <a:ext cx="1634471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6820763" y="3025290"/>
            <a:ext cx="1682036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4903496" y="5656155"/>
            <a:ext cx="1807019" cy="834296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881635" y="868269"/>
            <a:ext cx="1497037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2479543" y="1745099"/>
            <a:ext cx="1497037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302400" y="3916495"/>
            <a:ext cx="985693" cy="670270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283237" y="3723546"/>
            <a:ext cx="1327862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7078552" y="5186679"/>
            <a:ext cx="1376690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3189849" y="5804842"/>
            <a:ext cx="1374596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111943" y="2902211"/>
            <a:ext cx="1682036" cy="755767"/>
          </a:xfrm>
          <a:prstGeom prst="ellipse">
            <a:avLst/>
          </a:prstGeom>
          <a:noFill/>
          <a:ln w="571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358967" y="1991070"/>
            <a:ext cx="1525293" cy="7557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730610" y="4055654"/>
            <a:ext cx="2191034" cy="83549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464314" y="5702337"/>
            <a:ext cx="2343428" cy="8582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3397076" y="4063583"/>
            <a:ext cx="1682036" cy="7557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036129" y="868269"/>
            <a:ext cx="1682036" cy="7557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73939" y="2978790"/>
            <a:ext cx="1682036" cy="7557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6185065" y="2107822"/>
            <a:ext cx="1682036" cy="755767"/>
          </a:xfrm>
          <a:prstGeom prst="ellipse">
            <a:avLst/>
          </a:prstGeom>
          <a:noFill/>
          <a:ln w="57150">
            <a:solidFill>
              <a:srgbClr val="349A2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496365" y="1913875"/>
            <a:ext cx="1682036" cy="755767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3127053" y="188640"/>
            <a:ext cx="28898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Roztřiď slova do 4 skupin: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113409" y="6131473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55" name="Picture 2" descr="E:\nápady\škola\BERUŠ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884" y="-57689"/>
            <a:ext cx="1093639" cy="89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8741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1" dur="3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4" dur="3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0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8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>
                      <p:stCondLst>
                        <p:cond delay="0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2" fill="hold">
                      <p:stCondLst>
                        <p:cond delay="0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4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0" fill="hold">
                      <p:stCondLst>
                        <p:cond delay="0"/>
                      </p:stCondLst>
                      <p:childTnLst>
                        <p:par>
                          <p:cTn id="251" fill="hold">
                            <p:stCondLst>
                              <p:cond delay="0"/>
                            </p:stCondLst>
                            <p:childTnLst>
                              <p:par>
                                <p:cTn id="25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>
                      <p:stCondLst>
                        <p:cond delay="0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2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3" grpId="0" animBg="1"/>
      <p:bldP spid="54" grpId="0" animBg="1"/>
      <p:bldP spid="5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6182520" y="152494"/>
            <a:ext cx="2793650" cy="3126846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51831" y="156156"/>
            <a:ext cx="2793650" cy="3123701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182520" y="3596241"/>
            <a:ext cx="2793650" cy="31237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40729" y="3670030"/>
            <a:ext cx="2815854" cy="3061390"/>
          </a:xfrm>
          <a:prstGeom prst="rect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528793" y="2406279"/>
            <a:ext cx="16171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řev </a:t>
            </a:r>
            <a:r>
              <a:rPr lang="cs-CZ" sz="3200" dirty="0" err="1" smtClean="0"/>
              <a:t>ěný</a:t>
            </a:r>
            <a:endParaRPr lang="cs-CZ" sz="3200" dirty="0"/>
          </a:p>
        </p:txBody>
      </p:sp>
      <p:sp>
        <p:nvSpPr>
          <p:cNvPr id="36" name="Obdélník 35"/>
          <p:cNvSpPr/>
          <p:nvPr/>
        </p:nvSpPr>
        <p:spPr>
          <a:xfrm>
            <a:off x="564198" y="351448"/>
            <a:ext cx="826986" cy="2639606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8625" y="1582709"/>
            <a:ext cx="1401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řev </a:t>
            </a:r>
            <a:r>
              <a:rPr lang="cs-CZ" sz="3200" dirty="0" err="1" smtClean="0"/>
              <a:t>ák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8793" y="257150"/>
            <a:ext cx="12352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dřev o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72744" y="675661"/>
            <a:ext cx="308089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z dřev </a:t>
            </a:r>
            <a:r>
              <a:rPr lang="cs-CZ" sz="3200" dirty="0" err="1"/>
              <a:t>natělý</a:t>
            </a:r>
            <a:endParaRPr lang="cs-CZ" sz="3200" dirty="0"/>
          </a:p>
          <a:p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8793" y="1133232"/>
            <a:ext cx="1515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řev </a:t>
            </a:r>
            <a:r>
              <a:rPr lang="cs-CZ" sz="3200" dirty="0" err="1" smtClean="0"/>
              <a:t>ník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6836" y="2010238"/>
            <a:ext cx="2299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řev </a:t>
            </a:r>
            <a:r>
              <a:rPr lang="cs-CZ" sz="3200" dirty="0" err="1" smtClean="0"/>
              <a:t>omorka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00883" y="2403507"/>
            <a:ext cx="15867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</a:t>
            </a:r>
            <a:r>
              <a:rPr lang="cs-CZ" sz="3200" dirty="0" smtClean="0"/>
              <a:t>e kap e</a:t>
            </a:r>
            <a:endParaRPr lang="cs-CZ" sz="3200" dirty="0"/>
          </a:p>
        </p:txBody>
      </p:sp>
      <p:sp>
        <p:nvSpPr>
          <p:cNvPr id="39" name="Obdélník 38"/>
          <p:cNvSpPr/>
          <p:nvPr/>
        </p:nvSpPr>
        <p:spPr>
          <a:xfrm>
            <a:off x="7014527" y="392107"/>
            <a:ext cx="690966" cy="2596175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6987733" y="729458"/>
            <a:ext cx="1246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ap </a:t>
            </a:r>
            <a:r>
              <a:rPr lang="cs-CZ" sz="3200" dirty="0" err="1" smtClean="0"/>
              <a:t>ka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989019" y="1590746"/>
            <a:ext cx="15140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ap </a:t>
            </a:r>
            <a:r>
              <a:rPr lang="cs-CZ" sz="3200" dirty="0" err="1" smtClean="0"/>
              <a:t>ička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87733" y="323130"/>
            <a:ext cx="15566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ap </a:t>
            </a:r>
            <a:r>
              <a:rPr lang="cs-CZ" sz="3200" dirty="0" err="1" smtClean="0"/>
              <a:t>alný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987733" y="1166325"/>
            <a:ext cx="16700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</a:t>
            </a:r>
            <a:r>
              <a:rPr lang="cs-CZ" sz="3200" dirty="0" smtClean="0"/>
              <a:t>ap </a:t>
            </a:r>
            <a:r>
              <a:rPr lang="cs-CZ" sz="3200" dirty="0" err="1" smtClean="0"/>
              <a:t>alina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84949" y="1996606"/>
            <a:ext cx="1086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 kap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02192" y="5841998"/>
            <a:ext cx="10897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od a</a:t>
            </a:r>
            <a:endParaRPr lang="cs-CZ" sz="3200" dirty="0"/>
          </a:p>
        </p:txBody>
      </p:sp>
      <p:sp>
        <p:nvSpPr>
          <p:cNvPr id="41" name="Obdélník 40"/>
          <p:cNvSpPr/>
          <p:nvPr/>
        </p:nvSpPr>
        <p:spPr>
          <a:xfrm>
            <a:off x="7110462" y="4004719"/>
            <a:ext cx="727340" cy="2370010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572915" y="3889411"/>
            <a:ext cx="18383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 vod </a:t>
            </a:r>
            <a:r>
              <a:rPr lang="cs-CZ" sz="3200" dirty="0" err="1" smtClean="0"/>
              <a:t>eň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82616" y="4285552"/>
            <a:ext cx="17222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od </a:t>
            </a:r>
            <a:r>
              <a:rPr lang="cs-CZ" sz="3200" dirty="0" err="1" smtClean="0"/>
              <a:t>ovod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82616" y="4687904"/>
            <a:ext cx="13895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od </a:t>
            </a:r>
            <a:r>
              <a:rPr lang="cs-CZ" sz="3200" dirty="0" err="1" smtClean="0"/>
              <a:t>ník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53870" y="5060775"/>
            <a:ext cx="19457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od vod ní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16087" y="5463976"/>
            <a:ext cx="1688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od </a:t>
            </a:r>
            <a:r>
              <a:rPr lang="cs-CZ" sz="3200" dirty="0" err="1" smtClean="0"/>
              <a:t>ěnka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7832" y="5869027"/>
            <a:ext cx="139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 íček</a:t>
            </a:r>
            <a:endParaRPr lang="cs-CZ" sz="3200" dirty="0"/>
          </a:p>
        </p:txBody>
      </p:sp>
      <p:sp>
        <p:nvSpPr>
          <p:cNvPr id="38" name="Obdélník 37"/>
          <p:cNvSpPr/>
          <p:nvPr/>
        </p:nvSpPr>
        <p:spPr>
          <a:xfrm>
            <a:off x="856102" y="3987303"/>
            <a:ext cx="642259" cy="2466499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31570" y="4328409"/>
            <a:ext cx="12839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ra les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6102" y="4683308"/>
            <a:ext cx="16946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es </a:t>
            </a:r>
            <a:r>
              <a:rPr lang="cs-CZ" sz="3200" dirty="0" err="1" smtClean="0"/>
              <a:t>opark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01452" y="5079349"/>
            <a:ext cx="1047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es 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5379" y="5498354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 </a:t>
            </a:r>
            <a:r>
              <a:rPr lang="cs-CZ" sz="3200" dirty="0" err="1" smtClean="0"/>
              <a:t>ník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8769" y="3947647"/>
            <a:ext cx="643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les</a:t>
            </a:r>
            <a:endParaRPr lang="cs-CZ" sz="32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703449" y="2991054"/>
            <a:ext cx="61021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Slova jsme roztřídili takto:</a:t>
            </a:r>
            <a:endParaRPr lang="cs-CZ" sz="44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998692" y="1762782"/>
            <a:ext cx="30975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 Co mají slova společného ?</a:t>
            </a:r>
            <a:endParaRPr lang="cs-CZ" sz="20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113723" y="2407334"/>
            <a:ext cx="2805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r>
              <a:rPr lang="cs-CZ" b="1" dirty="0" smtClean="0"/>
              <a:t>. Souvisí spolu významem.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113723" y="2958860"/>
            <a:ext cx="2747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b="1" dirty="0" smtClean="0"/>
              <a:t>Mají stejnou část slova.  </a:t>
            </a:r>
            <a:endParaRPr lang="cs-CZ" b="1" dirty="0"/>
          </a:p>
        </p:txBody>
      </p:sp>
      <p:grpSp>
        <p:nvGrpSpPr>
          <p:cNvPr id="58" name="Skupina 57"/>
          <p:cNvGrpSpPr/>
          <p:nvPr/>
        </p:nvGrpSpPr>
        <p:grpSpPr>
          <a:xfrm>
            <a:off x="3800855" y="3381003"/>
            <a:ext cx="1211485" cy="1043035"/>
            <a:chOff x="3727616" y="2406279"/>
            <a:chExt cx="1281864" cy="1107713"/>
          </a:xfrm>
        </p:grpSpPr>
        <p:sp>
          <p:nvSpPr>
            <p:cNvPr id="56" name="Šipka dolů 55"/>
            <p:cNvSpPr/>
            <p:nvPr/>
          </p:nvSpPr>
          <p:spPr>
            <a:xfrm>
              <a:off x="4153582" y="2406279"/>
              <a:ext cx="542580" cy="659595"/>
            </a:xfrm>
            <a:prstGeom prst="downArrow">
              <a:avLst/>
            </a:prstGeom>
            <a:solidFill>
              <a:schemeClr val="tx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727616" y="3023699"/>
              <a:ext cx="1281864" cy="49029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chemeClr val="tx2">
                      <a:lumMod val="75000"/>
                    </a:schemeClr>
                  </a:solidFill>
                </a:rPr>
                <a:t>  KOŘEN</a:t>
              </a:r>
              <a:endParaRPr lang="cs-CZ" sz="2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pic>
        <p:nvPicPr>
          <p:cNvPr id="42" name="Picture 2" descr="E:\nápady\škola\BERUŠ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548" y="797427"/>
            <a:ext cx="1093639" cy="89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50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xit" presetSubtype="4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2" grpId="0" animBg="1"/>
      <p:bldP spid="31" grpId="0" animBg="1"/>
      <p:bldP spid="2" grpId="0" animBg="1"/>
      <p:bldP spid="23" grpId="1"/>
      <p:bldP spid="36" grpId="0" animBg="1"/>
      <p:bldP spid="17" grpId="1"/>
      <p:bldP spid="18" grpId="1"/>
      <p:bldP spid="19" grpId="1"/>
      <p:bldP spid="22" grpId="1"/>
      <p:bldP spid="21" grpId="1"/>
      <p:bldP spid="27" grpId="1"/>
      <p:bldP spid="39" grpId="0" animBg="1"/>
      <p:bldP spid="25" grpId="1"/>
      <p:bldP spid="26" grpId="1"/>
      <p:bldP spid="28" grpId="1"/>
      <p:bldP spid="29" grpId="1"/>
      <p:bldP spid="24" grpId="1"/>
      <p:bldP spid="11" grpId="1"/>
      <p:bldP spid="41" grpId="0" animBg="1"/>
      <p:bldP spid="15" grpId="1"/>
      <p:bldP spid="16" grpId="1"/>
      <p:bldP spid="12" grpId="1"/>
      <p:bldP spid="13" grpId="1"/>
      <p:bldP spid="14" grpId="1"/>
      <p:bldP spid="10" grpId="1"/>
      <p:bldP spid="38" grpId="0" animBg="1"/>
      <p:bldP spid="7" grpId="1"/>
      <p:bldP spid="9" grpId="1"/>
      <p:bldP spid="5" grpId="1"/>
      <p:bldP spid="6" grpId="1"/>
      <p:bldP spid="4" grpId="1"/>
      <p:bldP spid="48" grpId="0"/>
      <p:bldP spid="48" grpId="1"/>
      <p:bldP spid="53" grpId="0"/>
      <p:bldP spid="54" grpId="0"/>
      <p:bldP spid="5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2709" y="31169"/>
            <a:ext cx="9109520" cy="6795797"/>
            <a:chOff x="12709" y="31169"/>
            <a:chExt cx="9109520" cy="6795797"/>
          </a:xfrm>
        </p:grpSpPr>
        <p:sp>
          <p:nvSpPr>
            <p:cNvPr id="3" name="12cípá hvězda 2"/>
            <p:cNvSpPr/>
            <p:nvPr/>
          </p:nvSpPr>
          <p:spPr>
            <a:xfrm>
              <a:off x="12709" y="31169"/>
              <a:ext cx="9109520" cy="6795797"/>
            </a:xfrm>
            <a:prstGeom prst="star12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1396868" y="1196752"/>
              <a:ext cx="6350264" cy="38164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i="1" dirty="0" smtClean="0"/>
                <a:t>Slova, která spolu</a:t>
              </a:r>
            </a:p>
            <a:p>
              <a:pPr marL="571500" indent="-571500" algn="ctr">
                <a:buBlip>
                  <a:blip r:embed="rId3"/>
                </a:buBlip>
              </a:pPr>
              <a:r>
                <a:rPr lang="cs-CZ" sz="4000" dirty="0" smtClean="0">
                  <a:solidFill>
                    <a:schemeClr val="accent1">
                      <a:lumMod val="75000"/>
                    </a:schemeClr>
                  </a:solidFill>
                </a:rPr>
                <a:t>souvisí významem </a:t>
              </a:r>
            </a:p>
            <a:p>
              <a:pPr algn="ctr"/>
              <a:r>
                <a:rPr lang="cs-CZ" sz="2400" i="1" dirty="0" smtClean="0"/>
                <a:t>a mají</a:t>
              </a:r>
            </a:p>
            <a:p>
              <a:pPr marL="571500" indent="-571500" algn="ctr">
                <a:buBlip>
                  <a:blip r:embed="rId3"/>
                </a:buBlip>
              </a:pPr>
              <a:r>
                <a:rPr lang="cs-CZ" sz="4000" dirty="0" smtClean="0">
                  <a:solidFill>
                    <a:schemeClr val="accent1">
                      <a:lumMod val="75000"/>
                    </a:schemeClr>
                  </a:solidFill>
                </a:rPr>
                <a:t>stejný kořen,</a:t>
              </a:r>
            </a:p>
            <a:p>
              <a:pPr algn="ctr"/>
              <a:r>
                <a:rPr lang="cs-CZ" sz="2400" i="1" dirty="0" smtClean="0"/>
                <a:t>se nazývají</a:t>
              </a:r>
            </a:p>
            <a:p>
              <a:pPr algn="ctr"/>
              <a:endParaRPr lang="cs-CZ" sz="2400" i="1" dirty="0" smtClean="0"/>
            </a:p>
            <a:p>
              <a:pPr algn="ctr"/>
              <a:r>
                <a:rPr lang="cs-CZ" sz="6600" dirty="0" smtClean="0">
                  <a:solidFill>
                    <a:srgbClr val="FF0000"/>
                  </a:solidFill>
                </a:rPr>
                <a:t>SLOVA PŘÍBUZNÁ.</a:t>
              </a:r>
              <a:endParaRPr lang="cs-CZ" sz="6600" dirty="0">
                <a:solidFill>
                  <a:srgbClr val="FF0000"/>
                </a:solidFill>
              </a:endParaRPr>
            </a:p>
          </p:txBody>
        </p:sp>
      </p:grp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113409" y="6131473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74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  <p:sndAc>
          <p:stSnd>
            <p:snd r:embed="rId2" name="laser.wav"/>
          </p:stSnd>
        </p:sndAc>
      </p:transition>
    </mc:Choice>
    <mc:Fallback xmlns="">
      <p:transition spd="med">
        <p:fade/>
        <p:sndAc>
          <p:stSnd>
            <p:snd r:embed="rId4" name="laser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6631247" y="5008125"/>
            <a:ext cx="695631" cy="48794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740966" y="5008126"/>
            <a:ext cx="831033" cy="48794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486650" y="4177712"/>
            <a:ext cx="831033" cy="48794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956991" y="4135008"/>
            <a:ext cx="831033" cy="487943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6631247" y="4898155"/>
            <a:ext cx="135133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pc="300" dirty="0" smtClean="0"/>
              <a:t>ř</a:t>
            </a:r>
            <a:r>
              <a:rPr lang="cs-CZ" sz="40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r>
              <a:rPr lang="cs-CZ" sz="4000" spc="300" dirty="0" smtClean="0"/>
              <a:t>zek</a:t>
            </a:r>
            <a:endParaRPr lang="cs-CZ" sz="4000" spc="3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42542" y="4877934"/>
            <a:ext cx="1658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pc="300" dirty="0" smtClean="0"/>
              <a:t>ř</a:t>
            </a:r>
            <a:r>
              <a:rPr lang="cs-CZ" sz="40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000" spc="300" dirty="0" smtClean="0"/>
              <a:t>zník</a:t>
            </a:r>
            <a:endParaRPr lang="cs-CZ" sz="4000" spc="3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56991" y="3984503"/>
            <a:ext cx="12300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pc="300" dirty="0" smtClean="0"/>
              <a:t>ře</a:t>
            </a:r>
            <a:r>
              <a:rPr lang="cs-CZ" sz="40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4000" spc="300" dirty="0" smtClean="0"/>
              <a:t>u</a:t>
            </a:r>
            <a:endParaRPr lang="cs-CZ" sz="4000" spc="3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477455" y="4033093"/>
            <a:ext cx="1658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spc="300" dirty="0" smtClean="0"/>
              <a:t>ře</a:t>
            </a:r>
            <a:r>
              <a:rPr lang="cs-CZ" sz="4000" spc="3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000" spc="300" dirty="0" smtClean="0"/>
              <a:t>ník</a:t>
            </a:r>
            <a:endParaRPr lang="cs-CZ" sz="4000" spc="300" dirty="0"/>
          </a:p>
        </p:txBody>
      </p:sp>
      <p:sp>
        <p:nvSpPr>
          <p:cNvPr id="9" name="Obdélník 8"/>
          <p:cNvSpPr/>
          <p:nvPr/>
        </p:nvSpPr>
        <p:spPr>
          <a:xfrm>
            <a:off x="1515485" y="4436971"/>
            <a:ext cx="508827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487309" y="3882980"/>
            <a:ext cx="565178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555185" y="3292313"/>
            <a:ext cx="615532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78386" y="2662058"/>
            <a:ext cx="624559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78386" y="2047522"/>
            <a:ext cx="624559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78386" y="1392891"/>
            <a:ext cx="641286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31640" y="5081764"/>
            <a:ext cx="582426" cy="50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338568" y="288436"/>
            <a:ext cx="44668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Urči kořen těchto příbuzných slov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295737"/>
            <a:ext cx="2078518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ř</a:t>
            </a:r>
            <a:r>
              <a:rPr lang="cs-CZ" sz="4000" dirty="0" smtClean="0"/>
              <a:t>ežu</a:t>
            </a:r>
          </a:p>
          <a:p>
            <a:r>
              <a:rPr lang="cs-CZ" sz="4000" dirty="0" smtClean="0"/>
              <a:t>řezník</a:t>
            </a:r>
          </a:p>
          <a:p>
            <a:r>
              <a:rPr lang="cs-CZ" sz="4000" dirty="0" smtClean="0"/>
              <a:t>řezačka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ořezaný</a:t>
            </a:r>
          </a:p>
          <a:p>
            <a:r>
              <a:rPr lang="cs-CZ" sz="4000" dirty="0"/>
              <a:t>vyřezal</a:t>
            </a:r>
          </a:p>
          <a:p>
            <a:r>
              <a:rPr lang="cs-CZ" sz="4000" dirty="0" smtClean="0"/>
              <a:t>naříznul</a:t>
            </a:r>
          </a:p>
          <a:p>
            <a:r>
              <a:rPr lang="cs-CZ" sz="4000" dirty="0" smtClean="0"/>
              <a:t>řízek </a:t>
            </a:r>
          </a:p>
        </p:txBody>
      </p:sp>
      <p:grpSp>
        <p:nvGrpSpPr>
          <p:cNvPr id="29" name="Skupina 28"/>
          <p:cNvGrpSpPr/>
          <p:nvPr/>
        </p:nvGrpSpPr>
        <p:grpSpPr>
          <a:xfrm>
            <a:off x="2978110" y="836713"/>
            <a:ext cx="6120680" cy="2599616"/>
            <a:chOff x="2978110" y="836713"/>
            <a:chExt cx="6120680" cy="2599616"/>
          </a:xfrm>
        </p:grpSpPr>
        <p:sp>
          <p:nvSpPr>
            <p:cNvPr id="28" name="7cípá hvězda 27"/>
            <p:cNvSpPr/>
            <p:nvPr/>
          </p:nvSpPr>
          <p:spPr>
            <a:xfrm>
              <a:off x="2978110" y="836713"/>
              <a:ext cx="6120680" cy="2599616"/>
            </a:xfrm>
            <a:prstGeom prst="star7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347864" y="1378663"/>
              <a:ext cx="5337167" cy="15696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u="sng" dirty="0" smtClean="0">
                  <a:solidFill>
                    <a:srgbClr val="FF0000"/>
                  </a:solidFill>
                </a:rPr>
                <a:t>Pozor !</a:t>
              </a:r>
            </a:p>
            <a:p>
              <a:pPr algn="ctr"/>
              <a:r>
                <a:rPr lang="cs-CZ" sz="2400" dirty="0" smtClean="0"/>
                <a:t> Při tvoření příbuzných slov </a:t>
              </a:r>
            </a:p>
            <a:p>
              <a:pPr algn="ctr"/>
              <a:r>
                <a:rPr lang="cs-CZ" sz="2400" dirty="0" smtClean="0">
                  <a:solidFill>
                    <a:srgbClr val="FF0000"/>
                  </a:solidFill>
                </a:rPr>
                <a:t>může v kořenu slov docházet ke změnám </a:t>
              </a:r>
            </a:p>
            <a:p>
              <a:pPr algn="ctr"/>
              <a:r>
                <a:rPr lang="cs-CZ" sz="2400" dirty="0" smtClean="0"/>
                <a:t>některých písmen.</a:t>
              </a:r>
              <a:endParaRPr lang="cs-CZ" sz="2400" dirty="0"/>
            </a:p>
          </p:txBody>
        </p:sp>
      </p:grpSp>
      <p:sp>
        <p:nvSpPr>
          <p:cNvPr id="36" name="Šipka doprava 35"/>
          <p:cNvSpPr/>
          <p:nvPr/>
        </p:nvSpPr>
        <p:spPr>
          <a:xfrm>
            <a:off x="5580112" y="4220418"/>
            <a:ext cx="720080" cy="402533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prava 36"/>
          <p:cNvSpPr/>
          <p:nvPr/>
        </p:nvSpPr>
        <p:spPr>
          <a:xfrm>
            <a:off x="5580112" y="5081764"/>
            <a:ext cx="720080" cy="402533"/>
          </a:xfrm>
          <a:prstGeom prst="rightArrow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2" descr="E:\nápady\škola\BERUŠ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819" y="932279"/>
            <a:ext cx="1093639" cy="89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237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00"/>
                            </p:stCondLst>
                            <p:childTnLst>
                              <p:par>
                                <p:cTn id="13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0" presetID="3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  <p:bldP spid="38" grpId="0" animBg="1"/>
      <p:bldP spid="21" grpId="0" animBg="1"/>
      <p:bldP spid="34" grpId="0"/>
      <p:bldP spid="35" grpId="0"/>
      <p:bldP spid="30" grpId="0"/>
      <p:bldP spid="31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2" grpId="0"/>
      <p:bldP spid="4" grpId="0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7968" y="1812880"/>
            <a:ext cx="204690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domy</a:t>
            </a:r>
          </a:p>
          <a:p>
            <a:r>
              <a:rPr lang="cs-CZ" sz="3600" dirty="0" smtClean="0"/>
              <a:t>domek</a:t>
            </a:r>
          </a:p>
          <a:p>
            <a:r>
              <a:rPr lang="cs-CZ" sz="3600" dirty="0" smtClean="0"/>
              <a:t>domovní</a:t>
            </a:r>
          </a:p>
          <a:p>
            <a:r>
              <a:rPr lang="cs-CZ" sz="3600" dirty="0" smtClean="0"/>
              <a:t>domovník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aráček </a:t>
            </a:r>
          </a:p>
          <a:p>
            <a:r>
              <a:rPr lang="cs-CZ" sz="3600" dirty="0" smtClean="0"/>
              <a:t>domeček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48747" y="1812880"/>
            <a:ext cx="18294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voda</a:t>
            </a:r>
          </a:p>
          <a:p>
            <a:r>
              <a:rPr lang="cs-CZ" sz="3600" dirty="0" smtClean="0"/>
              <a:t>voděnka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odič</a:t>
            </a:r>
          </a:p>
          <a:p>
            <a:r>
              <a:rPr lang="cs-CZ" sz="3600" dirty="0" smtClean="0"/>
              <a:t>vodnatý</a:t>
            </a:r>
          </a:p>
          <a:p>
            <a:r>
              <a:rPr lang="cs-CZ" sz="3600" dirty="0" smtClean="0"/>
              <a:t>vodník </a:t>
            </a:r>
          </a:p>
          <a:p>
            <a:r>
              <a:rPr lang="cs-CZ" sz="3600" dirty="0" smtClean="0"/>
              <a:t>povodeň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80995" y="1809532"/>
            <a:ext cx="17241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ropucha</a:t>
            </a:r>
          </a:p>
          <a:p>
            <a:r>
              <a:rPr lang="cs-CZ" sz="3600" dirty="0" smtClean="0"/>
              <a:t>žába</a:t>
            </a:r>
          </a:p>
          <a:p>
            <a:r>
              <a:rPr lang="cs-CZ" sz="3600" dirty="0" smtClean="0"/>
              <a:t>žabí</a:t>
            </a:r>
          </a:p>
          <a:p>
            <a:r>
              <a:rPr lang="cs-CZ" sz="3600" dirty="0" smtClean="0"/>
              <a:t>žabinec</a:t>
            </a:r>
          </a:p>
          <a:p>
            <a:r>
              <a:rPr lang="cs-CZ" sz="3600" dirty="0" smtClean="0"/>
              <a:t>žabka </a:t>
            </a:r>
          </a:p>
          <a:p>
            <a:r>
              <a:rPr lang="cs-CZ" sz="3600" dirty="0" smtClean="0"/>
              <a:t>žabáček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25211" y="1812880"/>
            <a:ext cx="15876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ůžky 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ožík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ožka</a:t>
            </a:r>
          </a:p>
          <a:p>
            <a:r>
              <a:rPr lang="cs-CZ" sz="3600" dirty="0" err="1"/>
              <a:t>n</a:t>
            </a:r>
            <a:r>
              <a:rPr lang="cs-CZ" sz="3600" dirty="0" err="1" smtClean="0"/>
              <a:t>ožíček</a:t>
            </a:r>
            <a:endParaRPr lang="cs-CZ" sz="3600" dirty="0" smtClean="0"/>
          </a:p>
          <a:p>
            <a:r>
              <a:rPr lang="cs-CZ" sz="3600" dirty="0"/>
              <a:t>n</a:t>
            </a:r>
            <a:r>
              <a:rPr lang="cs-CZ" sz="3600" dirty="0" smtClean="0"/>
              <a:t>ožíř</a:t>
            </a:r>
          </a:p>
          <a:p>
            <a:r>
              <a:rPr lang="cs-CZ" sz="3600" dirty="0" smtClean="0"/>
              <a:t>nůž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41429" y="476672"/>
            <a:ext cx="72611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Škrtni slovo, které do skupiny příbuzných slov 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nepatří? </a:t>
            </a:r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algn="ctr"/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Vyznač kořen příbuzných slov.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3566358" y="5805264"/>
            <a:ext cx="2011285" cy="720080"/>
          </a:xfrm>
          <a:prstGeom prst="roundRect">
            <a:avLst/>
          </a:prstGeom>
          <a:solidFill>
            <a:schemeClr val="bg1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KONTROLA.</a:t>
            </a:r>
            <a:endParaRPr lang="cs-CZ" sz="2400" b="1" dirty="0"/>
          </a:p>
        </p:txBody>
      </p:sp>
      <p:pic>
        <p:nvPicPr>
          <p:cNvPr id="3074" name="Picture 2" descr="E:\nápady\škola\BERUŠ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875" y="5901302"/>
            <a:ext cx="1093639" cy="892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0628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1" presetClass="entr" presetSubtype="1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574663" y="1730257"/>
            <a:ext cx="82243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64446" y="1192665"/>
            <a:ext cx="82243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64446" y="2286871"/>
            <a:ext cx="852873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59445" y="2801018"/>
            <a:ext cx="852873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4446" y="3871769"/>
            <a:ext cx="852873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962183" y="3295705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962185" y="2739673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962185" y="1668121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962184" y="1080225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118934" y="3328497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122555" y="2801018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118935" y="2281837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18935" y="1689892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3453470" y="3853715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118933" y="3871769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7161113" y="3908278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7099419" y="3328497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099420" y="2759931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104568" y="1109636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104568" y="1689892"/>
            <a:ext cx="695845" cy="432048"/>
          </a:xfrm>
          <a:prstGeom prst="rect">
            <a:avLst/>
          </a:prstGeom>
          <a:solidFill>
            <a:srgbClr val="FFFF66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65908" y="1031513"/>
            <a:ext cx="204690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domy</a:t>
            </a:r>
          </a:p>
          <a:p>
            <a:r>
              <a:rPr lang="cs-CZ" sz="3600" dirty="0" smtClean="0"/>
              <a:t>domek</a:t>
            </a:r>
          </a:p>
          <a:p>
            <a:r>
              <a:rPr lang="cs-CZ" sz="3600" dirty="0" smtClean="0"/>
              <a:t>domovní</a:t>
            </a:r>
          </a:p>
          <a:p>
            <a:r>
              <a:rPr lang="cs-CZ" sz="3600" dirty="0" smtClean="0"/>
              <a:t>domovník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aráček </a:t>
            </a:r>
          </a:p>
          <a:p>
            <a:r>
              <a:rPr lang="cs-CZ" sz="3600" dirty="0" smtClean="0"/>
              <a:t>domeček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886687" y="1031513"/>
            <a:ext cx="1829412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voda</a:t>
            </a:r>
          </a:p>
          <a:p>
            <a:r>
              <a:rPr lang="cs-CZ" sz="3600" dirty="0" smtClean="0"/>
              <a:t>voděnka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odič</a:t>
            </a:r>
          </a:p>
          <a:p>
            <a:r>
              <a:rPr lang="cs-CZ" sz="3600" dirty="0" smtClean="0"/>
              <a:t>vodnatý</a:t>
            </a:r>
          </a:p>
          <a:p>
            <a:r>
              <a:rPr lang="cs-CZ" sz="3600" dirty="0" smtClean="0"/>
              <a:t>vodník </a:t>
            </a:r>
          </a:p>
          <a:p>
            <a:r>
              <a:rPr lang="cs-CZ" sz="3600" dirty="0" smtClean="0"/>
              <a:t>povodeň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118935" y="1028165"/>
            <a:ext cx="172412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ropucha</a:t>
            </a:r>
            <a:endParaRPr lang="cs-CZ" sz="3600" b="1" dirty="0" smtClean="0"/>
          </a:p>
          <a:p>
            <a:r>
              <a:rPr lang="cs-CZ" sz="3600" dirty="0" smtClean="0"/>
              <a:t>žába</a:t>
            </a:r>
          </a:p>
          <a:p>
            <a:r>
              <a:rPr lang="cs-CZ" sz="3600" dirty="0" smtClean="0"/>
              <a:t>žabí</a:t>
            </a:r>
          </a:p>
          <a:p>
            <a:r>
              <a:rPr lang="cs-CZ" sz="3600" dirty="0" smtClean="0"/>
              <a:t>žabinec</a:t>
            </a:r>
          </a:p>
          <a:p>
            <a:r>
              <a:rPr lang="cs-CZ" sz="3600" dirty="0" smtClean="0"/>
              <a:t>žabka </a:t>
            </a:r>
          </a:p>
          <a:p>
            <a:r>
              <a:rPr lang="cs-CZ" sz="3600" dirty="0" smtClean="0"/>
              <a:t>žabáček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63151" y="1031513"/>
            <a:ext cx="1587614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ůžky 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ožík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ožka</a:t>
            </a:r>
          </a:p>
          <a:p>
            <a:r>
              <a:rPr lang="cs-CZ" sz="3600" dirty="0" err="1"/>
              <a:t>n</a:t>
            </a:r>
            <a:r>
              <a:rPr lang="cs-CZ" sz="3600" dirty="0" err="1" smtClean="0"/>
              <a:t>ožíček</a:t>
            </a:r>
            <a:endParaRPr lang="cs-CZ" sz="3600" dirty="0" smtClean="0"/>
          </a:p>
          <a:p>
            <a:r>
              <a:rPr lang="cs-CZ" sz="3600" dirty="0"/>
              <a:t>n</a:t>
            </a:r>
            <a:r>
              <a:rPr lang="cs-CZ" sz="3600" dirty="0" smtClean="0"/>
              <a:t>ožíř</a:t>
            </a:r>
          </a:p>
          <a:p>
            <a:r>
              <a:rPr lang="cs-CZ" sz="3600" dirty="0" smtClean="0"/>
              <a:t>nůž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34621" y="465692"/>
            <a:ext cx="1674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KONTROLA.</a:t>
            </a: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65908" y="3583737"/>
            <a:ext cx="169576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86687" y="2503617"/>
            <a:ext cx="120506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186004" y="1408689"/>
            <a:ext cx="155174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7063151" y="2503617"/>
            <a:ext cx="1219197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13884" y="4953630"/>
            <a:ext cx="1399807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emá stejný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kořen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52825" y="4676631"/>
            <a:ext cx="1312026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nesouvisí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významem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odič - vede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88422" y="4948085"/>
            <a:ext cx="1346908" cy="64633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emá stejný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kořen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66993" y="4671086"/>
            <a:ext cx="1379930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nesouvisí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významem</a:t>
            </a:r>
          </a:p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ožka - noha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Tlačítko akce: Dopředu nebo Další 46">
            <a:hlinkClick r:id="" action="ppaction://hlinkshowjump?jump=nextslide" highlightClick="1"/>
          </p:cNvPr>
          <p:cNvSpPr/>
          <p:nvPr/>
        </p:nvSpPr>
        <p:spPr>
          <a:xfrm>
            <a:off x="8113409" y="6131473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946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6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2000"/>
                            </p:stCondLst>
                            <p:childTnLst>
                              <p:par>
                                <p:cTn id="132" presetID="26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17" grpId="0" animBg="1"/>
      <p:bldP spid="18" grpId="0" animBg="1"/>
      <p:bldP spid="19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5530" y="1019637"/>
            <a:ext cx="850566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Petra bolí </a:t>
            </a:r>
            <a:r>
              <a:rPr lang="cs-CZ" sz="2800" u="sng" dirty="0" smtClean="0"/>
              <a:t>zub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Nevěnoval </a:t>
            </a:r>
            <a:r>
              <a:rPr lang="cs-CZ" sz="2800" dirty="0"/>
              <a:t>svým </a:t>
            </a:r>
            <a:r>
              <a:rPr lang="cs-CZ" sz="2800" u="sng" dirty="0"/>
              <a:t>zubům</a:t>
            </a:r>
            <a:r>
              <a:rPr lang="cs-CZ" sz="2800" dirty="0"/>
              <a:t> náležitou péči.</a:t>
            </a:r>
            <a:endParaRPr lang="cs-CZ" sz="2800" dirty="0" smtClean="0"/>
          </a:p>
          <a:p>
            <a:r>
              <a:rPr lang="cs-CZ" sz="2800" dirty="0" smtClean="0"/>
              <a:t>Na </a:t>
            </a:r>
            <a:r>
              <a:rPr lang="cs-CZ" sz="2800" u="sng" dirty="0" smtClean="0"/>
              <a:t>zubu</a:t>
            </a:r>
            <a:r>
              <a:rPr lang="cs-CZ" sz="2800" dirty="0" smtClean="0"/>
              <a:t> se mu udělal </a:t>
            </a:r>
            <a:r>
              <a:rPr lang="cs-CZ" sz="2800" u="sng" dirty="0" smtClean="0"/>
              <a:t>zubní</a:t>
            </a:r>
            <a:r>
              <a:rPr lang="cs-CZ" sz="2800" dirty="0" smtClean="0"/>
              <a:t> kaz. </a:t>
            </a:r>
          </a:p>
          <a:p>
            <a:r>
              <a:rPr lang="cs-CZ" sz="2800" dirty="0" smtClean="0"/>
              <a:t>S bolavým </a:t>
            </a:r>
            <a:r>
              <a:rPr lang="cs-CZ" sz="2800" u="sng" dirty="0" smtClean="0"/>
              <a:t>zubem</a:t>
            </a:r>
            <a:r>
              <a:rPr lang="cs-CZ" sz="2800" dirty="0" smtClean="0"/>
              <a:t> musí navštívit pana </a:t>
            </a:r>
            <a:r>
              <a:rPr lang="cs-CZ" sz="2800" u="sng" dirty="0" smtClean="0"/>
              <a:t>zubaře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Ten mu všechny </a:t>
            </a:r>
            <a:r>
              <a:rPr lang="cs-CZ" sz="2800" u="sng" dirty="0" smtClean="0"/>
              <a:t>zuby</a:t>
            </a:r>
            <a:r>
              <a:rPr lang="cs-CZ" sz="2800" dirty="0" smtClean="0"/>
              <a:t> prohlédne a zkažený </a:t>
            </a:r>
            <a:r>
              <a:rPr lang="cs-CZ" sz="2800" u="sng" dirty="0" smtClean="0"/>
              <a:t>zoubek</a:t>
            </a:r>
            <a:r>
              <a:rPr lang="cs-CZ" sz="2800" dirty="0" smtClean="0"/>
              <a:t> opraví.</a:t>
            </a:r>
          </a:p>
          <a:p>
            <a:endParaRPr lang="cs-CZ" sz="28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3330570"/>
            <a:ext cx="11944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zub</a:t>
            </a:r>
          </a:p>
          <a:p>
            <a:r>
              <a:rPr lang="cs-CZ" sz="2800" b="1" dirty="0" smtClean="0"/>
              <a:t>zubu</a:t>
            </a:r>
          </a:p>
          <a:p>
            <a:r>
              <a:rPr lang="cs-CZ" sz="2800" b="1" dirty="0"/>
              <a:t>z</a:t>
            </a:r>
            <a:r>
              <a:rPr lang="cs-CZ" sz="2800" b="1" dirty="0" smtClean="0"/>
              <a:t>ubem</a:t>
            </a:r>
          </a:p>
          <a:p>
            <a:r>
              <a:rPr lang="cs-CZ" sz="2800" b="1" dirty="0"/>
              <a:t>z</a:t>
            </a:r>
            <a:r>
              <a:rPr lang="cs-CZ" sz="2800" b="1" dirty="0" smtClean="0"/>
              <a:t>uby</a:t>
            </a:r>
          </a:p>
          <a:p>
            <a:r>
              <a:rPr lang="cs-CZ" sz="2800" b="1" dirty="0" smtClean="0"/>
              <a:t>zubům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3330570"/>
            <a:ext cx="125252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zubní</a:t>
            </a:r>
          </a:p>
          <a:p>
            <a:r>
              <a:rPr lang="cs-CZ" sz="2800" b="1" dirty="0" smtClean="0"/>
              <a:t>zubaře</a:t>
            </a:r>
          </a:p>
          <a:p>
            <a:r>
              <a:rPr lang="cs-CZ" sz="2800" b="1" dirty="0" smtClean="0"/>
              <a:t>zoubek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4973" y="5712043"/>
            <a:ext cx="19076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t</a:t>
            </a:r>
            <a:r>
              <a:rPr lang="cs-CZ" b="1" dirty="0" smtClean="0">
                <a:solidFill>
                  <a:srgbClr val="FF0000"/>
                </a:solidFill>
              </a:rPr>
              <a:t>otéž slovo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 různých  tvarech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97055" y="5712043"/>
            <a:ext cx="107349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lova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příbuzná </a:t>
            </a:r>
          </a:p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136478" y="188640"/>
            <a:ext cx="93843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POZOR !! </a:t>
            </a:r>
          </a:p>
          <a:p>
            <a:pPr algn="ctr"/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Sleduj podtržená slova. Jsou všechna tato </a:t>
            </a:r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slova, </a:t>
            </a:r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slova </a:t>
            </a:r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příbuzná?</a:t>
            </a:r>
            <a:endParaRPr lang="cs-CZ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9" name="Přímá spojnice se šipkou 8"/>
          <p:cNvCxnSpPr>
            <a:endCxn id="5" idx="0"/>
          </p:cNvCxnSpPr>
          <p:nvPr/>
        </p:nvCxnSpPr>
        <p:spPr>
          <a:xfrm>
            <a:off x="1488792" y="5445224"/>
            <a:ext cx="0" cy="26681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470069" y="4581128"/>
            <a:ext cx="0" cy="113091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555709" y="3330570"/>
            <a:ext cx="4083297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Vymyslíš další slova příbuzná ?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-----------------------------------------</a:t>
            </a:r>
            <a:endParaRPr lang="cs-CZ" dirty="0"/>
          </a:p>
        </p:txBody>
      </p:sp>
      <p:pic>
        <p:nvPicPr>
          <p:cNvPr id="1026" name="Picture 2" descr="E:\nápady\škola\PEPA kopi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453954"/>
            <a:ext cx="1109591" cy="240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8294117" y="6162268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721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600"/>
                            </p:stCondLst>
                            <p:childTnLst>
                              <p:par>
                                <p:cTn id="40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6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6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855245" y="4042757"/>
            <a:ext cx="743351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Lojza se chce stát  ________ 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  Lojzův dědeček byl  _____ 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  ______ často sedává na břehu rybníka.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Vyptává se  _______ , jak ulovit pořádnou štiku.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To je sen každého  _______ .</a:t>
            </a:r>
          </a:p>
          <a:p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 zkušeným ________ se to podaří jen několikrát v životě.</a:t>
            </a:r>
          </a:p>
          <a:p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594199" y="4365104"/>
            <a:ext cx="867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87601" y="5455473"/>
            <a:ext cx="1019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rybáře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00567" y="5100090"/>
            <a:ext cx="1032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rybářů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62567" y="3992094"/>
            <a:ext cx="1269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rybářem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368933" y="5815513"/>
            <a:ext cx="1282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rybářům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210543" y="4730797"/>
            <a:ext cx="942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rybáři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55136" y="1126250"/>
            <a:ext cx="8672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64287" y="2212539"/>
            <a:ext cx="10193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rybáře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6519" y="2139352"/>
            <a:ext cx="1032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rybářů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1126250"/>
            <a:ext cx="1269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rybářem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45377" y="2905036"/>
            <a:ext cx="12824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rybářům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78598" y="2601017"/>
            <a:ext cx="9426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rybáři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793879" y="2647190"/>
            <a:ext cx="1241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porybný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956638" y="1839696"/>
            <a:ext cx="1102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rybičky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91751" y="2868316"/>
            <a:ext cx="1090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rybařík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64287" y="1587915"/>
            <a:ext cx="1336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rybářkou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088304" y="1587914"/>
            <a:ext cx="993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rybník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808017" y="1058545"/>
            <a:ext cx="1280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rybářský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91095" y="188640"/>
            <a:ext cx="87618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Vyhledej a doplň vhodné </a:t>
            </a:r>
            <a:r>
              <a:rPr lang="cs-CZ" i="1" u="sng" dirty="0" smtClean="0">
                <a:solidFill>
                  <a:schemeClr val="accent1">
                    <a:lumMod val="75000"/>
                  </a:schemeClr>
                </a:solidFill>
              </a:rPr>
              <a:t>tvary slova rybář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do vět.</a:t>
            </a:r>
          </a:p>
          <a:p>
            <a:pPr algn="ctr"/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Mezi zbývajícími slovy vyhledej slova, které nejsou příbuzná. U slov příbuzných </a:t>
            </a:r>
            <a:r>
              <a:rPr lang="cs-CZ" i="1" u="sng" dirty="0" smtClean="0">
                <a:solidFill>
                  <a:schemeClr val="accent1">
                    <a:lumMod val="75000"/>
                  </a:schemeClr>
                </a:solidFill>
              </a:rPr>
              <a:t>vyznač kořen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E:\nápady\škola\ryba6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643" y="3492553"/>
            <a:ext cx="2437473" cy="146074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3470088" y="1917311"/>
            <a:ext cx="1075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paryba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343153" y="2301361"/>
            <a:ext cx="8739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udice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371613" y="895417"/>
            <a:ext cx="7986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kapr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9" name="Tlačítko akce: Dopředu nebo Další 38">
            <a:hlinkClick r:id="" action="ppaction://hlinkshowjump?jump=nextslide" highlightClick="1"/>
          </p:cNvPr>
          <p:cNvSpPr/>
          <p:nvPr/>
        </p:nvSpPr>
        <p:spPr>
          <a:xfrm>
            <a:off x="8170219" y="6036068"/>
            <a:ext cx="741025" cy="621408"/>
          </a:xfrm>
          <a:prstGeom prst="actionButtonForwardNext">
            <a:avLst/>
          </a:prstGeom>
          <a:solidFill>
            <a:schemeClr val="bg1">
              <a:lumMod val="6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498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135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136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13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6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 from="(ppt_w)" to="(-ppt_w*2)" calcmode="lin" valueType="num">
                                      <p:cBhvr rctx="PPT">
                                        <p:cTn id="144" dur="5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ppt_w*0.50)" calcmode="lin" valueType="num">
                                      <p:cBhvr>
                                        <p:cTn id="145" dur="500" decel="50000" autoRev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ppt_y)" to="(1+ppt_h/2)" calcmode="lin" valueType="num">
                                      <p:cBhvr>
                                        <p:cTn id="14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3" grpId="0"/>
      <p:bldP spid="14" grpId="0"/>
      <p:bldP spid="15" grpId="0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5" grpId="0"/>
      <p:bldP spid="37" grpId="0"/>
      <p:bldP spid="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18999" y="1582414"/>
            <a:ext cx="31018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h</a:t>
            </a:r>
            <a:r>
              <a:rPr lang="cs-CZ" sz="5400" dirty="0" smtClean="0"/>
              <a:t>odně ža</a:t>
            </a:r>
            <a:r>
              <a:rPr lang="cs-CZ" sz="5400" dirty="0" smtClean="0">
                <a:solidFill>
                  <a:srgbClr val="FF0000"/>
                </a:solidFill>
              </a:rPr>
              <a:t>b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4520874" y="2044079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4520874" y="1006349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540762" y="862334"/>
            <a:ext cx="21683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Jiný tvar téhož slova: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žá</a:t>
            </a:r>
            <a:r>
              <a:rPr lang="cs-CZ" dirty="0" smtClean="0">
                <a:solidFill>
                  <a:srgbClr val="FF0000"/>
                </a:solidFill>
              </a:rPr>
              <a:t>ba</a:t>
            </a:r>
            <a:r>
              <a:rPr lang="cs-CZ" dirty="0" smtClean="0"/>
              <a:t>, žá</a:t>
            </a:r>
            <a:r>
              <a:rPr lang="cs-CZ" dirty="0" smtClean="0">
                <a:solidFill>
                  <a:srgbClr val="FF0000"/>
                </a:solidFill>
              </a:rPr>
              <a:t>bou</a:t>
            </a:r>
            <a:r>
              <a:rPr lang="cs-CZ" dirty="0" smtClean="0"/>
              <a:t>, žá</a:t>
            </a:r>
            <a:r>
              <a:rPr lang="cs-CZ" dirty="0" smtClean="0">
                <a:solidFill>
                  <a:srgbClr val="FF0000"/>
                </a:solidFill>
              </a:rPr>
              <a:t>by</a:t>
            </a:r>
            <a:r>
              <a:rPr lang="cs-CZ" dirty="0" smtClean="0"/>
              <a:t>, </a:t>
            </a:r>
          </a:p>
          <a:p>
            <a:r>
              <a:rPr lang="cs-CZ" dirty="0"/>
              <a:t>ž</a:t>
            </a:r>
            <a:r>
              <a:rPr lang="cs-CZ" dirty="0" smtClean="0"/>
              <a:t>a</a:t>
            </a:r>
            <a:r>
              <a:rPr lang="cs-CZ" dirty="0" smtClean="0">
                <a:solidFill>
                  <a:srgbClr val="FF0000"/>
                </a:solidFill>
              </a:rPr>
              <a:t>bá</a:t>
            </a:r>
            <a:r>
              <a:rPr lang="cs-CZ" dirty="0" smtClean="0"/>
              <a:t>m, ža</a:t>
            </a:r>
            <a:r>
              <a:rPr lang="cs-CZ" dirty="0" smtClean="0">
                <a:solidFill>
                  <a:srgbClr val="FF0000"/>
                </a:solidFill>
              </a:rPr>
              <a:t>ba</a:t>
            </a:r>
            <a:r>
              <a:rPr lang="cs-CZ" dirty="0" smtClean="0"/>
              <a:t>mi, ..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23455" y="2926869"/>
            <a:ext cx="21319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Slovo příbuzné: </a:t>
            </a:r>
          </a:p>
          <a:p>
            <a:r>
              <a:rPr lang="cs-CZ" dirty="0" smtClean="0"/>
              <a:t>ža</a:t>
            </a:r>
            <a:r>
              <a:rPr lang="cs-CZ" dirty="0" smtClean="0">
                <a:solidFill>
                  <a:srgbClr val="FF0000"/>
                </a:solidFill>
              </a:rPr>
              <a:t>bá</a:t>
            </a:r>
            <a:r>
              <a:rPr lang="cs-CZ" dirty="0" smtClean="0"/>
              <a:t>k, ža</a:t>
            </a:r>
            <a:r>
              <a:rPr lang="cs-CZ" dirty="0" smtClean="0">
                <a:solidFill>
                  <a:srgbClr val="FF0000"/>
                </a:solidFill>
              </a:rPr>
              <a:t>bí</a:t>
            </a:r>
            <a:r>
              <a:rPr lang="cs-CZ" dirty="0" smtClean="0"/>
              <a:t>, ža</a:t>
            </a:r>
            <a:r>
              <a:rPr lang="cs-CZ" dirty="0" smtClean="0">
                <a:solidFill>
                  <a:srgbClr val="FF0000"/>
                </a:solidFill>
              </a:rPr>
              <a:t>bi</a:t>
            </a:r>
            <a:r>
              <a:rPr lang="cs-CZ" dirty="0" smtClean="0"/>
              <a:t>nec, </a:t>
            </a:r>
          </a:p>
          <a:p>
            <a:r>
              <a:rPr lang="cs-CZ" dirty="0"/>
              <a:t>ž</a:t>
            </a:r>
            <a:r>
              <a:rPr lang="cs-CZ" dirty="0" smtClean="0"/>
              <a:t>a</a:t>
            </a:r>
            <a:r>
              <a:rPr lang="cs-CZ" dirty="0" smtClean="0">
                <a:solidFill>
                  <a:srgbClr val="FF0000"/>
                </a:solidFill>
              </a:rPr>
              <a:t>bi</a:t>
            </a:r>
            <a:r>
              <a:rPr lang="cs-CZ" dirty="0" smtClean="0"/>
              <a:t>čka, ža</a:t>
            </a:r>
            <a:r>
              <a:rPr lang="cs-CZ" dirty="0" smtClean="0">
                <a:solidFill>
                  <a:srgbClr val="FF0000"/>
                </a:solidFill>
              </a:rPr>
              <a:t>bá</a:t>
            </a:r>
            <a:r>
              <a:rPr lang="cs-CZ" dirty="0" smtClean="0"/>
              <a:t>ček, ..</a:t>
            </a:r>
            <a:endParaRPr lang="cs-CZ" dirty="0"/>
          </a:p>
        </p:txBody>
      </p:sp>
      <p:pic>
        <p:nvPicPr>
          <p:cNvPr id="4098" name="Picture 2" descr="E:\nápady\škola\PEPA kopi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65073" y="4134744"/>
            <a:ext cx="1140356" cy="218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Skupina 11"/>
          <p:cNvGrpSpPr/>
          <p:nvPr/>
        </p:nvGrpSpPr>
        <p:grpSpPr>
          <a:xfrm>
            <a:off x="2805429" y="2780826"/>
            <a:ext cx="2268430" cy="1336181"/>
            <a:chOff x="2843808" y="3388534"/>
            <a:chExt cx="2268430" cy="1336181"/>
          </a:xfrm>
        </p:grpSpPr>
        <p:sp>
          <p:nvSpPr>
            <p:cNvPr id="10" name="Obláček 9"/>
            <p:cNvSpPr/>
            <p:nvPr/>
          </p:nvSpPr>
          <p:spPr>
            <a:xfrm>
              <a:off x="2843808" y="3388534"/>
              <a:ext cx="2268430" cy="1336181"/>
            </a:xfrm>
            <a:prstGeom prst="cloudCallout">
              <a:avLst>
                <a:gd name="adj1" fmla="val -56959"/>
                <a:gd name="adj2" fmla="val 38532"/>
              </a:avLst>
            </a:prstGeom>
            <a:solidFill>
              <a:schemeClr val="bg1"/>
            </a:solidFill>
            <a:ln w="3175">
              <a:solidFill>
                <a:schemeClr val="accent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213069" y="3831431"/>
              <a:ext cx="1529907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i="1" dirty="0"/>
                <a:t>Ř</a:t>
              </a:r>
              <a:r>
                <a:rPr lang="cs-CZ" sz="2400" i="1" dirty="0" smtClean="0"/>
                <a:t>eknu si …</a:t>
              </a:r>
              <a:endParaRPr lang="cs-CZ" sz="2400" i="1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954538" y="332656"/>
            <a:ext cx="3234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Jak zdůvodníš </a:t>
            </a:r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pravopis?</a:t>
            </a:r>
            <a:endParaRPr lang="cs-CZ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3" name="Picture 2" descr="E:\nápady\škola\BERUŠA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89463" y="4957574"/>
            <a:ext cx="2169983" cy="1771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732240" y="6292907"/>
            <a:ext cx="1358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Vyzkoušej si.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55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1986" y="3028024"/>
            <a:ext cx="390754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  pasáček </a:t>
            </a:r>
            <a:r>
              <a:rPr lang="cs-CZ" sz="5400" dirty="0" err="1" smtClean="0"/>
              <a:t>ko</a:t>
            </a:r>
            <a:r>
              <a:rPr lang="cs-CZ" sz="5400" dirty="0" smtClean="0"/>
              <a:t>_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5176084" y="3431066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5176084" y="2393336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6195972" y="2249321"/>
            <a:ext cx="22251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Jiný tvar téhož slova: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ko</a:t>
            </a:r>
            <a:r>
              <a:rPr lang="cs-CZ" dirty="0" smtClean="0">
                <a:solidFill>
                  <a:srgbClr val="FF0000"/>
                </a:solidFill>
              </a:rPr>
              <a:t>zy</a:t>
            </a:r>
            <a:r>
              <a:rPr lang="cs-CZ" dirty="0" smtClean="0"/>
              <a:t>, ko</a:t>
            </a:r>
            <a:r>
              <a:rPr lang="cs-CZ" dirty="0" smtClean="0">
                <a:solidFill>
                  <a:srgbClr val="FF0000"/>
                </a:solidFill>
              </a:rPr>
              <a:t>zá</a:t>
            </a:r>
            <a:r>
              <a:rPr lang="cs-CZ" dirty="0" smtClean="0"/>
              <a:t>m, ko</a:t>
            </a:r>
            <a:r>
              <a:rPr lang="cs-CZ" dirty="0" smtClean="0">
                <a:solidFill>
                  <a:srgbClr val="FF0000"/>
                </a:solidFill>
              </a:rPr>
              <a:t>zu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78665" y="4313856"/>
            <a:ext cx="19032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Slovo příbuzné: </a:t>
            </a:r>
          </a:p>
          <a:p>
            <a:r>
              <a:rPr lang="cs-CZ" dirty="0"/>
              <a:t>k</a:t>
            </a:r>
            <a:r>
              <a:rPr lang="cs-CZ" dirty="0" smtClean="0"/>
              <a:t>o</a:t>
            </a:r>
            <a:r>
              <a:rPr lang="cs-CZ" dirty="0" smtClean="0">
                <a:solidFill>
                  <a:srgbClr val="FF0000"/>
                </a:solidFill>
              </a:rPr>
              <a:t>zí</a:t>
            </a:r>
            <a:r>
              <a:rPr lang="cs-CZ" dirty="0" smtClean="0"/>
              <a:t>, ko</a:t>
            </a:r>
            <a:r>
              <a:rPr lang="cs-CZ" dirty="0" smtClean="0">
                <a:solidFill>
                  <a:srgbClr val="FF0000"/>
                </a:solidFill>
              </a:rPr>
              <a:t>zi</a:t>
            </a:r>
            <a:r>
              <a:rPr lang="cs-CZ" dirty="0" smtClean="0"/>
              <a:t>čka, ko</a:t>
            </a:r>
            <a:r>
              <a:rPr lang="cs-CZ" dirty="0" smtClean="0">
                <a:solidFill>
                  <a:srgbClr val="FF0000"/>
                </a:solidFill>
              </a:rPr>
              <a:t>ze</a:t>
            </a:r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45603" y="3026600"/>
            <a:ext cx="46038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z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902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5" grpId="0"/>
      <p:bldP spid="6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028024"/>
            <a:ext cx="38598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t</a:t>
            </a:r>
            <a:r>
              <a:rPr lang="cs-CZ" sz="5400" dirty="0" smtClean="0"/>
              <a:t>eče mu </a:t>
            </a:r>
            <a:r>
              <a:rPr lang="cs-CZ" sz="5400" dirty="0" err="1" smtClean="0"/>
              <a:t>kre</a:t>
            </a:r>
            <a:r>
              <a:rPr lang="cs-CZ" sz="5400" dirty="0" smtClean="0"/>
              <a:t>_</a:t>
            </a:r>
            <a:endParaRPr lang="cs-CZ" sz="5400" dirty="0">
              <a:solidFill>
                <a:srgbClr val="FF0000"/>
              </a:solidFill>
            </a:endParaRPr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5176084" y="3431066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se šipkou 3"/>
          <p:cNvCxnSpPr/>
          <p:nvPr/>
        </p:nvCxnSpPr>
        <p:spPr>
          <a:xfrm flipV="1">
            <a:off x="5176084" y="2393336"/>
            <a:ext cx="1002581" cy="103772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6195972" y="2249321"/>
            <a:ext cx="22101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Jiný tvar téhož slova:</a:t>
            </a:r>
          </a:p>
          <a:p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hodně kr</a:t>
            </a:r>
            <a:r>
              <a:rPr lang="cs-CZ" dirty="0" smtClean="0">
                <a:solidFill>
                  <a:srgbClr val="FF0000"/>
                </a:solidFill>
              </a:rPr>
              <a:t>ve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78665" y="4313856"/>
            <a:ext cx="1731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Slovo příbuzné: </a:t>
            </a:r>
          </a:p>
          <a:p>
            <a:r>
              <a:rPr lang="cs-CZ" dirty="0" smtClean="0"/>
              <a:t>kr</a:t>
            </a:r>
            <a:r>
              <a:rPr lang="cs-CZ" dirty="0" smtClean="0">
                <a:solidFill>
                  <a:srgbClr val="FF0000"/>
                </a:solidFill>
              </a:rPr>
              <a:t>vi</a:t>
            </a:r>
            <a:r>
              <a:rPr lang="cs-CZ" dirty="0" smtClean="0"/>
              <a:t>nky, kr</a:t>
            </a:r>
            <a:r>
              <a:rPr lang="cs-CZ" dirty="0" smtClean="0">
                <a:solidFill>
                  <a:srgbClr val="FF0000"/>
                </a:solidFill>
              </a:rPr>
              <a:t>va</a:t>
            </a:r>
            <a:r>
              <a:rPr lang="cs-CZ" dirty="0" smtClean="0"/>
              <a:t>vý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99148" y="3181913"/>
            <a:ext cx="51809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V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303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5382518" y="1401673"/>
            <a:ext cx="2717873" cy="453541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82519" y="1412775"/>
            <a:ext cx="261725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silný </a:t>
            </a:r>
            <a:r>
              <a:rPr lang="cs-CZ" sz="3600" dirty="0" err="1" smtClean="0"/>
              <a:t>mrá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ůj domo_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etopýří </a:t>
            </a:r>
            <a:r>
              <a:rPr lang="cs-CZ" sz="3600" dirty="0" err="1" smtClean="0"/>
              <a:t>le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amrzlý </a:t>
            </a:r>
            <a:r>
              <a:rPr lang="cs-CZ" sz="3600" dirty="0" err="1" smtClean="0"/>
              <a:t>le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ílá </a:t>
            </a:r>
            <a:r>
              <a:rPr lang="cs-CZ" sz="3600" dirty="0" err="1" smtClean="0"/>
              <a:t>labu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ivoký </a:t>
            </a:r>
            <a:r>
              <a:rPr lang="cs-CZ" sz="3600" dirty="0" err="1" smtClean="0"/>
              <a:t>holu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č</a:t>
            </a:r>
            <a:r>
              <a:rPr lang="cs-CZ" sz="3600" dirty="0" smtClean="0"/>
              <a:t>erstvý </a:t>
            </a:r>
            <a:r>
              <a:rPr lang="cs-CZ" sz="3600" dirty="0" err="1" smtClean="0"/>
              <a:t>chlé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ysoká </a:t>
            </a:r>
            <a:r>
              <a:rPr lang="cs-CZ" sz="3600" dirty="0" err="1" smtClean="0"/>
              <a:t>vě</a:t>
            </a:r>
            <a:r>
              <a:rPr lang="cs-CZ" sz="3600" dirty="0" smtClean="0"/>
              <a:t>_</a:t>
            </a:r>
          </a:p>
          <a:p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68770" y="332656"/>
            <a:ext cx="58064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</a:rPr>
              <a:t>Zdůvodni pravopis a doplň chybějící písmena.</a:t>
            </a:r>
            <a:endParaRPr lang="cs-CZ" sz="2400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412776"/>
            <a:ext cx="261725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silný </a:t>
            </a:r>
            <a:r>
              <a:rPr lang="cs-CZ" sz="3600" dirty="0" err="1" smtClean="0"/>
              <a:t>mrá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ůj domo_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etopýří </a:t>
            </a:r>
            <a:r>
              <a:rPr lang="cs-CZ" sz="3600" dirty="0" err="1" smtClean="0"/>
              <a:t>le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z</a:t>
            </a:r>
            <a:r>
              <a:rPr lang="cs-CZ" sz="3600" dirty="0" smtClean="0"/>
              <a:t>amrzlý </a:t>
            </a:r>
            <a:r>
              <a:rPr lang="cs-CZ" sz="3600" dirty="0" err="1" smtClean="0"/>
              <a:t>le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b</a:t>
            </a:r>
            <a:r>
              <a:rPr lang="cs-CZ" sz="3600" dirty="0" smtClean="0"/>
              <a:t>ílá </a:t>
            </a:r>
            <a:r>
              <a:rPr lang="cs-CZ" sz="3600" dirty="0" err="1" smtClean="0"/>
              <a:t>labu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ivoký </a:t>
            </a:r>
            <a:r>
              <a:rPr lang="cs-CZ" sz="3600" dirty="0" err="1" smtClean="0"/>
              <a:t>holu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č</a:t>
            </a:r>
            <a:r>
              <a:rPr lang="cs-CZ" sz="3600" dirty="0" smtClean="0"/>
              <a:t>erstvý </a:t>
            </a:r>
            <a:r>
              <a:rPr lang="cs-CZ" sz="3600" dirty="0" err="1" smtClean="0"/>
              <a:t>chlé</a:t>
            </a:r>
            <a:r>
              <a:rPr lang="cs-CZ" sz="3600" dirty="0" smtClean="0"/>
              <a:t>_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ysoká </a:t>
            </a:r>
            <a:r>
              <a:rPr lang="cs-CZ" sz="3600" dirty="0" err="1" smtClean="0"/>
              <a:t>vě</a:t>
            </a:r>
            <a:r>
              <a:rPr lang="cs-CZ" sz="3600" dirty="0" smtClean="0"/>
              <a:t>_</a:t>
            </a:r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20456" y="5229199"/>
            <a:ext cx="3882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ž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493768" y="4149079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002153" y="3597988"/>
            <a:ext cx="3706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220456" y="3053384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384433" y="2492895"/>
            <a:ext cx="362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64003" y="1388951"/>
            <a:ext cx="3866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80408" y="1918924"/>
            <a:ext cx="4267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65733" y="4653135"/>
            <a:ext cx="4603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rgbClr val="FF0000"/>
                </a:solidFill>
              </a:rPr>
              <a:t>b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4283968" y="692116"/>
            <a:ext cx="1534734" cy="1232125"/>
            <a:chOff x="3662783" y="5755306"/>
            <a:chExt cx="1412763" cy="1154022"/>
          </a:xfrm>
        </p:grpSpPr>
        <p:pic>
          <p:nvPicPr>
            <p:cNvPr id="14" name="Picture 2" descr="E:\nápady\škola\BERUŠA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2783" y="5755306"/>
              <a:ext cx="1350799" cy="1102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738775" y="6550759"/>
              <a:ext cx="1336771" cy="35856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400" b="1" dirty="0" smtClean="0"/>
                <a:t>KONTROLA.</a:t>
              </a:r>
              <a:endParaRPr lang="cs-CZ" sz="1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104967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7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4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5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0"/>
                            </p:stCondLst>
                            <p:childTnLst>
                              <p:par>
                                <p:cTn id="50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2000"/>
                            </p:stCondLst>
                            <p:childTnLst>
                              <p:par>
                                <p:cTn id="58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4000"/>
                            </p:stCondLst>
                            <p:childTnLst>
                              <p:par>
                                <p:cTn id="66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6000"/>
                            </p:stCondLst>
                            <p:childTnLst>
                              <p:par>
                                <p:cTn id="7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6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7" dur="910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91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12" decel="50000" autoRev="1" fill="hold">
                                          <p:stCondLst>
                                            <p:cond delay="91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72" fill="hold">
                                          <p:stCondLst>
                                            <p:cond delay="172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924944"/>
            <a:ext cx="24815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VLASTNÍ TVORBA.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9776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844</TotalTime>
  <Words>736</Words>
  <Application>Microsoft Office PowerPoint</Application>
  <PresentationFormat>Předvádění na obrazovce (4:3)</PresentationFormat>
  <Paragraphs>263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Martin Králík</cp:lastModifiedBy>
  <cp:revision>76</cp:revision>
  <dcterms:created xsi:type="dcterms:W3CDTF">2012-04-11T04:18:07Z</dcterms:created>
  <dcterms:modified xsi:type="dcterms:W3CDTF">2012-04-16T14:26:00Z</dcterms:modified>
</cp:coreProperties>
</file>